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6" r:id="rId2"/>
    <p:sldId id="409" r:id="rId3"/>
    <p:sldId id="408" r:id="rId4"/>
    <p:sldId id="295" r:id="rId5"/>
    <p:sldId id="395" r:id="rId6"/>
    <p:sldId id="296" r:id="rId7"/>
    <p:sldId id="297" r:id="rId8"/>
    <p:sldId id="298" r:id="rId9"/>
    <p:sldId id="299" r:id="rId10"/>
    <p:sldId id="300" r:id="rId11"/>
    <p:sldId id="301" r:id="rId12"/>
    <p:sldId id="302" r:id="rId13"/>
    <p:sldId id="303" r:id="rId14"/>
    <p:sldId id="312" r:id="rId15"/>
    <p:sldId id="400" r:id="rId16"/>
    <p:sldId id="313" r:id="rId17"/>
    <p:sldId id="304" r:id="rId18"/>
    <p:sldId id="305" r:id="rId19"/>
    <p:sldId id="307" r:id="rId20"/>
    <p:sldId id="308" r:id="rId21"/>
    <p:sldId id="309" r:id="rId22"/>
    <p:sldId id="310" r:id="rId23"/>
    <p:sldId id="311" r:id="rId24"/>
    <p:sldId id="314" r:id="rId25"/>
    <p:sldId id="318" r:id="rId26"/>
    <p:sldId id="315" r:id="rId27"/>
    <p:sldId id="316" r:id="rId28"/>
    <p:sldId id="334" r:id="rId29"/>
    <p:sldId id="335"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424" r:id="rId45"/>
    <p:sldId id="425" r:id="rId46"/>
    <p:sldId id="426" r:id="rId47"/>
    <p:sldId id="427" r:id="rId48"/>
    <p:sldId id="428" r:id="rId49"/>
    <p:sldId id="429" r:id="rId50"/>
    <p:sldId id="430" r:id="rId51"/>
    <p:sldId id="431" r:id="rId52"/>
    <p:sldId id="432" r:id="rId53"/>
    <p:sldId id="433" r:id="rId54"/>
    <p:sldId id="434" r:id="rId55"/>
    <p:sldId id="435" r:id="rId56"/>
    <p:sldId id="436" r:id="rId57"/>
    <p:sldId id="437" r:id="rId58"/>
    <p:sldId id="438" r:id="rId59"/>
    <p:sldId id="439" r:id="rId60"/>
    <p:sldId id="440" r:id="rId61"/>
    <p:sldId id="443" r:id="rId62"/>
    <p:sldId id="444" r:id="rId63"/>
    <p:sldId id="445" r:id="rId64"/>
    <p:sldId id="446" r:id="rId65"/>
    <p:sldId id="447" r:id="rId66"/>
    <p:sldId id="448" r:id="rId67"/>
    <p:sldId id="449" r:id="rId68"/>
    <p:sldId id="450" r:id="rId69"/>
    <p:sldId id="451" r:id="rId70"/>
    <p:sldId id="452" r:id="rId71"/>
    <p:sldId id="453" r:id="rId72"/>
    <p:sldId id="454" r:id="rId73"/>
    <p:sldId id="455" r:id="rId74"/>
    <p:sldId id="456" r:id="rId75"/>
    <p:sldId id="457" r:id="rId76"/>
    <p:sldId id="458" r:id="rId77"/>
    <p:sldId id="459" r:id="rId78"/>
    <p:sldId id="460" r:id="rId79"/>
    <p:sldId id="461" r:id="rId80"/>
    <p:sldId id="462" r:id="rId81"/>
    <p:sldId id="463" r:id="rId82"/>
    <p:sldId id="464" r:id="rId83"/>
    <p:sldId id="465" r:id="rId84"/>
    <p:sldId id="466" r:id="rId85"/>
    <p:sldId id="467" r:id="rId86"/>
    <p:sldId id="468" r:id="rId87"/>
    <p:sldId id="469" r:id="rId88"/>
    <p:sldId id="441" r:id="rId89"/>
    <p:sldId id="442" r:id="rId90"/>
  </p:sldIdLst>
  <p:sldSz cx="9144000" cy="6858000" type="screen4x3"/>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C9DC661F-ACB8-4603-9A31-EBB89079D313}">
          <p14:sldIdLst>
            <p14:sldId id="256"/>
            <p14:sldId id="409"/>
            <p14:sldId id="408"/>
            <p14:sldId id="295"/>
            <p14:sldId id="395"/>
            <p14:sldId id="296"/>
            <p14:sldId id="297"/>
            <p14:sldId id="298"/>
            <p14:sldId id="299"/>
            <p14:sldId id="300"/>
            <p14:sldId id="301"/>
            <p14:sldId id="302"/>
            <p14:sldId id="303"/>
            <p14:sldId id="312"/>
            <p14:sldId id="400"/>
            <p14:sldId id="313"/>
            <p14:sldId id="304"/>
            <p14:sldId id="305"/>
            <p14:sldId id="307"/>
            <p14:sldId id="308"/>
            <p14:sldId id="309"/>
            <p14:sldId id="310"/>
            <p14:sldId id="311"/>
            <p14:sldId id="314"/>
            <p14:sldId id="318"/>
            <p14:sldId id="315"/>
            <p14:sldId id="316"/>
            <p14:sldId id="334"/>
            <p14:sldId id="335"/>
          </p14:sldIdLst>
        </p14:section>
        <p14:section name="Başlıksız Bölüm" id="{F4CF171C-608A-491F-AC0C-7C14EB4C4D04}">
          <p14:sldIdLst>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41"/>
            <p14:sldId id="44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DCB"/>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03" autoAdjust="0"/>
    <p:restoredTop sz="89739" autoAdjust="0"/>
  </p:normalViewPr>
  <p:slideViewPr>
    <p:cSldViewPr snapToGrid="0">
      <p:cViewPr>
        <p:scale>
          <a:sx n="75" d="100"/>
          <a:sy n="75" d="100"/>
        </p:scale>
        <p:origin x="-990" y="28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938E9-F4C8-834F-BD71-FA15E22AD035}" type="doc">
      <dgm:prSet loTypeId="urn:microsoft.com/office/officeart/2005/8/layout/vList3" loCatId="" qsTypeId="urn:microsoft.com/office/officeart/2005/8/quickstyle/simple1" qsCatId="simple" csTypeId="urn:microsoft.com/office/officeart/2005/8/colors/accent1_2" csCatId="accent1" phldr="1"/>
      <dgm:spPr/>
    </dgm:pt>
    <dgm:pt modelId="{6E8BFCCD-7CF1-0143-A314-11C4B0059B3E}">
      <dgm:prSet phldrT="[Text]"/>
      <dgm:spPr>
        <a:solidFill>
          <a:schemeClr val="bg2"/>
        </a:solidFill>
      </dgm:spPr>
      <dgm:t>
        <a:bodyPr/>
        <a:lstStyle/>
        <a:p>
          <a:pPr algn="l">
            <a:buFont typeface="Wingdings" pitchFamily="2" charset="2"/>
            <a:buNone/>
          </a:pPr>
          <a:r>
            <a:rPr lang="tr-TR" b="1" dirty="0" smtClean="0">
              <a:solidFill>
                <a:schemeClr val="tx1"/>
              </a:solidFill>
            </a:rPr>
            <a:t>Ebeveynlerden </a:t>
          </a:r>
          <a:r>
            <a:rPr lang="tr-TR" b="1" dirty="0">
              <a:solidFill>
                <a:schemeClr val="tx1"/>
              </a:solidFill>
            </a:rPr>
            <a:t>birinin </a:t>
          </a:r>
          <a:r>
            <a:rPr lang="tr-TR" b="1" dirty="0">
              <a:solidFill>
                <a:srgbClr val="FF0000"/>
              </a:solidFill>
            </a:rPr>
            <a:t>çalışmaması hâlinde, </a:t>
          </a:r>
          <a:r>
            <a:rPr lang="tr-TR" b="1" dirty="0">
              <a:solidFill>
                <a:schemeClr val="tx1"/>
              </a:solidFill>
            </a:rPr>
            <a:t>çalışan eş </a:t>
          </a:r>
          <a:r>
            <a:rPr lang="tr-TR" b="1" u="sng" dirty="0">
              <a:solidFill>
                <a:schemeClr val="tx1"/>
              </a:solidFill>
            </a:rPr>
            <a:t>kısmi süreli çalışma talebinde </a:t>
          </a:r>
          <a:r>
            <a:rPr lang="tr-TR" b="1" dirty="0">
              <a:solidFill>
                <a:srgbClr val="FF0000"/>
              </a:solidFill>
            </a:rPr>
            <a:t>bulunamaz.</a:t>
          </a:r>
          <a:r>
            <a:rPr lang="tr-TR" b="1" dirty="0">
              <a:solidFill>
                <a:schemeClr val="tx1"/>
              </a:solidFill>
            </a:rPr>
            <a:t> Ancak bu şartın istisnaları aşağıda belirtilmiştir</a:t>
          </a:r>
          <a:r>
            <a:rPr lang="tr-TR" dirty="0">
              <a:solidFill>
                <a:schemeClr val="tx1"/>
              </a:solidFill>
            </a:rPr>
            <a:t>.</a:t>
          </a:r>
          <a:endParaRPr lang="en-US" dirty="0">
            <a:solidFill>
              <a:schemeClr val="tx1"/>
            </a:solidFill>
          </a:endParaRPr>
        </a:p>
      </dgm:t>
    </dgm:pt>
    <dgm:pt modelId="{318245D2-5248-1748-A788-9F0FDFE8A0C1}" type="parTrans" cxnId="{7FE995CE-53BC-724A-A23E-B8DD63F51D12}">
      <dgm:prSet/>
      <dgm:spPr/>
      <dgm:t>
        <a:bodyPr/>
        <a:lstStyle/>
        <a:p>
          <a:endParaRPr lang="en-US"/>
        </a:p>
      </dgm:t>
    </dgm:pt>
    <dgm:pt modelId="{0EB90DA5-5D53-B342-BC79-3984BD8E4EF3}" type="sibTrans" cxnId="{7FE995CE-53BC-724A-A23E-B8DD63F51D12}">
      <dgm:prSet/>
      <dgm:spPr/>
      <dgm:t>
        <a:bodyPr/>
        <a:lstStyle/>
        <a:p>
          <a:endParaRPr lang="en-US"/>
        </a:p>
      </dgm:t>
    </dgm:pt>
    <dgm:pt modelId="{AC81F1F9-B58F-504F-9B17-3A915F620325}">
      <dgm:prSet phldrT="[Text]"/>
      <dgm:spPr>
        <a:solidFill>
          <a:schemeClr val="bg2"/>
        </a:solidFill>
      </dgm:spPr>
      <dgm:t>
        <a:bodyPr/>
        <a:lstStyle/>
        <a:p>
          <a:pPr algn="l">
            <a:buFont typeface="Wingdings" pitchFamily="2" charset="2"/>
            <a:buNone/>
          </a:pPr>
          <a:r>
            <a:rPr lang="tr-TR" b="1" dirty="0" smtClean="0">
              <a:solidFill>
                <a:schemeClr val="tx1"/>
              </a:solidFill>
            </a:rPr>
            <a:t>Çocuğun </a:t>
          </a:r>
          <a:r>
            <a:rPr lang="tr-TR" b="1" dirty="0">
              <a:solidFill>
                <a:srgbClr val="FF0000"/>
              </a:solidFill>
            </a:rPr>
            <a:t>velayetinin</a:t>
          </a:r>
          <a:r>
            <a:rPr lang="tr-TR" b="1" dirty="0">
              <a:solidFill>
                <a:schemeClr val="tx1"/>
              </a:solidFill>
            </a:rPr>
            <a:t> eşlerden birine verilmiş olması halinde, </a:t>
          </a:r>
          <a:r>
            <a:rPr lang="tr-TR" b="1" dirty="0">
              <a:solidFill>
                <a:srgbClr val="FF0000"/>
              </a:solidFill>
            </a:rPr>
            <a:t>velayete sahip eş </a:t>
          </a:r>
          <a:r>
            <a:rPr lang="tr-TR" b="1" dirty="0">
              <a:solidFill>
                <a:schemeClr val="tx1"/>
              </a:solidFill>
            </a:rPr>
            <a:t>tarafından talep edilmesi halinde,</a:t>
          </a:r>
          <a:endParaRPr lang="en-US" b="1" dirty="0">
            <a:solidFill>
              <a:schemeClr val="tx1"/>
            </a:solidFill>
          </a:endParaRPr>
        </a:p>
      </dgm:t>
    </dgm:pt>
    <dgm:pt modelId="{3DE6A614-D2CA-4043-A6D7-554FCF1F4DB2}" type="parTrans" cxnId="{8932DDFB-4E19-1548-9150-8BBC65FA12AE}">
      <dgm:prSet/>
      <dgm:spPr/>
      <dgm:t>
        <a:bodyPr/>
        <a:lstStyle/>
        <a:p>
          <a:endParaRPr lang="en-US"/>
        </a:p>
      </dgm:t>
    </dgm:pt>
    <dgm:pt modelId="{DA795027-BF17-9C46-88C8-311EB61B9F14}" type="sibTrans" cxnId="{8932DDFB-4E19-1548-9150-8BBC65FA12AE}">
      <dgm:prSet/>
      <dgm:spPr/>
      <dgm:t>
        <a:bodyPr/>
        <a:lstStyle/>
        <a:p>
          <a:endParaRPr lang="en-US"/>
        </a:p>
      </dgm:t>
    </dgm:pt>
    <dgm:pt modelId="{0DAA2C02-1BF1-754E-B41C-CBE86146D712}">
      <dgm:prSet/>
      <dgm:spPr>
        <a:solidFill>
          <a:schemeClr val="bg2"/>
        </a:solidFill>
      </dgm:spPr>
      <dgm:t>
        <a:bodyPr/>
        <a:lstStyle/>
        <a:p>
          <a:pPr algn="l"/>
          <a:r>
            <a:rPr lang="tr-TR" b="1" dirty="0" smtClean="0">
              <a:solidFill>
                <a:schemeClr val="tx1"/>
              </a:solidFill>
            </a:rPr>
            <a:t> </a:t>
          </a:r>
          <a:r>
            <a:rPr lang="tr-TR" b="1" dirty="0" smtClean="0">
              <a:solidFill>
                <a:srgbClr val="FF0000"/>
              </a:solidFill>
            </a:rPr>
            <a:t>3 yaşını doldurmamış </a:t>
          </a:r>
          <a:r>
            <a:rPr lang="tr-TR" b="1" dirty="0">
              <a:solidFill>
                <a:schemeClr val="tx1"/>
              </a:solidFill>
            </a:rPr>
            <a:t>bir </a:t>
          </a:r>
          <a:r>
            <a:rPr lang="tr-TR" b="1" dirty="0">
              <a:solidFill>
                <a:srgbClr val="FF0000"/>
              </a:solidFill>
            </a:rPr>
            <a:t>çocuğun münferiden evlat edinilmesi</a:t>
          </a:r>
          <a:r>
            <a:rPr lang="tr-TR" b="1" dirty="0">
              <a:solidFill>
                <a:schemeClr val="tx1"/>
              </a:solidFill>
            </a:rPr>
            <a:t> halinde çalışma şartı aranmaz.</a:t>
          </a:r>
        </a:p>
      </dgm:t>
    </dgm:pt>
    <dgm:pt modelId="{B6C7EBD0-BE05-9242-A0C8-E7026B06C237}" type="parTrans" cxnId="{4FCBDDD9-0F7F-DB4F-BBF3-2D71AE7BB73B}">
      <dgm:prSet/>
      <dgm:spPr/>
      <dgm:t>
        <a:bodyPr/>
        <a:lstStyle/>
        <a:p>
          <a:endParaRPr lang="en-US"/>
        </a:p>
      </dgm:t>
    </dgm:pt>
    <dgm:pt modelId="{1324B759-3C28-6B46-9993-DB4E8FECA401}" type="sibTrans" cxnId="{4FCBDDD9-0F7F-DB4F-BBF3-2D71AE7BB73B}">
      <dgm:prSet/>
      <dgm:spPr/>
      <dgm:t>
        <a:bodyPr/>
        <a:lstStyle/>
        <a:p>
          <a:endParaRPr lang="en-US"/>
        </a:p>
      </dgm:t>
    </dgm:pt>
    <dgm:pt modelId="{6329F976-B868-FE40-A720-484384CA62F7}">
      <dgm:prSet phldrT="[Text]"/>
      <dgm:spPr>
        <a:solidFill>
          <a:schemeClr val="bg2"/>
        </a:solidFill>
      </dgm:spPr>
      <dgm:t>
        <a:bodyPr/>
        <a:lstStyle/>
        <a:p>
          <a:pPr algn="l">
            <a:buFont typeface="Wingdings" pitchFamily="2" charset="2"/>
            <a:buNone/>
          </a:pPr>
          <a:r>
            <a:rPr lang="tr-TR" b="1" dirty="0" smtClean="0">
              <a:solidFill>
                <a:schemeClr val="tx1"/>
              </a:solidFill>
            </a:rPr>
            <a:t>Ebeveynlerden </a:t>
          </a:r>
          <a:r>
            <a:rPr lang="tr-TR" b="1" dirty="0">
              <a:solidFill>
                <a:schemeClr val="tx1"/>
              </a:solidFill>
            </a:rPr>
            <a:t>birinin </a:t>
          </a:r>
          <a:r>
            <a:rPr lang="tr-TR" b="1" dirty="0">
              <a:solidFill>
                <a:srgbClr val="FF0000"/>
              </a:solidFill>
            </a:rPr>
            <a:t>sürekli bakım </a:t>
          </a:r>
          <a:r>
            <a:rPr lang="tr-TR" b="1" dirty="0">
              <a:solidFill>
                <a:schemeClr val="tx1"/>
              </a:solidFill>
            </a:rPr>
            <a:t>ve </a:t>
          </a:r>
          <a:r>
            <a:rPr lang="tr-TR" b="1" dirty="0">
              <a:solidFill>
                <a:srgbClr val="FF0000"/>
              </a:solidFill>
            </a:rPr>
            <a:t>tedavi </a:t>
          </a:r>
          <a:r>
            <a:rPr lang="tr-TR" b="1" dirty="0">
              <a:solidFill>
                <a:schemeClr val="tx1"/>
              </a:solidFill>
            </a:rPr>
            <a:t>gerektiren bir </a:t>
          </a:r>
          <a:r>
            <a:rPr lang="tr-TR" b="1" dirty="0">
              <a:solidFill>
                <a:srgbClr val="FF0000"/>
              </a:solidFill>
            </a:rPr>
            <a:t>hastalığı</a:t>
          </a:r>
          <a:r>
            <a:rPr lang="tr-TR" b="1" dirty="0">
              <a:solidFill>
                <a:schemeClr val="tx1"/>
              </a:solidFill>
            </a:rPr>
            <a:t> olması ve bunun </a:t>
          </a:r>
          <a:r>
            <a:rPr lang="tr-TR" b="1" dirty="0">
              <a:solidFill>
                <a:srgbClr val="FF0000"/>
              </a:solidFill>
            </a:rPr>
            <a:t>doktor raporu</a:t>
          </a:r>
          <a:r>
            <a:rPr lang="tr-TR" b="1" dirty="0">
              <a:solidFill>
                <a:schemeClr val="tx1"/>
              </a:solidFill>
            </a:rPr>
            <a:t> ile </a:t>
          </a:r>
          <a:r>
            <a:rPr lang="tr-TR" b="1" dirty="0">
              <a:solidFill>
                <a:srgbClr val="FF0000"/>
              </a:solidFill>
            </a:rPr>
            <a:t>belgelendirilmesi </a:t>
          </a:r>
          <a:r>
            <a:rPr lang="tr-TR" b="1" dirty="0">
              <a:solidFill>
                <a:schemeClr val="tx1"/>
              </a:solidFill>
            </a:rPr>
            <a:t>halinde,</a:t>
          </a:r>
          <a:endParaRPr lang="en-US" b="1" dirty="0">
            <a:solidFill>
              <a:schemeClr val="tx1"/>
            </a:solidFill>
          </a:endParaRPr>
        </a:p>
      </dgm:t>
    </dgm:pt>
    <dgm:pt modelId="{04FD83E6-F81E-D342-9654-B15272FEA431}" type="sibTrans" cxnId="{E54C9800-7547-0749-9479-0EC6537CC54D}">
      <dgm:prSet/>
      <dgm:spPr/>
      <dgm:t>
        <a:bodyPr/>
        <a:lstStyle/>
        <a:p>
          <a:endParaRPr lang="en-US"/>
        </a:p>
      </dgm:t>
    </dgm:pt>
    <dgm:pt modelId="{0A167D0C-0BDE-8445-AD3D-52158AD378DF}" type="parTrans" cxnId="{E54C9800-7547-0749-9479-0EC6537CC54D}">
      <dgm:prSet/>
      <dgm:spPr/>
      <dgm:t>
        <a:bodyPr/>
        <a:lstStyle/>
        <a:p>
          <a:endParaRPr lang="en-US"/>
        </a:p>
      </dgm:t>
    </dgm:pt>
    <dgm:pt modelId="{2DBA4BA5-E537-8D46-ADB0-D5B407C1EEF4}" type="pres">
      <dgm:prSet presAssocID="{12B938E9-F4C8-834F-BD71-FA15E22AD035}" presName="linearFlow" presStyleCnt="0">
        <dgm:presLayoutVars>
          <dgm:dir/>
          <dgm:resizeHandles val="exact"/>
        </dgm:presLayoutVars>
      </dgm:prSet>
      <dgm:spPr/>
    </dgm:pt>
    <dgm:pt modelId="{A5321BAD-0AE2-0842-8C5A-02BFA7976D1F}" type="pres">
      <dgm:prSet presAssocID="{6E8BFCCD-7CF1-0143-A314-11C4B0059B3E}" presName="composite" presStyleCnt="0"/>
      <dgm:spPr/>
    </dgm:pt>
    <dgm:pt modelId="{14BD00E1-4B68-D14B-8D3E-E1DFF34693F2}" type="pres">
      <dgm:prSet presAssocID="{6E8BFCCD-7CF1-0143-A314-11C4B0059B3E}" presName="imgShp" presStyleLbl="fgImgPlace1" presStyleIdx="0" presStyleCnt="4"/>
      <dgm:spPr/>
    </dgm:pt>
    <dgm:pt modelId="{0A598517-0308-BD40-B017-6BD9C24FA5E2}" type="pres">
      <dgm:prSet presAssocID="{6E8BFCCD-7CF1-0143-A314-11C4B0059B3E}" presName="txShp" presStyleLbl="node1" presStyleIdx="0" presStyleCnt="4" custScaleY="148479" custLinFactNeighborX="-569" custLinFactNeighborY="2015">
        <dgm:presLayoutVars>
          <dgm:bulletEnabled val="1"/>
        </dgm:presLayoutVars>
      </dgm:prSet>
      <dgm:spPr/>
      <dgm:t>
        <a:bodyPr/>
        <a:lstStyle/>
        <a:p>
          <a:endParaRPr lang="tr-TR"/>
        </a:p>
      </dgm:t>
    </dgm:pt>
    <dgm:pt modelId="{1C17DAE5-E746-3040-A673-DC7C0BD6A811}" type="pres">
      <dgm:prSet presAssocID="{0EB90DA5-5D53-B342-BC79-3984BD8E4EF3}" presName="spacing" presStyleCnt="0"/>
      <dgm:spPr/>
    </dgm:pt>
    <dgm:pt modelId="{080E8885-C0E1-BF42-A0E2-F797D225A912}" type="pres">
      <dgm:prSet presAssocID="{6329F976-B868-FE40-A720-484384CA62F7}" presName="composite" presStyleCnt="0"/>
      <dgm:spPr/>
    </dgm:pt>
    <dgm:pt modelId="{76CF67E6-7D40-DE41-A6E0-8DEC1256D847}" type="pres">
      <dgm:prSet presAssocID="{6329F976-B868-FE40-A720-484384CA62F7}" presName="imgShp" presStyleLbl="fgImgPlace1" presStyleIdx="1" presStyleCnt="4"/>
      <dgm:spPr/>
    </dgm:pt>
    <dgm:pt modelId="{2F0CFA6E-C00B-DC4A-9F34-69567F1A9829}" type="pres">
      <dgm:prSet presAssocID="{6329F976-B868-FE40-A720-484384CA62F7}" presName="txShp" presStyleLbl="node1" presStyleIdx="1" presStyleCnt="4" custLinFactNeighborX="-691" custLinFactNeighborY="-1884">
        <dgm:presLayoutVars>
          <dgm:bulletEnabled val="1"/>
        </dgm:presLayoutVars>
      </dgm:prSet>
      <dgm:spPr/>
      <dgm:t>
        <a:bodyPr/>
        <a:lstStyle/>
        <a:p>
          <a:endParaRPr lang="tr-TR"/>
        </a:p>
      </dgm:t>
    </dgm:pt>
    <dgm:pt modelId="{73DA9B6F-FAAB-4844-BFF0-7212287A5BF1}" type="pres">
      <dgm:prSet presAssocID="{04FD83E6-F81E-D342-9654-B15272FEA431}" presName="spacing" presStyleCnt="0"/>
      <dgm:spPr/>
    </dgm:pt>
    <dgm:pt modelId="{CEC88F0A-E506-054B-BBB7-375BFA122BEA}" type="pres">
      <dgm:prSet presAssocID="{AC81F1F9-B58F-504F-9B17-3A915F620325}" presName="composite" presStyleCnt="0"/>
      <dgm:spPr/>
    </dgm:pt>
    <dgm:pt modelId="{36F0FD80-C1D1-FE41-8ECD-A5A15CAF0D59}" type="pres">
      <dgm:prSet presAssocID="{AC81F1F9-B58F-504F-9B17-3A915F620325}" presName="imgShp" presStyleLbl="fgImgPlace1" presStyleIdx="2" presStyleCnt="4"/>
      <dgm:spPr/>
    </dgm:pt>
    <dgm:pt modelId="{55A895C0-7B57-7746-80A5-FD0BEF4B456B}" type="pres">
      <dgm:prSet presAssocID="{AC81F1F9-B58F-504F-9B17-3A915F620325}" presName="txShp" presStyleLbl="node1" presStyleIdx="2" presStyleCnt="4">
        <dgm:presLayoutVars>
          <dgm:bulletEnabled val="1"/>
        </dgm:presLayoutVars>
      </dgm:prSet>
      <dgm:spPr/>
      <dgm:t>
        <a:bodyPr/>
        <a:lstStyle/>
        <a:p>
          <a:endParaRPr lang="tr-TR"/>
        </a:p>
      </dgm:t>
    </dgm:pt>
    <dgm:pt modelId="{CD07DD09-D4F1-3049-BED1-C15201730A95}" type="pres">
      <dgm:prSet presAssocID="{DA795027-BF17-9C46-88C8-311EB61B9F14}" presName="spacing" presStyleCnt="0"/>
      <dgm:spPr/>
    </dgm:pt>
    <dgm:pt modelId="{824FC3DE-EBD5-AA42-AB25-E3096CEC3E83}" type="pres">
      <dgm:prSet presAssocID="{0DAA2C02-1BF1-754E-B41C-CBE86146D712}" presName="composite" presStyleCnt="0"/>
      <dgm:spPr/>
    </dgm:pt>
    <dgm:pt modelId="{DFB7B505-258C-5043-AE15-5046E8E05B39}" type="pres">
      <dgm:prSet presAssocID="{0DAA2C02-1BF1-754E-B41C-CBE86146D712}" presName="imgShp" presStyleLbl="fgImgPlace1" presStyleIdx="3" presStyleCnt="4"/>
      <dgm:spPr/>
    </dgm:pt>
    <dgm:pt modelId="{1941DC2C-0459-5240-98EC-69E85F0BCAF1}" type="pres">
      <dgm:prSet presAssocID="{0DAA2C02-1BF1-754E-B41C-CBE86146D712}" presName="txShp" presStyleLbl="node1" presStyleIdx="3" presStyleCnt="4">
        <dgm:presLayoutVars>
          <dgm:bulletEnabled val="1"/>
        </dgm:presLayoutVars>
      </dgm:prSet>
      <dgm:spPr/>
      <dgm:t>
        <a:bodyPr/>
        <a:lstStyle/>
        <a:p>
          <a:endParaRPr lang="tr-TR"/>
        </a:p>
      </dgm:t>
    </dgm:pt>
  </dgm:ptLst>
  <dgm:cxnLst>
    <dgm:cxn modelId="{C85A7C22-C262-4669-9A7D-82230CD7F966}" type="presOf" srcId="{6E8BFCCD-7CF1-0143-A314-11C4B0059B3E}" destId="{0A598517-0308-BD40-B017-6BD9C24FA5E2}" srcOrd="0" destOrd="0" presId="urn:microsoft.com/office/officeart/2005/8/layout/vList3"/>
    <dgm:cxn modelId="{E54C9800-7547-0749-9479-0EC6537CC54D}" srcId="{12B938E9-F4C8-834F-BD71-FA15E22AD035}" destId="{6329F976-B868-FE40-A720-484384CA62F7}" srcOrd="1" destOrd="0" parTransId="{0A167D0C-0BDE-8445-AD3D-52158AD378DF}" sibTransId="{04FD83E6-F81E-D342-9654-B15272FEA431}"/>
    <dgm:cxn modelId="{68E345D8-C854-4E03-B765-33FD1ABED013}" type="presOf" srcId="{AC81F1F9-B58F-504F-9B17-3A915F620325}" destId="{55A895C0-7B57-7746-80A5-FD0BEF4B456B}" srcOrd="0" destOrd="0" presId="urn:microsoft.com/office/officeart/2005/8/layout/vList3"/>
    <dgm:cxn modelId="{86DE1CE3-DC3F-44F8-A617-0E1055EC281B}" type="presOf" srcId="{0DAA2C02-1BF1-754E-B41C-CBE86146D712}" destId="{1941DC2C-0459-5240-98EC-69E85F0BCAF1}" srcOrd="0" destOrd="0" presId="urn:microsoft.com/office/officeart/2005/8/layout/vList3"/>
    <dgm:cxn modelId="{8932DDFB-4E19-1548-9150-8BBC65FA12AE}" srcId="{12B938E9-F4C8-834F-BD71-FA15E22AD035}" destId="{AC81F1F9-B58F-504F-9B17-3A915F620325}" srcOrd="2" destOrd="0" parTransId="{3DE6A614-D2CA-4043-A6D7-554FCF1F4DB2}" sibTransId="{DA795027-BF17-9C46-88C8-311EB61B9F14}"/>
    <dgm:cxn modelId="{62FF0DD6-9567-4074-8967-F6ABF46B32A8}" type="presOf" srcId="{12B938E9-F4C8-834F-BD71-FA15E22AD035}" destId="{2DBA4BA5-E537-8D46-ADB0-D5B407C1EEF4}" srcOrd="0" destOrd="0" presId="urn:microsoft.com/office/officeart/2005/8/layout/vList3"/>
    <dgm:cxn modelId="{7FE995CE-53BC-724A-A23E-B8DD63F51D12}" srcId="{12B938E9-F4C8-834F-BD71-FA15E22AD035}" destId="{6E8BFCCD-7CF1-0143-A314-11C4B0059B3E}" srcOrd="0" destOrd="0" parTransId="{318245D2-5248-1748-A788-9F0FDFE8A0C1}" sibTransId="{0EB90DA5-5D53-B342-BC79-3984BD8E4EF3}"/>
    <dgm:cxn modelId="{4FCBDDD9-0F7F-DB4F-BBF3-2D71AE7BB73B}" srcId="{12B938E9-F4C8-834F-BD71-FA15E22AD035}" destId="{0DAA2C02-1BF1-754E-B41C-CBE86146D712}" srcOrd="3" destOrd="0" parTransId="{B6C7EBD0-BE05-9242-A0C8-E7026B06C237}" sibTransId="{1324B759-3C28-6B46-9993-DB4E8FECA401}"/>
    <dgm:cxn modelId="{26A49B81-3871-4E42-A12B-8B574B6C252B}" type="presOf" srcId="{6329F976-B868-FE40-A720-484384CA62F7}" destId="{2F0CFA6E-C00B-DC4A-9F34-69567F1A9829}" srcOrd="0" destOrd="0" presId="urn:microsoft.com/office/officeart/2005/8/layout/vList3"/>
    <dgm:cxn modelId="{61255B5F-CB17-403D-A8E0-66A00E614398}" type="presParOf" srcId="{2DBA4BA5-E537-8D46-ADB0-D5B407C1EEF4}" destId="{A5321BAD-0AE2-0842-8C5A-02BFA7976D1F}" srcOrd="0" destOrd="0" presId="urn:microsoft.com/office/officeart/2005/8/layout/vList3"/>
    <dgm:cxn modelId="{B612E772-C93E-4A13-BA31-474F2F03EB8B}" type="presParOf" srcId="{A5321BAD-0AE2-0842-8C5A-02BFA7976D1F}" destId="{14BD00E1-4B68-D14B-8D3E-E1DFF34693F2}" srcOrd="0" destOrd="0" presId="urn:microsoft.com/office/officeart/2005/8/layout/vList3"/>
    <dgm:cxn modelId="{5BBE062F-3479-44C0-996C-192B57FE83AD}" type="presParOf" srcId="{A5321BAD-0AE2-0842-8C5A-02BFA7976D1F}" destId="{0A598517-0308-BD40-B017-6BD9C24FA5E2}" srcOrd="1" destOrd="0" presId="urn:microsoft.com/office/officeart/2005/8/layout/vList3"/>
    <dgm:cxn modelId="{3915F6DF-B8EF-4B00-A6E6-45345401EA7B}" type="presParOf" srcId="{2DBA4BA5-E537-8D46-ADB0-D5B407C1EEF4}" destId="{1C17DAE5-E746-3040-A673-DC7C0BD6A811}" srcOrd="1" destOrd="0" presId="urn:microsoft.com/office/officeart/2005/8/layout/vList3"/>
    <dgm:cxn modelId="{531F9BA8-57E5-4B33-86B5-71260852DA4F}" type="presParOf" srcId="{2DBA4BA5-E537-8D46-ADB0-D5B407C1EEF4}" destId="{080E8885-C0E1-BF42-A0E2-F797D225A912}" srcOrd="2" destOrd="0" presId="urn:microsoft.com/office/officeart/2005/8/layout/vList3"/>
    <dgm:cxn modelId="{21F9AE44-FD6E-4BE5-A582-4375E82296FB}" type="presParOf" srcId="{080E8885-C0E1-BF42-A0E2-F797D225A912}" destId="{76CF67E6-7D40-DE41-A6E0-8DEC1256D847}" srcOrd="0" destOrd="0" presId="urn:microsoft.com/office/officeart/2005/8/layout/vList3"/>
    <dgm:cxn modelId="{476F4E56-AA11-4A9F-B502-575B4AFC5FD2}" type="presParOf" srcId="{080E8885-C0E1-BF42-A0E2-F797D225A912}" destId="{2F0CFA6E-C00B-DC4A-9F34-69567F1A9829}" srcOrd="1" destOrd="0" presId="urn:microsoft.com/office/officeart/2005/8/layout/vList3"/>
    <dgm:cxn modelId="{8ED9BB2C-3104-415B-9328-548F4C1ACC2F}" type="presParOf" srcId="{2DBA4BA5-E537-8D46-ADB0-D5B407C1EEF4}" destId="{73DA9B6F-FAAB-4844-BFF0-7212287A5BF1}" srcOrd="3" destOrd="0" presId="urn:microsoft.com/office/officeart/2005/8/layout/vList3"/>
    <dgm:cxn modelId="{CA41258F-8325-4D9F-943F-3C737FF57C60}" type="presParOf" srcId="{2DBA4BA5-E537-8D46-ADB0-D5B407C1EEF4}" destId="{CEC88F0A-E506-054B-BBB7-375BFA122BEA}" srcOrd="4" destOrd="0" presId="urn:microsoft.com/office/officeart/2005/8/layout/vList3"/>
    <dgm:cxn modelId="{41A283AD-E6BD-4D20-9760-C3B3BAF23C18}" type="presParOf" srcId="{CEC88F0A-E506-054B-BBB7-375BFA122BEA}" destId="{36F0FD80-C1D1-FE41-8ECD-A5A15CAF0D59}" srcOrd="0" destOrd="0" presId="urn:microsoft.com/office/officeart/2005/8/layout/vList3"/>
    <dgm:cxn modelId="{95AB9669-EE19-487B-B854-92280CC8B25C}" type="presParOf" srcId="{CEC88F0A-E506-054B-BBB7-375BFA122BEA}" destId="{55A895C0-7B57-7746-80A5-FD0BEF4B456B}" srcOrd="1" destOrd="0" presId="urn:microsoft.com/office/officeart/2005/8/layout/vList3"/>
    <dgm:cxn modelId="{C60C2B78-D751-4947-B231-07222AABC05A}" type="presParOf" srcId="{2DBA4BA5-E537-8D46-ADB0-D5B407C1EEF4}" destId="{CD07DD09-D4F1-3049-BED1-C15201730A95}" srcOrd="5" destOrd="0" presId="urn:microsoft.com/office/officeart/2005/8/layout/vList3"/>
    <dgm:cxn modelId="{9A558111-DC9D-402A-8FDB-FC83CCFBD9EC}" type="presParOf" srcId="{2DBA4BA5-E537-8D46-ADB0-D5B407C1EEF4}" destId="{824FC3DE-EBD5-AA42-AB25-E3096CEC3E83}" srcOrd="6" destOrd="0" presId="urn:microsoft.com/office/officeart/2005/8/layout/vList3"/>
    <dgm:cxn modelId="{08D9FC74-2747-4AF1-AAF5-0B468B9B68CF}" type="presParOf" srcId="{824FC3DE-EBD5-AA42-AB25-E3096CEC3E83}" destId="{DFB7B505-258C-5043-AE15-5046E8E05B39}" srcOrd="0" destOrd="0" presId="urn:microsoft.com/office/officeart/2005/8/layout/vList3"/>
    <dgm:cxn modelId="{2CFD2952-2EE8-4F99-9106-8EF5D7E95A9C}" type="presParOf" srcId="{824FC3DE-EBD5-AA42-AB25-E3096CEC3E83}" destId="{1941DC2C-0459-5240-98EC-69E85F0BCAF1}" srcOrd="1" destOrd="0" presId="urn:microsoft.com/office/officeart/2005/8/layout/vList3"/>
  </dgm:cxnLst>
  <dgm:bg/>
  <dgm:whole>
    <a:ln>
      <a:solidFill>
        <a:schemeClr val="lt1">
          <a:hueOff val="0"/>
          <a:satOff val="0"/>
          <a:lumOff val="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99091"/>
          </a:xfrm>
          <a:prstGeom prst="rect">
            <a:avLst/>
          </a:prstGeom>
        </p:spPr>
        <p:txBody>
          <a:bodyPr vert="horz" lIns="91870" tIns="45935" rIns="91870" bIns="45935" rtlCol="0"/>
          <a:lstStyle>
            <a:lvl1pPr algn="l">
              <a:defRPr sz="1200"/>
            </a:lvl1pPr>
          </a:lstStyle>
          <a:p>
            <a:endParaRPr lang="tr-TR"/>
          </a:p>
        </p:txBody>
      </p:sp>
      <p:sp>
        <p:nvSpPr>
          <p:cNvPr id="3" name="Veri Yer Tutucusu 2"/>
          <p:cNvSpPr>
            <a:spLocks noGrp="1"/>
          </p:cNvSpPr>
          <p:nvPr>
            <p:ph type="dt" idx="1"/>
          </p:nvPr>
        </p:nvSpPr>
        <p:spPr>
          <a:xfrm>
            <a:off x="3884614" y="0"/>
            <a:ext cx="2971800" cy="499091"/>
          </a:xfrm>
          <a:prstGeom prst="rect">
            <a:avLst/>
          </a:prstGeom>
        </p:spPr>
        <p:txBody>
          <a:bodyPr vert="horz" lIns="91870" tIns="45935" rIns="91870" bIns="45935" rtlCol="0"/>
          <a:lstStyle>
            <a:lvl1pPr algn="r">
              <a:defRPr sz="1200"/>
            </a:lvl1pPr>
          </a:lstStyle>
          <a:p>
            <a:fld id="{E0DE5647-A8A1-408C-88F1-DFA7FC54D8E1}" type="datetimeFigureOut">
              <a:rPr lang="tr-TR" smtClean="0"/>
              <a:t>19/01/2019</a:t>
            </a:fld>
            <a:endParaRPr lang="tr-TR"/>
          </a:p>
        </p:txBody>
      </p:sp>
      <p:sp>
        <p:nvSpPr>
          <p:cNvPr id="4" name="Slayt Resmi Yer Tutucusu 3"/>
          <p:cNvSpPr>
            <a:spLocks noGrp="1" noRot="1" noChangeAspect="1"/>
          </p:cNvSpPr>
          <p:nvPr>
            <p:ph type="sldImg" idx="2"/>
          </p:nvPr>
        </p:nvSpPr>
        <p:spPr>
          <a:xfrm>
            <a:off x="1192213" y="1244600"/>
            <a:ext cx="4473575" cy="3355975"/>
          </a:xfrm>
          <a:prstGeom prst="rect">
            <a:avLst/>
          </a:prstGeom>
          <a:noFill/>
          <a:ln w="12700">
            <a:solidFill>
              <a:prstClr val="black"/>
            </a:solidFill>
          </a:ln>
        </p:spPr>
        <p:txBody>
          <a:bodyPr vert="horz" lIns="91870" tIns="45935" rIns="91870" bIns="45935" rtlCol="0" anchor="ctr"/>
          <a:lstStyle/>
          <a:p>
            <a:endParaRPr lang="tr-TR"/>
          </a:p>
        </p:txBody>
      </p:sp>
      <p:sp>
        <p:nvSpPr>
          <p:cNvPr id="5" name="Not Yer Tutucusu 4"/>
          <p:cNvSpPr>
            <a:spLocks noGrp="1"/>
          </p:cNvSpPr>
          <p:nvPr>
            <p:ph type="body" sz="quarter" idx="3"/>
          </p:nvPr>
        </p:nvSpPr>
        <p:spPr>
          <a:xfrm>
            <a:off x="685801" y="4787126"/>
            <a:ext cx="5486400" cy="3916740"/>
          </a:xfrm>
          <a:prstGeom prst="rect">
            <a:avLst/>
          </a:prstGeom>
        </p:spPr>
        <p:txBody>
          <a:bodyPr vert="horz" lIns="91870" tIns="45935" rIns="91870" bIns="45935"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48185"/>
            <a:ext cx="2971800" cy="499090"/>
          </a:xfrm>
          <a:prstGeom prst="rect">
            <a:avLst/>
          </a:prstGeom>
        </p:spPr>
        <p:txBody>
          <a:bodyPr vert="horz" lIns="91870" tIns="45935" rIns="91870" bIns="45935"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4" y="9448185"/>
            <a:ext cx="2971800" cy="499090"/>
          </a:xfrm>
          <a:prstGeom prst="rect">
            <a:avLst/>
          </a:prstGeom>
        </p:spPr>
        <p:txBody>
          <a:bodyPr vert="horz" lIns="91870" tIns="45935" rIns="91870" bIns="45935" rtlCol="0" anchor="b"/>
          <a:lstStyle>
            <a:lvl1pPr algn="r">
              <a:defRPr sz="1200"/>
            </a:lvl1pPr>
          </a:lstStyle>
          <a:p>
            <a:fld id="{0C27C995-B00A-4CE2-ABFD-2A15833552F1}" type="slidenum">
              <a:rPr lang="tr-TR" smtClean="0"/>
              <a:t>‹#›</a:t>
            </a:fld>
            <a:endParaRPr lang="tr-TR"/>
          </a:p>
        </p:txBody>
      </p:sp>
    </p:spTree>
    <p:extLst>
      <p:ext uri="{BB962C8B-B14F-4D97-AF65-F5344CB8AC3E}">
        <p14:creationId xmlns:p14="http://schemas.microsoft.com/office/powerpoint/2010/main" val="341143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Bursa’nın köklü geçmişinden bugünlere ulaşan simgelerinden biri olan erguvan ağacı; dayanışma, hoşgörü, sevgi ve kardeşliğin simgesi olarak yüzyıllar boyunca düzenlenen bir şenliğe adını vermiştir.</a:t>
            </a:r>
          </a:p>
          <a:p>
            <a:r>
              <a:rPr lang="tr-TR" sz="1200" b="0" i="0" kern="1200" dirty="0" smtClean="0">
                <a:solidFill>
                  <a:schemeClr val="tx1"/>
                </a:solidFill>
                <a:effectLst/>
                <a:latin typeface="+mn-lt"/>
                <a:ea typeface="+mn-ea"/>
                <a:cs typeface="+mn-cs"/>
              </a:rPr>
              <a:t>14. yüzyıldan günümüze kadar asırlarca bir ağaç adına bayram düzenleyen başka bir ulus yok gibidir. Geçmişte düzenlenen şenliklerden birine şahit olduğu anlaşılan Evliya Çelebi Erguvan Şenliği’ni şöyle anlatıyor: “Yılda bir kez </a:t>
            </a:r>
            <a:r>
              <a:rPr lang="tr-TR" sz="1200" b="0" i="0" kern="1200" dirty="0" err="1" smtClean="0">
                <a:solidFill>
                  <a:schemeClr val="tx1"/>
                </a:solidFill>
                <a:effectLst/>
                <a:latin typeface="+mn-lt"/>
                <a:ea typeface="+mn-ea"/>
                <a:cs typeface="+mn-cs"/>
              </a:rPr>
              <a:t>Emirsultan’da</a:t>
            </a:r>
            <a:r>
              <a:rPr lang="tr-TR" sz="1200" b="0" i="0" kern="1200" dirty="0" smtClean="0">
                <a:solidFill>
                  <a:schemeClr val="tx1"/>
                </a:solidFill>
                <a:effectLst/>
                <a:latin typeface="+mn-lt"/>
                <a:ea typeface="+mn-ea"/>
                <a:cs typeface="+mn-cs"/>
              </a:rPr>
              <a:t>, ‘Erguvan töreni’ düzenlenir. Her taraftan deniz gibi insan toplanır ki, bu kalabalık töreni anlatmakta kalem yetersizdir. Böyle bir tören ancak Emir Sultan sevgisi ile olur. ”Tanpınar’ın ifadesiyle, “… bizim iklimde gülden sonra bayramı yapılacak bir çiçek varsa, o da erguvandır. O, şehirlerimizin ufkunda her bahar bir </a:t>
            </a:r>
            <a:r>
              <a:rPr lang="tr-TR" sz="1200" b="0" i="0" kern="1200" dirty="0" err="1" smtClean="0">
                <a:solidFill>
                  <a:schemeClr val="tx1"/>
                </a:solidFill>
                <a:effectLst/>
                <a:latin typeface="+mn-lt"/>
                <a:ea typeface="+mn-ea"/>
                <a:cs typeface="+mn-cs"/>
              </a:rPr>
              <a:t>Diyanizos</a:t>
            </a:r>
            <a:r>
              <a:rPr lang="tr-TR" sz="1200" b="0" i="0" kern="1200" dirty="0" smtClean="0">
                <a:solidFill>
                  <a:schemeClr val="tx1"/>
                </a:solidFill>
                <a:effectLst/>
                <a:latin typeface="+mn-lt"/>
                <a:ea typeface="+mn-ea"/>
                <a:cs typeface="+mn-cs"/>
              </a:rPr>
              <a:t> rüyası gibi sarhoş ve renkli doğar.</a:t>
            </a:r>
          </a:p>
          <a:p>
            <a:r>
              <a:rPr lang="tr-TR" sz="1200" b="0" i="0" kern="1200" dirty="0" smtClean="0">
                <a:solidFill>
                  <a:schemeClr val="tx1"/>
                </a:solidFill>
                <a:effectLst/>
                <a:latin typeface="+mn-lt"/>
                <a:ea typeface="+mn-ea"/>
                <a:cs typeface="+mn-cs"/>
              </a:rPr>
              <a:t>Osmanlı döneminde baharın müjdeleyicisi olarak da bilinen erguvan ağacı etrafında, Bursa’da yaşayan velilerden Emir Sultan hazretlerinin 15. yüzyılda sevenleriyle birlikte sohbet yapması halk tarafından manevi bayram olarak kabul edilmiş ve 500 yıldır sürdürülen ve turistik açıdan da ilgi çeken bu gelenek Büyükşehir Belediyesi ve ilçe belediyelerinin katkıları ile devam ettirilmektedir. Düzenlenen törenlerde geleneksel hale gelen Emir Sultan Meydanı’na her yıl erguvan fidanları dikilmektedir. Erguvan fidanlarının Bursa’nın diğer bölgelerine de dikilmesi teşvik edilmelidir. </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0C27C995-B00A-4CE2-ABFD-2A15833552F1}" type="slidenum">
              <a:rPr lang="tr-TR" smtClean="0"/>
              <a:t>1</a:t>
            </a:fld>
            <a:endParaRPr lang="tr-TR"/>
          </a:p>
        </p:txBody>
      </p:sp>
    </p:spTree>
    <p:extLst>
      <p:ext uri="{BB962C8B-B14F-4D97-AF65-F5344CB8AC3E}">
        <p14:creationId xmlns:p14="http://schemas.microsoft.com/office/powerpoint/2010/main" val="70277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Not: 18/01/2019 tarihinde 7161 sayılı torba yasanın  </a:t>
            </a:r>
            <a:r>
              <a:rPr lang="tr-TR" sz="1200" b="1" kern="1200" dirty="0" smtClean="0">
                <a:solidFill>
                  <a:schemeClr val="tx1"/>
                </a:solidFill>
                <a:effectLst/>
                <a:latin typeface="+mn-lt"/>
                <a:ea typeface="+mn-ea"/>
                <a:cs typeface="+mn-cs"/>
              </a:rPr>
              <a:t>MADDE 25-</a:t>
            </a:r>
            <a:r>
              <a:rPr lang="tr-TR" sz="1200" kern="1200" dirty="0" smtClean="0">
                <a:solidFill>
                  <a:schemeClr val="tx1"/>
                </a:solidFill>
                <a:effectLst/>
                <a:latin typeface="+mn-lt"/>
                <a:ea typeface="+mn-ea"/>
                <a:cs typeface="+mn-cs"/>
              </a:rPr>
              <a:t> 25/8/1999 tarihli ve 4447 sayılı İşsizlik Sigortası Kanununun 50 </a:t>
            </a:r>
            <a:r>
              <a:rPr lang="tr-TR" sz="1200" kern="1200" dirty="0" err="1" smtClean="0">
                <a:solidFill>
                  <a:schemeClr val="tx1"/>
                </a:solidFill>
                <a:effectLst/>
                <a:latin typeface="+mn-lt"/>
                <a:ea typeface="+mn-ea"/>
                <a:cs typeface="+mn-cs"/>
              </a:rPr>
              <a:t>nci</a:t>
            </a:r>
            <a:r>
              <a:rPr lang="tr-TR" sz="1200" kern="1200" dirty="0" smtClean="0">
                <a:solidFill>
                  <a:schemeClr val="tx1"/>
                </a:solidFill>
                <a:effectLst/>
                <a:latin typeface="+mn-lt"/>
                <a:ea typeface="+mn-ea"/>
                <a:cs typeface="+mn-cs"/>
              </a:rPr>
              <a:t> maddesinin ikinci fıkrasında yer alan </a:t>
            </a:r>
            <a:r>
              <a:rPr lang="tr-TR" sz="1200" b="1" kern="1200" dirty="0" smtClean="0">
                <a:solidFill>
                  <a:srgbClr val="FF0000"/>
                </a:solidFill>
                <a:effectLst/>
                <a:latin typeface="+mn-lt"/>
                <a:ea typeface="+mn-ea"/>
                <a:cs typeface="+mn-cs"/>
              </a:rPr>
              <a:t>“prim ödeyerek sürekli çalışmış”</a:t>
            </a:r>
            <a:r>
              <a:rPr lang="tr-TR" sz="1200" kern="1200" dirty="0" smtClean="0">
                <a:solidFill>
                  <a:schemeClr val="tx1"/>
                </a:solidFill>
                <a:effectLst/>
                <a:latin typeface="+mn-lt"/>
                <a:ea typeface="+mn-ea"/>
                <a:cs typeface="+mn-cs"/>
              </a:rPr>
              <a:t> ibaresi </a:t>
            </a:r>
            <a:r>
              <a:rPr lang="tr-TR" sz="1200" b="1" kern="1200" dirty="0" smtClean="0">
                <a:solidFill>
                  <a:schemeClr val="tx1"/>
                </a:solidFill>
                <a:effectLst/>
                <a:latin typeface="+mn-lt"/>
                <a:ea typeface="+mn-ea"/>
                <a:cs typeface="+mn-cs"/>
              </a:rPr>
              <a:t>“hizmet akdine tabi” </a:t>
            </a:r>
            <a:r>
              <a:rPr lang="tr-TR" sz="1200" kern="1200" dirty="0" smtClean="0">
                <a:solidFill>
                  <a:schemeClr val="tx1"/>
                </a:solidFill>
                <a:effectLst/>
                <a:latin typeface="+mn-lt"/>
                <a:ea typeface="+mn-ea"/>
                <a:cs typeface="+mn-cs"/>
              </a:rPr>
              <a:t>şeklinde değiştirilmiştir.</a:t>
            </a:r>
          </a:p>
          <a:p>
            <a:endParaRPr lang="tr-TR" dirty="0"/>
          </a:p>
        </p:txBody>
      </p:sp>
      <p:sp>
        <p:nvSpPr>
          <p:cNvPr id="4" name="Slayt Numarası Yer Tutucusu 3"/>
          <p:cNvSpPr>
            <a:spLocks noGrp="1"/>
          </p:cNvSpPr>
          <p:nvPr>
            <p:ph type="sldNum" sz="quarter" idx="10"/>
          </p:nvPr>
        </p:nvSpPr>
        <p:spPr/>
        <p:txBody>
          <a:bodyPr/>
          <a:lstStyle/>
          <a:p>
            <a:fld id="{0C27C995-B00A-4CE2-ABFD-2A15833552F1}" type="slidenum">
              <a:rPr lang="tr-TR" smtClean="0"/>
              <a:t>12</a:t>
            </a:fld>
            <a:endParaRPr lang="tr-TR"/>
          </a:p>
        </p:txBody>
      </p:sp>
    </p:spTree>
    <p:extLst>
      <p:ext uri="{BB962C8B-B14F-4D97-AF65-F5344CB8AC3E}">
        <p14:creationId xmlns:p14="http://schemas.microsoft.com/office/powerpoint/2010/main" val="124934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C27C995-B00A-4CE2-ABFD-2A15833552F1}" type="slidenum">
              <a:rPr lang="tr-TR" smtClean="0"/>
              <a:t>14</a:t>
            </a:fld>
            <a:endParaRPr lang="tr-TR"/>
          </a:p>
        </p:txBody>
      </p:sp>
    </p:spTree>
    <p:extLst>
      <p:ext uri="{BB962C8B-B14F-4D97-AF65-F5344CB8AC3E}">
        <p14:creationId xmlns:p14="http://schemas.microsoft.com/office/powerpoint/2010/main" val="36292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C27C995-B00A-4CE2-ABFD-2A15833552F1}" type="slidenum">
              <a:rPr lang="tr-TR" smtClean="0"/>
              <a:t>15</a:t>
            </a:fld>
            <a:endParaRPr lang="tr-TR"/>
          </a:p>
        </p:txBody>
      </p:sp>
    </p:spTree>
    <p:extLst>
      <p:ext uri="{BB962C8B-B14F-4D97-AF65-F5344CB8AC3E}">
        <p14:creationId xmlns:p14="http://schemas.microsoft.com/office/powerpoint/2010/main" val="36292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4000" dirty="0" smtClean="0">
                <a:latin typeface="Times New Roman" pitchFamily="18" charset="0"/>
                <a:cs typeface="Times New Roman" pitchFamily="18" charset="0"/>
              </a:rPr>
              <a:t>Bakan</a:t>
            </a:r>
            <a:r>
              <a:rPr lang="tr-TR" sz="4000" baseline="0" dirty="0" smtClean="0">
                <a:latin typeface="Times New Roman" pitchFamily="18" charset="0"/>
                <a:cs typeface="Times New Roman" pitchFamily="18" charset="0"/>
              </a:rPr>
              <a:t> ; Zehra Zümrüt Selçuk </a:t>
            </a:r>
            <a:endParaRPr lang="tr-TR" sz="4000" dirty="0">
              <a:latin typeface="Times New Roman" pitchFamily="18" charset="0"/>
              <a:cs typeface="Times New Roman" pitchFamily="18" charset="0"/>
            </a:endParaRPr>
          </a:p>
        </p:txBody>
      </p:sp>
      <p:sp>
        <p:nvSpPr>
          <p:cNvPr id="4" name="Slayt Numarası Yer Tutucusu 3"/>
          <p:cNvSpPr>
            <a:spLocks noGrp="1"/>
          </p:cNvSpPr>
          <p:nvPr>
            <p:ph type="sldNum" sz="quarter" idx="10"/>
          </p:nvPr>
        </p:nvSpPr>
        <p:spPr/>
        <p:txBody>
          <a:bodyPr/>
          <a:lstStyle/>
          <a:p>
            <a:fld id="{0C27C995-B00A-4CE2-ABFD-2A15833552F1}" type="slidenum">
              <a:rPr lang="tr-TR" smtClean="0"/>
              <a:t>22</a:t>
            </a:fld>
            <a:endParaRPr lang="tr-TR"/>
          </a:p>
        </p:txBody>
      </p:sp>
    </p:spTree>
    <p:extLst>
      <p:ext uri="{BB962C8B-B14F-4D97-AF65-F5344CB8AC3E}">
        <p14:creationId xmlns:p14="http://schemas.microsoft.com/office/powerpoint/2010/main" val="27239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C27C995-B00A-4CE2-ABFD-2A15833552F1}" type="slidenum">
              <a:rPr lang="tr-TR" smtClean="0"/>
              <a:t>73</a:t>
            </a:fld>
            <a:endParaRPr lang="tr-TR"/>
          </a:p>
        </p:txBody>
      </p:sp>
    </p:spTree>
    <p:extLst>
      <p:ext uri="{BB962C8B-B14F-4D97-AF65-F5344CB8AC3E}">
        <p14:creationId xmlns:p14="http://schemas.microsoft.com/office/powerpoint/2010/main" val="126507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C27C995-B00A-4CE2-ABFD-2A15833552F1}" type="slidenum">
              <a:rPr lang="tr-TR" smtClean="0"/>
              <a:t>74</a:t>
            </a:fld>
            <a:endParaRPr lang="tr-TR"/>
          </a:p>
        </p:txBody>
      </p:sp>
    </p:spTree>
    <p:extLst>
      <p:ext uri="{BB962C8B-B14F-4D97-AF65-F5344CB8AC3E}">
        <p14:creationId xmlns:p14="http://schemas.microsoft.com/office/powerpoint/2010/main" val="113795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A6DDFE2-5FB5-4664-88E1-61F37384316C}" type="datetimeFigureOut">
              <a:rPr lang="tr-TR" smtClean="0"/>
              <a:t>19/01/2019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A9A3AEB-A3E8-4C67-B606-04DF9CC91183}" type="slidenum">
              <a:rPr lang="tr-TR" smtClean="0"/>
              <a:t>‹#›</a:t>
            </a:fld>
            <a:endParaRPr lang="tr-TR"/>
          </a:p>
        </p:txBody>
      </p:sp>
    </p:spTree>
    <p:extLst>
      <p:ext uri="{BB962C8B-B14F-4D97-AF65-F5344CB8AC3E}">
        <p14:creationId xmlns:p14="http://schemas.microsoft.com/office/powerpoint/2010/main" val="154869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A6DDFE2-5FB5-4664-88E1-61F37384316C}" type="datetimeFigureOut">
              <a:rPr lang="tr-TR" smtClean="0"/>
              <a:t>19/01/2019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A9A3AEB-A3E8-4C67-B606-04DF9CC91183}" type="slidenum">
              <a:rPr lang="tr-TR" smtClean="0"/>
              <a:t>‹#›</a:t>
            </a:fld>
            <a:endParaRPr lang="tr-TR"/>
          </a:p>
        </p:txBody>
      </p:sp>
    </p:spTree>
    <p:extLst>
      <p:ext uri="{BB962C8B-B14F-4D97-AF65-F5344CB8AC3E}">
        <p14:creationId xmlns:p14="http://schemas.microsoft.com/office/powerpoint/2010/main" val="392025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A6DDFE2-5FB5-4664-88E1-61F37384316C}" type="datetimeFigureOut">
              <a:rPr lang="tr-TR" smtClean="0"/>
              <a:t>19/01/2019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A9A3AEB-A3E8-4C67-B606-04DF9CC91183}" type="slidenum">
              <a:rPr lang="tr-TR" smtClean="0"/>
              <a:t>‹#›</a:t>
            </a:fld>
            <a:endParaRPr lang="tr-TR"/>
          </a:p>
        </p:txBody>
      </p:sp>
    </p:spTree>
    <p:extLst>
      <p:ext uri="{BB962C8B-B14F-4D97-AF65-F5344CB8AC3E}">
        <p14:creationId xmlns:p14="http://schemas.microsoft.com/office/powerpoint/2010/main" val="138708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A6DDFE2-5FB5-4664-88E1-61F37384316C}" type="datetimeFigureOut">
              <a:rPr lang="tr-TR" smtClean="0"/>
              <a:t>19/01/2019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A9A3AEB-A3E8-4C67-B606-04DF9CC91183}" type="slidenum">
              <a:rPr lang="tr-TR" smtClean="0"/>
              <a:t>‹#›</a:t>
            </a:fld>
            <a:endParaRPr lang="tr-TR"/>
          </a:p>
        </p:txBody>
      </p:sp>
    </p:spTree>
    <p:extLst>
      <p:ext uri="{BB962C8B-B14F-4D97-AF65-F5344CB8AC3E}">
        <p14:creationId xmlns:p14="http://schemas.microsoft.com/office/powerpoint/2010/main" val="157920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A6DDFE2-5FB5-4664-88E1-61F37384316C}" type="datetimeFigureOut">
              <a:rPr lang="tr-TR" smtClean="0"/>
              <a:t>19/01/2019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A9A3AEB-A3E8-4C67-B606-04DF9CC91183}" type="slidenum">
              <a:rPr lang="tr-TR" smtClean="0"/>
              <a:t>‹#›</a:t>
            </a:fld>
            <a:endParaRPr lang="tr-TR"/>
          </a:p>
        </p:txBody>
      </p:sp>
    </p:spTree>
    <p:extLst>
      <p:ext uri="{BB962C8B-B14F-4D97-AF65-F5344CB8AC3E}">
        <p14:creationId xmlns:p14="http://schemas.microsoft.com/office/powerpoint/2010/main" val="107478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A6DDFE2-5FB5-4664-88E1-61F37384316C}" type="datetimeFigureOut">
              <a:rPr lang="tr-TR" smtClean="0"/>
              <a:t>19/01/2019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A9A3AEB-A3E8-4C67-B606-04DF9CC91183}" type="slidenum">
              <a:rPr lang="tr-TR" smtClean="0"/>
              <a:t>‹#›</a:t>
            </a:fld>
            <a:endParaRPr lang="tr-TR"/>
          </a:p>
        </p:txBody>
      </p:sp>
    </p:spTree>
    <p:extLst>
      <p:ext uri="{BB962C8B-B14F-4D97-AF65-F5344CB8AC3E}">
        <p14:creationId xmlns:p14="http://schemas.microsoft.com/office/powerpoint/2010/main" val="388311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A6DDFE2-5FB5-4664-88E1-61F37384316C}" type="datetimeFigureOut">
              <a:rPr lang="tr-TR" smtClean="0"/>
              <a:t>19/01/2019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A9A3AEB-A3E8-4C67-B606-04DF9CC91183}" type="slidenum">
              <a:rPr lang="tr-TR" smtClean="0"/>
              <a:t>‹#›</a:t>
            </a:fld>
            <a:endParaRPr lang="tr-TR"/>
          </a:p>
        </p:txBody>
      </p:sp>
    </p:spTree>
    <p:extLst>
      <p:ext uri="{BB962C8B-B14F-4D97-AF65-F5344CB8AC3E}">
        <p14:creationId xmlns:p14="http://schemas.microsoft.com/office/powerpoint/2010/main" val="99372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A6DDFE2-5FB5-4664-88E1-61F37384316C}" type="datetimeFigureOut">
              <a:rPr lang="tr-TR" smtClean="0"/>
              <a:t>19/01/2019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A9A3AEB-A3E8-4C67-B606-04DF9CC91183}" type="slidenum">
              <a:rPr lang="tr-TR" smtClean="0"/>
              <a:t>‹#›</a:t>
            </a:fld>
            <a:endParaRPr lang="tr-TR"/>
          </a:p>
        </p:txBody>
      </p:sp>
    </p:spTree>
    <p:extLst>
      <p:ext uri="{BB962C8B-B14F-4D97-AF65-F5344CB8AC3E}">
        <p14:creationId xmlns:p14="http://schemas.microsoft.com/office/powerpoint/2010/main" val="243618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DDFE2-5FB5-4664-88E1-61F37384316C}" type="datetimeFigureOut">
              <a:rPr lang="tr-TR" smtClean="0"/>
              <a:t>19/01/2019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A9A3AEB-A3E8-4C67-B606-04DF9CC91183}" type="slidenum">
              <a:rPr lang="tr-TR" smtClean="0"/>
              <a:t>‹#›</a:t>
            </a:fld>
            <a:endParaRPr lang="tr-TR"/>
          </a:p>
        </p:txBody>
      </p:sp>
    </p:spTree>
    <p:extLst>
      <p:ext uri="{BB962C8B-B14F-4D97-AF65-F5344CB8AC3E}">
        <p14:creationId xmlns:p14="http://schemas.microsoft.com/office/powerpoint/2010/main" val="385068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A6DDFE2-5FB5-4664-88E1-61F37384316C}" type="datetimeFigureOut">
              <a:rPr lang="tr-TR" smtClean="0"/>
              <a:t>19/01/2019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A9A3AEB-A3E8-4C67-B606-04DF9CC91183}" type="slidenum">
              <a:rPr lang="tr-TR" smtClean="0"/>
              <a:t>‹#›</a:t>
            </a:fld>
            <a:endParaRPr lang="tr-TR"/>
          </a:p>
        </p:txBody>
      </p:sp>
    </p:spTree>
    <p:extLst>
      <p:ext uri="{BB962C8B-B14F-4D97-AF65-F5344CB8AC3E}">
        <p14:creationId xmlns:p14="http://schemas.microsoft.com/office/powerpoint/2010/main" val="399713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A6DDFE2-5FB5-4664-88E1-61F37384316C}" type="datetimeFigureOut">
              <a:rPr lang="tr-TR" smtClean="0"/>
              <a:t>19/01/2019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A9A3AEB-A3E8-4C67-B606-04DF9CC91183}" type="slidenum">
              <a:rPr lang="tr-TR" smtClean="0"/>
              <a:t>‹#›</a:t>
            </a:fld>
            <a:endParaRPr lang="tr-TR"/>
          </a:p>
        </p:txBody>
      </p:sp>
    </p:spTree>
    <p:extLst>
      <p:ext uri="{BB962C8B-B14F-4D97-AF65-F5344CB8AC3E}">
        <p14:creationId xmlns:p14="http://schemas.microsoft.com/office/powerpoint/2010/main" val="413733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DDFE2-5FB5-4664-88E1-61F37384316C}" type="datetimeFigureOut">
              <a:rPr lang="tr-TR" smtClean="0"/>
              <a:t>19/01/2019</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A3AEB-A3E8-4C67-B606-04DF9CC91183}" type="slidenum">
              <a:rPr lang="tr-TR" smtClean="0"/>
              <a:t>‹#›</a:t>
            </a:fld>
            <a:endParaRPr lang="tr-TR"/>
          </a:p>
        </p:txBody>
      </p:sp>
    </p:spTree>
    <p:extLst>
      <p:ext uri="{BB962C8B-B14F-4D97-AF65-F5344CB8AC3E}">
        <p14:creationId xmlns:p14="http://schemas.microsoft.com/office/powerpoint/2010/main" val="352113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01600" y="454027"/>
            <a:ext cx="8413750" cy="1097914"/>
          </a:xfrm>
        </p:spPr>
        <p:txBody>
          <a:bodyPr>
            <a:normAutofit fontScale="90000"/>
          </a:bodyPr>
          <a:lstStyle/>
          <a:p>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b="1" dirty="0" smtClean="0">
                <a:solidFill>
                  <a:srgbClr val="7030A0"/>
                </a:solidFill>
                <a:latin typeface="Times New Roman" pitchFamily="18" charset="0"/>
                <a:cs typeface="Times New Roman" pitchFamily="18" charset="0"/>
              </a:rPr>
              <a:t>Kısa Çalışma Ödeneği Ve Sosyal Güvenlikte Güncel Değişiklikler</a:t>
            </a:r>
            <a:br>
              <a:rPr lang="tr-TR" b="1" dirty="0" smtClean="0">
                <a:solidFill>
                  <a:srgbClr val="7030A0"/>
                </a:solidFill>
                <a:latin typeface="Times New Roman" pitchFamily="18" charset="0"/>
                <a:cs typeface="Times New Roman" pitchFamily="18" charset="0"/>
              </a:rPr>
            </a:br>
            <a:r>
              <a:rPr lang="tr-TR" b="1" dirty="0" smtClean="0">
                <a:solidFill>
                  <a:srgbClr val="7030A0"/>
                </a:solidFill>
                <a:latin typeface="Times New Roman" pitchFamily="18" charset="0"/>
                <a:cs typeface="Times New Roman" pitchFamily="18" charset="0"/>
              </a:rPr>
              <a:t/>
            </a:r>
            <a:br>
              <a:rPr lang="tr-TR" b="1" dirty="0" smtClean="0">
                <a:solidFill>
                  <a:srgbClr val="7030A0"/>
                </a:solidFill>
                <a:latin typeface="Times New Roman" pitchFamily="18" charset="0"/>
                <a:cs typeface="Times New Roman" pitchFamily="18" charset="0"/>
              </a:rPr>
            </a:br>
            <a:endParaRPr lang="tr-TR" b="1" dirty="0">
              <a:solidFill>
                <a:srgbClr val="7030A0"/>
              </a:solidFill>
              <a:latin typeface="Times New Roman" pitchFamily="18" charset="0"/>
              <a:cs typeface="Times New Roman" pitchFamily="18" charset="0"/>
            </a:endParaRPr>
          </a:p>
        </p:txBody>
      </p:sp>
      <p:sp>
        <p:nvSpPr>
          <p:cNvPr id="5" name="İçerik Yer Tutucusu 4"/>
          <p:cNvSpPr>
            <a:spLocks noGrp="1"/>
          </p:cNvSpPr>
          <p:nvPr>
            <p:ph idx="1"/>
          </p:nvPr>
        </p:nvSpPr>
        <p:spPr>
          <a:xfrm>
            <a:off x="88900" y="2286000"/>
            <a:ext cx="9055100" cy="4444999"/>
          </a:xfrm>
        </p:spPr>
        <p:txBody>
          <a:bodyPr>
            <a:normAutofit fontScale="25000" lnSpcReduction="20000"/>
          </a:bodyPr>
          <a:lstStyle/>
          <a:p>
            <a:pPr marL="0" indent="0">
              <a:buNone/>
            </a:pPr>
            <a:endParaRPr lang="tr-TR" sz="3200" b="1" dirty="0" smtClean="0">
              <a:solidFill>
                <a:srgbClr val="FF0000"/>
              </a:solidFill>
              <a:latin typeface="Times New Roman" pitchFamily="18" charset="0"/>
              <a:cs typeface="Times New Roman" pitchFamily="18" charset="0"/>
            </a:endParaRPr>
          </a:p>
          <a:p>
            <a:pPr marL="0" indent="0">
              <a:buNone/>
            </a:pPr>
            <a:endParaRPr lang="tr-TR" sz="3200" b="1" dirty="0">
              <a:solidFill>
                <a:srgbClr val="FF0000"/>
              </a:solidFill>
              <a:latin typeface="Times New Roman" pitchFamily="18" charset="0"/>
              <a:cs typeface="Times New Roman" pitchFamily="18" charset="0"/>
            </a:endParaRPr>
          </a:p>
          <a:p>
            <a:pPr marL="0" indent="0">
              <a:buNone/>
            </a:pPr>
            <a:r>
              <a:rPr lang="tr-TR" sz="3200" b="1" dirty="0">
                <a:solidFill>
                  <a:srgbClr val="FF0000"/>
                </a:solidFill>
                <a:latin typeface="Times New Roman" pitchFamily="18" charset="0"/>
                <a:cs typeface="Times New Roman" pitchFamily="18" charset="0"/>
              </a:rPr>
              <a:t>	</a:t>
            </a:r>
            <a:r>
              <a:rPr lang="tr-TR" sz="3200" b="1" dirty="0" smtClean="0">
                <a:solidFill>
                  <a:srgbClr val="FF0000"/>
                </a:solidFill>
                <a:latin typeface="Times New Roman" pitchFamily="18" charset="0"/>
                <a:cs typeface="Times New Roman" pitchFamily="18" charset="0"/>
              </a:rPr>
              <a:t>				</a:t>
            </a:r>
          </a:p>
          <a:p>
            <a:pPr marL="0" indent="0">
              <a:buNone/>
            </a:pPr>
            <a:endParaRPr lang="tr-TR" sz="3200" b="1" i="1" dirty="0">
              <a:solidFill>
                <a:srgbClr val="FF0000"/>
              </a:solidFill>
              <a:latin typeface="Times New Roman" pitchFamily="18" charset="0"/>
              <a:cs typeface="Times New Roman" pitchFamily="18" charset="0"/>
            </a:endParaRPr>
          </a:p>
          <a:p>
            <a:pPr marL="0" indent="0">
              <a:buNone/>
            </a:pPr>
            <a:r>
              <a:rPr lang="tr-TR" sz="3200" b="1" i="1" dirty="0" smtClean="0">
                <a:solidFill>
                  <a:srgbClr val="FF0000"/>
                </a:solidFill>
                <a:latin typeface="Times New Roman" pitchFamily="18" charset="0"/>
                <a:cs typeface="Times New Roman" pitchFamily="18" charset="0"/>
              </a:rPr>
              <a:t>					</a:t>
            </a:r>
          </a:p>
          <a:p>
            <a:pPr marL="0" indent="0">
              <a:buNone/>
            </a:pPr>
            <a:endParaRPr lang="tr-TR" sz="3200" b="1" i="1" dirty="0">
              <a:solidFill>
                <a:srgbClr val="FF0000"/>
              </a:solidFill>
              <a:latin typeface="Times New Roman" pitchFamily="18" charset="0"/>
              <a:cs typeface="Times New Roman" pitchFamily="18" charset="0"/>
            </a:endParaRPr>
          </a:p>
          <a:p>
            <a:pPr marL="0" indent="0">
              <a:buNone/>
            </a:pPr>
            <a:endParaRPr lang="tr-TR" sz="3200" b="1" i="1" dirty="0" smtClean="0">
              <a:solidFill>
                <a:srgbClr val="FF0000"/>
              </a:solidFill>
              <a:latin typeface="Times New Roman" pitchFamily="18" charset="0"/>
              <a:cs typeface="Times New Roman" pitchFamily="18" charset="0"/>
            </a:endParaRPr>
          </a:p>
          <a:p>
            <a:pPr marL="0" indent="0">
              <a:buNone/>
            </a:pPr>
            <a:r>
              <a:rPr lang="tr-TR" sz="6700" b="1" i="1" dirty="0" smtClean="0">
                <a:solidFill>
                  <a:srgbClr val="FF0000"/>
                </a:solidFill>
                <a:latin typeface="Times New Roman" pitchFamily="18" charset="0"/>
                <a:cs typeface="Times New Roman" pitchFamily="18" charset="0"/>
              </a:rPr>
              <a:t>					</a:t>
            </a:r>
            <a:r>
              <a:rPr lang="tr-TR" sz="11200" b="1" i="1" dirty="0" smtClean="0">
                <a:solidFill>
                  <a:srgbClr val="FF0000"/>
                </a:solidFill>
                <a:latin typeface="Times New Roman" pitchFamily="18" charset="0"/>
                <a:cs typeface="Times New Roman" pitchFamily="18" charset="0"/>
              </a:rPr>
              <a:t>İSMMMO- TESMER </a:t>
            </a:r>
          </a:p>
          <a:p>
            <a:pPr marL="0" indent="0">
              <a:buNone/>
            </a:pPr>
            <a:r>
              <a:rPr lang="tr-TR" sz="11200" b="1" i="1" dirty="0" smtClean="0">
                <a:solidFill>
                  <a:srgbClr val="FF0000"/>
                </a:solidFill>
                <a:latin typeface="Times New Roman" pitchFamily="18" charset="0"/>
                <a:cs typeface="Times New Roman" pitchFamily="18" charset="0"/>
              </a:rPr>
              <a:t>					Eğitmenleri </a:t>
            </a:r>
          </a:p>
          <a:p>
            <a:pPr marL="0" indent="0" algn="r">
              <a:buNone/>
            </a:pPr>
            <a:endParaRPr lang="tr-TR" sz="11200" b="1" i="1" dirty="0" smtClean="0">
              <a:solidFill>
                <a:srgbClr val="FF0000"/>
              </a:solidFill>
              <a:latin typeface="Times New Roman" pitchFamily="18" charset="0"/>
              <a:cs typeface="Times New Roman" pitchFamily="18" charset="0"/>
            </a:endParaRPr>
          </a:p>
          <a:p>
            <a:pPr marL="0" indent="0">
              <a:buNone/>
            </a:pPr>
            <a:r>
              <a:rPr lang="tr-TR" sz="11200" b="1" i="1" dirty="0" smtClean="0">
                <a:solidFill>
                  <a:srgbClr val="002060"/>
                </a:solidFill>
                <a:latin typeface="Times New Roman" pitchFamily="18" charset="0"/>
                <a:cs typeface="Times New Roman" pitchFamily="18" charset="0"/>
              </a:rPr>
              <a:t>				         Güler Güney-Mücahit Yılmaz </a:t>
            </a:r>
          </a:p>
          <a:p>
            <a:pPr marL="0" indent="0">
              <a:buNone/>
            </a:pPr>
            <a:endParaRPr lang="tr-TR" sz="5100" b="1" i="1" dirty="0">
              <a:latin typeface="Times New Roman" pitchFamily="18" charset="0"/>
              <a:cs typeface="Times New Roman" pitchFamily="18" charset="0"/>
            </a:endParaRPr>
          </a:p>
          <a:p>
            <a:pPr marL="0" indent="0">
              <a:buNone/>
            </a:pPr>
            <a:r>
              <a:rPr lang="tr-TR" sz="5100" b="1" i="1" dirty="0" smtClean="0">
                <a:solidFill>
                  <a:srgbClr val="FF0000"/>
                </a:solidFill>
                <a:latin typeface="Times New Roman" pitchFamily="18" charset="0"/>
                <a:cs typeface="Times New Roman" pitchFamily="18" charset="0"/>
              </a:rPr>
              <a:t> </a:t>
            </a:r>
          </a:p>
          <a:p>
            <a:pPr marL="0" indent="0">
              <a:buNone/>
            </a:pPr>
            <a:endParaRPr lang="tr-TR" sz="5100" b="1" dirty="0" smtClean="0">
              <a:latin typeface="Times New Roman" pitchFamily="18" charset="0"/>
              <a:cs typeface="Times New Roman" pitchFamily="18" charset="0"/>
            </a:endParaRPr>
          </a:p>
          <a:p>
            <a:pPr marL="0" indent="0">
              <a:buNone/>
            </a:pPr>
            <a:endParaRPr lang="tr-TR" sz="3200" b="1" dirty="0" smtClean="0">
              <a:latin typeface="Times New Roman" pitchFamily="18" charset="0"/>
              <a:cs typeface="Times New Roman" pitchFamily="18" charset="0"/>
            </a:endParaRPr>
          </a:p>
          <a:p>
            <a:pPr marL="0" indent="0">
              <a:buNone/>
            </a:pPr>
            <a:endParaRPr lang="tr-TR" sz="3200" b="1" dirty="0" smtClean="0">
              <a:latin typeface="Times New Roman" pitchFamily="18" charset="0"/>
              <a:cs typeface="Times New Roman" pitchFamily="18" charset="0"/>
            </a:endParaRPr>
          </a:p>
          <a:p>
            <a:pPr marL="0" indent="0">
              <a:buNone/>
            </a:pPr>
            <a:r>
              <a:rPr lang="tr-TR" sz="3200" b="1" dirty="0" smtClean="0">
                <a:solidFill>
                  <a:srgbClr val="FF0000"/>
                </a:solidFill>
                <a:latin typeface="Times New Roman" pitchFamily="18" charset="0"/>
                <a:cs typeface="Times New Roman" pitchFamily="18" charset="0"/>
              </a:rPr>
              <a:t> </a:t>
            </a:r>
            <a:endParaRPr lang="tr-TR" sz="3200" b="1" dirty="0">
              <a:solidFill>
                <a:srgbClr val="FF0000"/>
              </a:solidFill>
              <a:latin typeface="Times New Roman" pitchFamily="18" charset="0"/>
              <a:cs typeface="Times New Roman" pitchFamily="18" charset="0"/>
            </a:endParaRPr>
          </a:p>
          <a:p>
            <a:pPr marL="0" indent="0">
              <a:buNone/>
            </a:pPr>
            <a:endParaRPr lang="tr-TR" sz="3200" b="1" dirty="0">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3060700"/>
            <a:ext cx="4140200"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567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4137" y="391252"/>
            <a:ext cx="8032024" cy="1325563"/>
          </a:xfrm>
        </p:spPr>
        <p:txBody>
          <a:bodyPr>
            <a:normAutofit fontScale="90000"/>
          </a:bodyPr>
          <a:lstStyle/>
          <a:p>
            <a:r>
              <a:rPr lang="tr-TR" dirty="0"/>
              <a:t/>
            </a:r>
            <a:br>
              <a:rPr lang="tr-TR" dirty="0"/>
            </a:br>
            <a:r>
              <a:rPr lang="tr-TR" b="1" dirty="0" smtClean="0">
                <a:solidFill>
                  <a:srgbClr val="FF0000"/>
                </a:solidFill>
                <a:latin typeface="Times New Roman" pitchFamily="18" charset="0"/>
                <a:cs typeface="Times New Roman" pitchFamily="18" charset="0"/>
              </a:rPr>
              <a:t>Kısa </a:t>
            </a:r>
            <a:r>
              <a:rPr lang="tr-TR" b="1" dirty="0">
                <a:solidFill>
                  <a:srgbClr val="FF0000"/>
                </a:solidFill>
                <a:latin typeface="Times New Roman" pitchFamily="18" charset="0"/>
                <a:cs typeface="Times New Roman" pitchFamily="18" charset="0"/>
              </a:rPr>
              <a:t>Çalışma Kapsamında;</a:t>
            </a:r>
            <a:br>
              <a:rPr lang="tr-TR" b="1" dirty="0">
                <a:solidFill>
                  <a:srgbClr val="FF0000"/>
                </a:solidFill>
                <a:latin typeface="Times New Roman" pitchFamily="18" charset="0"/>
                <a:cs typeface="Times New Roman" pitchFamily="18" charset="0"/>
              </a:rPr>
            </a:b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pPr marL="0" indent="0">
              <a:buNone/>
            </a:pPr>
            <a:r>
              <a:rPr lang="tr-TR" b="1" dirty="0" smtClean="0">
                <a:solidFill>
                  <a:srgbClr val="FF0000"/>
                </a:solidFill>
              </a:rPr>
              <a:t>İşçilere; </a:t>
            </a:r>
            <a:endParaRPr lang="tr-TR" b="1" dirty="0">
              <a:solidFill>
                <a:srgbClr val="FF0000"/>
              </a:solidFill>
            </a:endParaRPr>
          </a:p>
          <a:p>
            <a:endParaRPr lang="tr-TR" dirty="0"/>
          </a:p>
          <a:p>
            <a:pPr>
              <a:buClr>
                <a:srgbClr val="FF0000"/>
              </a:buClr>
              <a:buFont typeface="Wingdings" pitchFamily="2" charset="2"/>
              <a:buChar char="ü"/>
            </a:pPr>
            <a:r>
              <a:rPr lang="tr-TR" dirty="0" smtClean="0"/>
              <a:t> </a:t>
            </a:r>
            <a:r>
              <a:rPr lang="tr-TR" dirty="0">
                <a:latin typeface="Times New Roman" pitchFamily="18" charset="0"/>
                <a:cs typeface="Times New Roman" pitchFamily="18" charset="0"/>
              </a:rPr>
              <a:t>K</a:t>
            </a:r>
            <a:r>
              <a:rPr lang="tr-TR" dirty="0" smtClean="0">
                <a:latin typeface="Times New Roman" pitchFamily="18" charset="0"/>
                <a:cs typeface="Times New Roman" pitchFamily="18" charset="0"/>
              </a:rPr>
              <a:t>ısa </a:t>
            </a:r>
            <a:r>
              <a:rPr lang="tr-TR" dirty="0">
                <a:latin typeface="Times New Roman" pitchFamily="18" charset="0"/>
                <a:cs typeface="Times New Roman" pitchFamily="18" charset="0"/>
              </a:rPr>
              <a:t>Ç</a:t>
            </a:r>
            <a:r>
              <a:rPr lang="tr-TR" dirty="0" smtClean="0">
                <a:latin typeface="Times New Roman" pitchFamily="18" charset="0"/>
                <a:cs typeface="Times New Roman" pitchFamily="18" charset="0"/>
              </a:rPr>
              <a:t>alışma </a:t>
            </a:r>
            <a:r>
              <a:rPr lang="tr-TR" dirty="0">
                <a:latin typeface="Times New Roman" pitchFamily="18" charset="0"/>
                <a:cs typeface="Times New Roman" pitchFamily="18" charset="0"/>
              </a:rPr>
              <a:t>Ö</a:t>
            </a:r>
            <a:r>
              <a:rPr lang="tr-TR" dirty="0" smtClean="0">
                <a:latin typeface="Times New Roman" pitchFamily="18" charset="0"/>
                <a:cs typeface="Times New Roman" pitchFamily="18" charset="0"/>
              </a:rPr>
              <a:t>deneği Yapılması,</a:t>
            </a:r>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Genel </a:t>
            </a:r>
            <a:r>
              <a:rPr lang="tr-TR" dirty="0">
                <a:latin typeface="Times New Roman" pitchFamily="18" charset="0"/>
                <a:cs typeface="Times New Roman" pitchFamily="18" charset="0"/>
              </a:rPr>
              <a:t>Sağlık Sigortası </a:t>
            </a:r>
            <a:r>
              <a:rPr lang="tr-TR" dirty="0" smtClean="0">
                <a:latin typeface="Times New Roman" pitchFamily="18" charset="0"/>
                <a:cs typeface="Times New Roman" pitchFamily="18" charset="0"/>
              </a:rPr>
              <a:t>Primleri Ödemesi,</a:t>
            </a:r>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a:p>
            <a:pPr marL="0" indent="0">
              <a:buNone/>
            </a:pPr>
            <a:r>
              <a:rPr lang="tr-TR" dirty="0" smtClean="0">
                <a:latin typeface="Times New Roman" pitchFamily="18" charset="0"/>
                <a:cs typeface="Times New Roman" pitchFamily="18" charset="0"/>
              </a:rPr>
              <a:t>    hizmetleri </a:t>
            </a:r>
            <a:r>
              <a:rPr lang="tr-TR" dirty="0">
                <a:latin typeface="Times New Roman" pitchFamily="18" charset="0"/>
                <a:cs typeface="Times New Roman" pitchFamily="18" charset="0"/>
              </a:rPr>
              <a:t>sağlanmaktadır.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0" y="4686300"/>
            <a:ext cx="360045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697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0079" y="408669"/>
            <a:ext cx="7968161" cy="1325563"/>
          </a:xfrm>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latin typeface="Times New Roman" pitchFamily="18" charset="0"/>
                <a:cs typeface="Times New Roman" pitchFamily="18" charset="0"/>
              </a:rPr>
              <a:t>İşyerinde </a:t>
            </a:r>
            <a:r>
              <a:rPr lang="tr-TR" b="1" dirty="0">
                <a:solidFill>
                  <a:srgbClr val="FF0000"/>
                </a:solidFill>
                <a:latin typeface="Times New Roman" pitchFamily="18" charset="0"/>
                <a:cs typeface="Times New Roman" pitchFamily="18" charset="0"/>
              </a:rPr>
              <a:t>Kısa Çalışma Uygulanabilmesi için;</a:t>
            </a:r>
            <a:br>
              <a:rPr lang="tr-TR" b="1" dirty="0">
                <a:solidFill>
                  <a:srgbClr val="FF0000"/>
                </a:solidFill>
                <a:latin typeface="Times New Roman" pitchFamily="18" charset="0"/>
                <a:cs typeface="Times New Roman" pitchFamily="18" charset="0"/>
              </a:rPr>
            </a:b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pPr marL="0" indent="0">
              <a:buNone/>
            </a:pPr>
            <a:r>
              <a:rPr lang="tr-TR" b="1" dirty="0" smtClean="0">
                <a:solidFill>
                  <a:srgbClr val="FF0000"/>
                </a:solidFill>
                <a:latin typeface="Times New Roman" pitchFamily="18" charset="0"/>
                <a:cs typeface="Times New Roman" pitchFamily="18" charset="0"/>
              </a:rPr>
              <a:t>İşverenin</a:t>
            </a:r>
            <a:r>
              <a:rPr lang="tr-TR" b="1" dirty="0">
                <a:solidFill>
                  <a:srgbClr val="FF0000"/>
                </a:solidFill>
                <a:latin typeface="Times New Roman" pitchFamily="18" charset="0"/>
                <a:cs typeface="Times New Roman" pitchFamily="18" charset="0"/>
              </a:rPr>
              <a:t>; </a:t>
            </a:r>
            <a:endParaRPr lang="tr-TR" b="1" dirty="0" smtClean="0">
              <a:solidFill>
                <a:srgbClr val="FF0000"/>
              </a:solidFill>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Genel ekonomik, </a:t>
            </a:r>
            <a:r>
              <a:rPr lang="tr-TR" dirty="0" err="1" smtClean="0">
                <a:latin typeface="Times New Roman" pitchFamily="18" charset="0"/>
                <a:cs typeface="Times New Roman" pitchFamily="18" charset="0"/>
              </a:rPr>
              <a:t>sektörel</a:t>
            </a:r>
            <a:r>
              <a:rPr lang="tr-TR" dirty="0" smtClean="0">
                <a:latin typeface="Times New Roman" pitchFamily="18" charset="0"/>
                <a:cs typeface="Times New Roman" pitchFamily="18" charset="0"/>
              </a:rPr>
              <a:t>, bölgesel kriz veya zorlayıcı sebeplerle işyerindeki </a:t>
            </a:r>
            <a:r>
              <a:rPr lang="tr-TR" b="1" u="sng" dirty="0" smtClean="0">
                <a:latin typeface="Times New Roman" pitchFamily="18" charset="0"/>
                <a:cs typeface="Times New Roman" pitchFamily="18" charset="0"/>
              </a:rPr>
              <a:t>çalışma süresinin önemli ölçüde</a:t>
            </a:r>
            <a:r>
              <a:rPr lang="tr-TR" dirty="0" smtClean="0">
                <a:latin typeface="Times New Roman" pitchFamily="18" charset="0"/>
                <a:cs typeface="Times New Roman" pitchFamily="18" charset="0"/>
              </a:rPr>
              <a:t> </a:t>
            </a:r>
            <a:r>
              <a:rPr lang="tr-TR" dirty="0" smtClean="0">
                <a:solidFill>
                  <a:srgbClr val="FF0000"/>
                </a:solidFill>
                <a:latin typeface="Times New Roman" pitchFamily="18" charset="0"/>
                <a:cs typeface="Times New Roman" pitchFamily="18" charset="0"/>
              </a:rPr>
              <a:t>azaldığı</a:t>
            </a:r>
            <a:r>
              <a:rPr lang="tr-TR" dirty="0" smtClean="0">
                <a:latin typeface="Times New Roman" pitchFamily="18" charset="0"/>
                <a:cs typeface="Times New Roman" pitchFamily="18" charset="0"/>
              </a:rPr>
              <a:t> veya </a:t>
            </a:r>
            <a:r>
              <a:rPr lang="tr-TR" dirty="0" smtClean="0">
                <a:solidFill>
                  <a:srgbClr val="FF0000"/>
                </a:solidFill>
                <a:latin typeface="Times New Roman" pitchFamily="18" charset="0"/>
                <a:cs typeface="Times New Roman" pitchFamily="18" charset="0"/>
              </a:rPr>
              <a:t>durduğu</a:t>
            </a:r>
            <a:r>
              <a:rPr lang="tr-TR" dirty="0" smtClean="0">
                <a:latin typeface="Times New Roman" pitchFamily="18" charset="0"/>
                <a:cs typeface="Times New Roman" pitchFamily="18" charset="0"/>
              </a:rPr>
              <a:t> yönünde </a:t>
            </a:r>
            <a:r>
              <a:rPr lang="tr-TR" b="1" dirty="0" smtClean="0">
                <a:solidFill>
                  <a:srgbClr val="FF0000"/>
                </a:solidFill>
                <a:latin typeface="Times New Roman" pitchFamily="18" charset="0"/>
                <a:cs typeface="Times New Roman" pitchFamily="18" charset="0"/>
              </a:rPr>
              <a:t>İŞKUR’a başvuruda bulunması </a:t>
            </a:r>
          </a:p>
          <a:p>
            <a:pPr>
              <a:buClr>
                <a:srgbClr val="FF0000"/>
              </a:buClr>
              <a:buFont typeface="Wingdings" pitchFamily="2" charset="2"/>
              <a:buChar char="ü"/>
            </a:pP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İş Müfettişlerince yapılan uygunluk tespiti sonucu işyerinin bu durumlardan </a:t>
            </a:r>
            <a:r>
              <a:rPr lang="tr-TR" b="1" dirty="0">
                <a:solidFill>
                  <a:srgbClr val="FF0000"/>
                </a:solidFill>
                <a:latin typeface="Times New Roman" pitchFamily="18" charset="0"/>
                <a:cs typeface="Times New Roman" pitchFamily="18" charset="0"/>
              </a:rPr>
              <a:t>etkilendiğinin</a:t>
            </a:r>
            <a:r>
              <a:rPr lang="tr-TR" dirty="0">
                <a:latin typeface="Times New Roman" pitchFamily="18" charset="0"/>
                <a:cs typeface="Times New Roman" pitchFamily="18" charset="0"/>
              </a:rPr>
              <a:t> tespit edilmesi gerekmektedir.</a:t>
            </a:r>
          </a:p>
        </p:txBody>
      </p:sp>
    </p:spTree>
    <p:extLst>
      <p:ext uri="{BB962C8B-B14F-4D97-AF65-F5344CB8AC3E}">
        <p14:creationId xmlns:p14="http://schemas.microsoft.com/office/powerpoint/2010/main" val="659963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13510"/>
            <a:ext cx="7550331" cy="1567542"/>
          </a:xfrm>
        </p:spPr>
        <p:txBody>
          <a:bodyPr>
            <a:normAutofit/>
          </a:bodyPr>
          <a:lstStyle/>
          <a:p>
            <a:r>
              <a:rPr lang="tr-TR" sz="3800" b="1" u="sng" dirty="0">
                <a:solidFill>
                  <a:srgbClr val="FF0000"/>
                </a:solidFill>
                <a:latin typeface="Times New Roman" pitchFamily="18" charset="0"/>
                <a:cs typeface="Times New Roman" pitchFamily="18" charset="0"/>
              </a:rPr>
              <a:t>İşçinin</a:t>
            </a:r>
            <a:r>
              <a:rPr lang="tr-TR" sz="3800" b="1" dirty="0">
                <a:solidFill>
                  <a:srgbClr val="FF0000"/>
                </a:solidFill>
                <a:latin typeface="Times New Roman" pitchFamily="18" charset="0"/>
                <a:cs typeface="Times New Roman" pitchFamily="18" charset="0"/>
              </a:rPr>
              <a:t> Kısa Çalışma Ödeneğinden </a:t>
            </a:r>
            <a:r>
              <a:rPr lang="tr-TR" sz="3800" b="1" dirty="0" smtClean="0">
                <a:solidFill>
                  <a:srgbClr val="FF0000"/>
                </a:solidFill>
                <a:latin typeface="Times New Roman" pitchFamily="18" charset="0"/>
                <a:cs typeface="Times New Roman" pitchFamily="18" charset="0"/>
              </a:rPr>
              <a:t>Yararlanabilmesi </a:t>
            </a:r>
            <a:r>
              <a:rPr lang="tr-TR" sz="3800" b="1" dirty="0">
                <a:solidFill>
                  <a:srgbClr val="FF0000"/>
                </a:solidFill>
                <a:latin typeface="Times New Roman" pitchFamily="18" charset="0"/>
                <a:cs typeface="Times New Roman" pitchFamily="18" charset="0"/>
              </a:rPr>
              <a:t>İçin</a:t>
            </a:r>
            <a:r>
              <a:rPr lang="tr-TR" sz="3800" b="1" dirty="0" smtClean="0">
                <a:solidFill>
                  <a:srgbClr val="FF0000"/>
                </a:solidFill>
                <a:latin typeface="Times New Roman" pitchFamily="18" charset="0"/>
                <a:cs typeface="Times New Roman" pitchFamily="18" charset="0"/>
              </a:rPr>
              <a:t>;</a:t>
            </a:r>
            <a:endParaRPr lang="tr-TR" sz="3800"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104503" y="1825625"/>
            <a:ext cx="8895806" cy="4351338"/>
          </a:xfrm>
        </p:spPr>
        <p:txBody>
          <a:bodyPr>
            <a:normAutofit fontScale="92500" lnSpcReduction="10000"/>
          </a:bodyPr>
          <a:lstStyle/>
          <a:p>
            <a:pPr>
              <a:buClr>
                <a:srgbClr val="FF0000"/>
              </a:buClr>
              <a:buFont typeface="Wingdings" pitchFamily="2" charset="2"/>
              <a:buChar char="ü"/>
            </a:pPr>
            <a:r>
              <a:rPr lang="tr-TR" b="1" dirty="0" smtClean="0">
                <a:latin typeface="Times New Roman" pitchFamily="18" charset="0"/>
                <a:cs typeface="Times New Roman" pitchFamily="18" charset="0"/>
              </a:rPr>
              <a:t>İşverenin </a:t>
            </a:r>
            <a:r>
              <a:rPr lang="tr-TR" dirty="0">
                <a:latin typeface="Times New Roman" pitchFamily="18" charset="0"/>
                <a:cs typeface="Times New Roman" pitchFamily="18" charset="0"/>
              </a:rPr>
              <a:t>kısa çalışma talebinin </a:t>
            </a:r>
            <a:r>
              <a:rPr lang="tr-TR" dirty="0">
                <a:solidFill>
                  <a:srgbClr val="FF0000"/>
                </a:solidFill>
                <a:latin typeface="Times New Roman" pitchFamily="18" charset="0"/>
                <a:cs typeface="Times New Roman" pitchFamily="18" charset="0"/>
              </a:rPr>
              <a:t>uygun</a:t>
            </a:r>
            <a:r>
              <a:rPr lang="tr-TR" dirty="0">
                <a:latin typeface="Times New Roman" pitchFamily="18" charset="0"/>
                <a:cs typeface="Times New Roman" pitchFamily="18" charset="0"/>
              </a:rPr>
              <a:t> bulunması,</a:t>
            </a:r>
          </a:p>
          <a:p>
            <a:pPr>
              <a:buClr>
                <a:srgbClr val="FF0000"/>
              </a:buClr>
              <a:buFont typeface="Wingdings" pitchFamily="2" charset="2"/>
              <a:buChar char="ü"/>
            </a:pPr>
            <a:r>
              <a:rPr lang="tr-TR" dirty="0">
                <a:latin typeface="Times New Roman" pitchFamily="18" charset="0"/>
                <a:cs typeface="Times New Roman" pitchFamily="18" charset="0"/>
              </a:rPr>
              <a:t>İşçinin kısa çalışmanın başladığı tarihte, 4447 sayılı Kanunun 50 </a:t>
            </a:r>
            <a:r>
              <a:rPr lang="tr-TR" dirty="0" err="1">
                <a:latin typeface="Times New Roman" pitchFamily="18" charset="0"/>
                <a:cs typeface="Times New Roman" pitchFamily="18" charset="0"/>
              </a:rPr>
              <a:t>nci</a:t>
            </a:r>
            <a:r>
              <a:rPr lang="tr-TR" dirty="0">
                <a:latin typeface="Times New Roman" pitchFamily="18" charset="0"/>
                <a:cs typeface="Times New Roman" pitchFamily="18" charset="0"/>
              </a:rPr>
              <a:t> maddesine göre </a:t>
            </a:r>
            <a:r>
              <a:rPr lang="tr-TR" b="1" dirty="0">
                <a:latin typeface="Times New Roman" pitchFamily="18" charset="0"/>
                <a:cs typeface="Times New Roman" pitchFamily="18" charset="0"/>
              </a:rPr>
              <a:t>çalışma süreleri </a:t>
            </a:r>
            <a:r>
              <a:rPr lang="tr-TR" dirty="0">
                <a:latin typeface="Times New Roman" pitchFamily="18" charset="0"/>
                <a:cs typeface="Times New Roman" pitchFamily="18" charset="0"/>
              </a:rPr>
              <a:t>ve </a:t>
            </a:r>
            <a:r>
              <a:rPr lang="tr-TR" b="1" dirty="0">
                <a:latin typeface="Times New Roman" pitchFamily="18" charset="0"/>
                <a:cs typeface="Times New Roman" pitchFamily="18" charset="0"/>
              </a:rPr>
              <a:t>işsizlik sigortası primi ödeme gün sayısı</a:t>
            </a:r>
            <a:r>
              <a:rPr lang="tr-TR" dirty="0">
                <a:latin typeface="Times New Roman" pitchFamily="18" charset="0"/>
                <a:cs typeface="Times New Roman" pitchFamily="18" charset="0"/>
              </a:rPr>
              <a:t> bakımından </a:t>
            </a:r>
            <a:r>
              <a:rPr lang="tr-TR" dirty="0">
                <a:solidFill>
                  <a:srgbClr val="FF0000"/>
                </a:solidFill>
                <a:latin typeface="Times New Roman" pitchFamily="18" charset="0"/>
                <a:cs typeface="Times New Roman" pitchFamily="18" charset="0"/>
              </a:rPr>
              <a:t>işsizlik ödeneğine hak kazanmış olması</a:t>
            </a:r>
            <a:r>
              <a:rPr lang="tr-TR" dirty="0">
                <a:latin typeface="Times New Roman" pitchFamily="18" charset="0"/>
                <a:cs typeface="Times New Roman" pitchFamily="18" charset="0"/>
              </a:rPr>
              <a:t> </a:t>
            </a:r>
            <a:r>
              <a:rPr lang="tr-TR" dirty="0" smtClean="0">
                <a:solidFill>
                  <a:srgbClr val="FF0000"/>
                </a:solidFill>
                <a:latin typeface="Times New Roman" pitchFamily="18" charset="0"/>
                <a:cs typeface="Times New Roman" pitchFamily="18" charset="0"/>
              </a:rPr>
              <a:t>(</a:t>
            </a:r>
            <a:r>
              <a:rPr lang="tr-TR" dirty="0" smtClean="0">
                <a:latin typeface="Times New Roman" pitchFamily="18" charset="0"/>
                <a:cs typeface="Times New Roman" pitchFamily="18" charset="0"/>
              </a:rPr>
              <a:t>Kısa </a:t>
            </a:r>
            <a:r>
              <a:rPr lang="tr-TR" dirty="0">
                <a:latin typeface="Times New Roman" pitchFamily="18" charset="0"/>
                <a:cs typeface="Times New Roman" pitchFamily="18" charset="0"/>
              </a:rPr>
              <a:t>çalışmanın başladığı tarihten önceki </a:t>
            </a:r>
            <a:r>
              <a:rPr lang="tr-TR" dirty="0">
                <a:solidFill>
                  <a:srgbClr val="FF0000"/>
                </a:solidFill>
                <a:latin typeface="Times New Roman" pitchFamily="18" charset="0"/>
                <a:cs typeface="Times New Roman" pitchFamily="18" charset="0"/>
              </a:rPr>
              <a:t>son 120 gün</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içinde </a:t>
            </a:r>
            <a:r>
              <a:rPr lang="tr-TR" b="1" strike="sngStrike" dirty="0">
                <a:solidFill>
                  <a:srgbClr val="FF0000"/>
                </a:solidFill>
                <a:latin typeface="Times New Roman" pitchFamily="18" charset="0"/>
                <a:cs typeface="Times New Roman" pitchFamily="18" charset="0"/>
              </a:rPr>
              <a:t>prim ödeyerek sürekli </a:t>
            </a:r>
            <a:r>
              <a:rPr lang="tr-TR" b="1" strike="sngStrike" dirty="0" smtClean="0">
                <a:solidFill>
                  <a:srgbClr val="FF0000"/>
                </a:solidFill>
                <a:latin typeface="Times New Roman" pitchFamily="18" charset="0"/>
                <a:cs typeface="Times New Roman" pitchFamily="18" charset="0"/>
              </a:rPr>
              <a:t>çalışmış </a:t>
            </a:r>
            <a:r>
              <a:rPr lang="tr-TR" b="1" strike="sngStrike" dirty="0">
                <a:solidFill>
                  <a:srgbClr val="FF0000"/>
                </a:solidFill>
                <a:latin typeface="Times New Roman" pitchFamily="18" charset="0"/>
                <a:cs typeface="Times New Roman" pitchFamily="18" charset="0"/>
              </a:rPr>
              <a:t>olanlardan </a:t>
            </a:r>
            <a:r>
              <a:rPr lang="tr-TR" b="1" dirty="0" smtClean="0">
                <a:solidFill>
                  <a:srgbClr val="00B050"/>
                </a:solidFill>
                <a:latin typeface="Times New Roman" pitchFamily="18" charset="0"/>
                <a:cs typeface="Times New Roman" pitchFamily="18" charset="0"/>
              </a:rPr>
              <a:t>hizmet akdine tabi, </a:t>
            </a:r>
            <a:r>
              <a:rPr lang="tr-TR" dirty="0" smtClean="0">
                <a:latin typeface="Times New Roman" pitchFamily="18" charset="0"/>
                <a:cs typeface="Times New Roman" pitchFamily="18" charset="0"/>
              </a:rPr>
              <a:t>son </a:t>
            </a:r>
            <a:r>
              <a:rPr lang="tr-TR" dirty="0" smtClean="0">
                <a:solidFill>
                  <a:srgbClr val="FF0000"/>
                </a:solidFill>
                <a:latin typeface="Times New Roman" pitchFamily="18" charset="0"/>
                <a:cs typeface="Times New Roman" pitchFamily="18" charset="0"/>
              </a:rPr>
              <a:t>3 </a:t>
            </a:r>
            <a:r>
              <a:rPr lang="tr-TR" dirty="0">
                <a:solidFill>
                  <a:srgbClr val="FF0000"/>
                </a:solidFill>
                <a:latin typeface="Times New Roman" pitchFamily="18" charset="0"/>
                <a:cs typeface="Times New Roman" pitchFamily="18" charset="0"/>
              </a:rPr>
              <a:t>yıl </a:t>
            </a:r>
            <a:r>
              <a:rPr lang="tr-TR" dirty="0">
                <a:latin typeface="Times New Roman" pitchFamily="18" charset="0"/>
                <a:cs typeface="Times New Roman" pitchFamily="18" charset="0"/>
              </a:rPr>
              <a:t>içinde </a:t>
            </a:r>
            <a:r>
              <a:rPr lang="tr-TR" b="1" dirty="0">
                <a:solidFill>
                  <a:srgbClr val="FF0000"/>
                </a:solidFill>
                <a:latin typeface="Times New Roman" pitchFamily="18" charset="0"/>
                <a:cs typeface="Times New Roman" pitchFamily="18" charset="0"/>
              </a:rPr>
              <a:t>en </a:t>
            </a:r>
            <a:r>
              <a:rPr lang="tr-TR" b="1" dirty="0" smtClean="0">
                <a:solidFill>
                  <a:srgbClr val="FF0000"/>
                </a:solidFill>
                <a:latin typeface="Times New Roman" pitchFamily="18" charset="0"/>
                <a:cs typeface="Times New Roman" pitchFamily="18" charset="0"/>
              </a:rPr>
              <a:t>az  </a:t>
            </a:r>
            <a:r>
              <a:rPr lang="tr-TR" b="1" dirty="0">
                <a:solidFill>
                  <a:srgbClr val="FF0000"/>
                </a:solidFill>
                <a:latin typeface="Times New Roman" pitchFamily="18" charset="0"/>
                <a:cs typeface="Times New Roman" pitchFamily="18" charset="0"/>
              </a:rPr>
              <a:t>600 gün </a:t>
            </a:r>
            <a:r>
              <a:rPr lang="tr-TR" dirty="0">
                <a:latin typeface="Times New Roman" pitchFamily="18" charset="0"/>
                <a:cs typeface="Times New Roman" pitchFamily="18" charset="0"/>
              </a:rPr>
              <a:t>süreyle işsizlik </a:t>
            </a:r>
            <a:r>
              <a:rPr lang="tr-TR" dirty="0" smtClean="0">
                <a:latin typeface="Times New Roman" pitchFamily="18" charset="0"/>
                <a:cs typeface="Times New Roman" pitchFamily="18" charset="0"/>
              </a:rPr>
              <a:t>sigortası </a:t>
            </a:r>
            <a:r>
              <a:rPr lang="tr-TR" dirty="0">
                <a:latin typeface="Times New Roman" pitchFamily="18" charset="0"/>
                <a:cs typeface="Times New Roman" pitchFamily="18" charset="0"/>
              </a:rPr>
              <a:t>primi ödemiş olanlar</a:t>
            </a:r>
            <a:r>
              <a:rPr lang="tr-TR" dirty="0">
                <a:solidFill>
                  <a:srgbClr val="FF0000"/>
                </a:solidFill>
                <a:latin typeface="Times New Roman" pitchFamily="18" charset="0"/>
                <a:cs typeface="Times New Roman" pitchFamily="18" charset="0"/>
              </a:rPr>
              <a:t>)</a:t>
            </a:r>
            <a:r>
              <a:rPr lang="tr-TR" dirty="0">
                <a:latin typeface="Times New Roman" pitchFamily="18" charset="0"/>
                <a:cs typeface="Times New Roman" pitchFamily="18" charset="0"/>
              </a:rPr>
              <a:t>,</a:t>
            </a:r>
          </a:p>
          <a:p>
            <a:pPr>
              <a:buClr>
                <a:srgbClr val="FF0000"/>
              </a:buClr>
              <a:buFont typeface="Wingdings" pitchFamily="2" charset="2"/>
              <a:buChar char="ü"/>
            </a:pPr>
            <a:r>
              <a:rPr lang="tr-TR" b="1" dirty="0">
                <a:latin typeface="Times New Roman" pitchFamily="18" charset="0"/>
                <a:cs typeface="Times New Roman" pitchFamily="18" charset="0"/>
              </a:rPr>
              <a:t>Kısa çalışmaya katılacaklar listesinde </a:t>
            </a:r>
            <a:r>
              <a:rPr lang="tr-TR" b="1" u="sng" dirty="0">
                <a:solidFill>
                  <a:srgbClr val="FF0000"/>
                </a:solidFill>
                <a:latin typeface="Times New Roman" pitchFamily="18" charset="0"/>
                <a:cs typeface="Times New Roman" pitchFamily="18" charset="0"/>
              </a:rPr>
              <a:t>işçinin</a:t>
            </a:r>
            <a:r>
              <a:rPr lang="tr-TR" dirty="0">
                <a:latin typeface="Times New Roman" pitchFamily="18" charset="0"/>
                <a:cs typeface="Times New Roman" pitchFamily="18" charset="0"/>
              </a:rPr>
              <a:t> bilgilerinin bulunması,</a:t>
            </a:r>
          </a:p>
          <a:p>
            <a:pPr marL="0" indent="0">
              <a:buNone/>
            </a:pPr>
            <a:r>
              <a:rPr lang="tr-TR" dirty="0" smtClean="0">
                <a:latin typeface="Times New Roman" pitchFamily="18" charset="0"/>
                <a:cs typeface="Times New Roman" pitchFamily="18" charset="0"/>
              </a:rPr>
              <a:t>    </a:t>
            </a:r>
            <a:r>
              <a:rPr lang="tr-TR" b="1" u="sng" dirty="0" smtClean="0">
                <a:latin typeface="Times New Roman" pitchFamily="18" charset="0"/>
                <a:cs typeface="Times New Roman" pitchFamily="18" charset="0"/>
              </a:rPr>
              <a:t>gerekmektedir</a:t>
            </a:r>
            <a:r>
              <a:rPr lang="tr-TR" b="1" u="sng" dirty="0">
                <a:latin typeface="Times New Roman" pitchFamily="18" charset="0"/>
                <a:cs typeface="Times New Roman" pitchFamily="18" charset="0"/>
              </a:rPr>
              <a:t>.</a:t>
            </a:r>
          </a:p>
        </p:txBody>
      </p:sp>
    </p:spTree>
    <p:extLst>
      <p:ext uri="{BB962C8B-B14F-4D97-AF65-F5344CB8AC3E}">
        <p14:creationId xmlns:p14="http://schemas.microsoft.com/office/powerpoint/2010/main" val="1427455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691" y="365126"/>
            <a:ext cx="8371659" cy="1325563"/>
          </a:xfrm>
        </p:spPr>
        <p:txBody>
          <a:bodyPr>
            <a:normAutofit/>
          </a:bodyPr>
          <a:lstStyle/>
          <a:p>
            <a:r>
              <a:rPr lang="tr-TR" sz="3600" b="1" dirty="0">
                <a:solidFill>
                  <a:srgbClr val="FF0000"/>
                </a:solidFill>
                <a:latin typeface="Times New Roman" pitchFamily="18" charset="0"/>
                <a:cs typeface="Times New Roman" pitchFamily="18" charset="0"/>
              </a:rPr>
              <a:t>Kısa Çalışma Talebinde </a:t>
            </a:r>
            <a:r>
              <a:rPr lang="tr-TR" sz="3600" b="1" dirty="0" smtClean="0">
                <a:solidFill>
                  <a:srgbClr val="FF0000"/>
                </a:solidFill>
                <a:latin typeface="Times New Roman" pitchFamily="18" charset="0"/>
                <a:cs typeface="Times New Roman" pitchFamily="18" charset="0"/>
              </a:rPr>
              <a:t>Bulunulması</a:t>
            </a:r>
            <a:br>
              <a:rPr lang="tr-TR" sz="3600" b="1" dirty="0" smtClean="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 </a:t>
            </a:r>
            <a:r>
              <a:rPr lang="tr-TR" sz="3600" b="1" dirty="0">
                <a:solidFill>
                  <a:srgbClr val="FF0000"/>
                </a:solidFill>
                <a:latin typeface="Times New Roman" pitchFamily="18" charset="0"/>
                <a:cs typeface="Times New Roman" pitchFamily="18" charset="0"/>
              </a:rPr>
              <a:t>V</a:t>
            </a:r>
            <a:r>
              <a:rPr lang="tr-TR" sz="3600" b="1" dirty="0" smtClean="0">
                <a:solidFill>
                  <a:srgbClr val="FF0000"/>
                </a:solidFill>
                <a:latin typeface="Times New Roman" pitchFamily="18" charset="0"/>
                <a:cs typeface="Times New Roman" pitchFamily="18" charset="0"/>
              </a:rPr>
              <a:t>e </a:t>
            </a:r>
            <a:r>
              <a:rPr lang="tr-TR" sz="3600" b="1" dirty="0">
                <a:solidFill>
                  <a:srgbClr val="FF0000"/>
                </a:solidFill>
                <a:latin typeface="Times New Roman" pitchFamily="18" charset="0"/>
                <a:cs typeface="Times New Roman" pitchFamily="18" charset="0"/>
              </a:rPr>
              <a:t>Talebin </a:t>
            </a:r>
            <a:r>
              <a:rPr lang="tr-TR" sz="3600" b="1" dirty="0" smtClean="0">
                <a:solidFill>
                  <a:srgbClr val="FF0000"/>
                </a:solidFill>
                <a:latin typeface="Times New Roman" pitchFamily="18" charset="0"/>
                <a:cs typeface="Times New Roman" pitchFamily="18" charset="0"/>
              </a:rPr>
              <a:t>Değerlendirilmesi-1</a:t>
            </a:r>
            <a:endParaRPr lang="tr-TR" sz="3600"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pPr marL="0" indent="0">
              <a:buNone/>
            </a:pPr>
            <a:r>
              <a:rPr lang="tr-TR" b="1" u="sng" dirty="0" smtClean="0">
                <a:solidFill>
                  <a:srgbClr val="FF0000"/>
                </a:solidFill>
                <a:latin typeface="Times New Roman" pitchFamily="18" charset="0"/>
                <a:cs typeface="Times New Roman" pitchFamily="18" charset="0"/>
              </a:rPr>
              <a:t>İşverenler;  </a:t>
            </a:r>
            <a:r>
              <a:rPr lang="tr-TR" dirty="0" smtClean="0">
                <a:latin typeface="Times New Roman" pitchFamily="18" charset="0"/>
                <a:cs typeface="Times New Roman" pitchFamily="18" charset="0"/>
              </a:rPr>
              <a:t>Genel </a:t>
            </a:r>
            <a:r>
              <a:rPr lang="tr-TR" dirty="0">
                <a:latin typeface="Times New Roman" pitchFamily="18" charset="0"/>
                <a:cs typeface="Times New Roman" pitchFamily="18" charset="0"/>
              </a:rPr>
              <a:t>ekonomik, </a:t>
            </a:r>
            <a:r>
              <a:rPr lang="tr-TR" dirty="0" err="1">
                <a:latin typeface="Times New Roman" pitchFamily="18" charset="0"/>
                <a:cs typeface="Times New Roman" pitchFamily="18" charset="0"/>
              </a:rPr>
              <a:t>sektörel</a:t>
            </a:r>
            <a:r>
              <a:rPr lang="tr-TR" dirty="0">
                <a:latin typeface="Times New Roman" pitchFamily="18" charset="0"/>
                <a:cs typeface="Times New Roman" pitchFamily="18" charset="0"/>
              </a:rPr>
              <a:t>, bölgesel kriz veya zorlayıcı sebeplerle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b="1" dirty="0" smtClean="0">
                <a:latin typeface="Times New Roman" pitchFamily="18" charset="0"/>
                <a:cs typeface="Times New Roman" pitchFamily="18" charset="0"/>
              </a:rPr>
              <a:t>Kısa </a:t>
            </a:r>
            <a:r>
              <a:rPr lang="tr-TR" b="1" dirty="0">
                <a:latin typeface="Times New Roman" pitchFamily="18" charset="0"/>
                <a:cs typeface="Times New Roman" pitchFamily="18" charset="0"/>
              </a:rPr>
              <a:t>Çalışma Talep Formunu </a:t>
            </a:r>
            <a:r>
              <a:rPr lang="tr-TR" dirty="0">
                <a:latin typeface="Times New Roman" pitchFamily="18" charset="0"/>
                <a:cs typeface="Times New Roman" pitchFamily="18" charset="0"/>
              </a:rPr>
              <a:t> ve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b="1" dirty="0">
                <a:latin typeface="Times New Roman" pitchFamily="18" charset="0"/>
                <a:cs typeface="Times New Roman" pitchFamily="18" charset="0"/>
              </a:rPr>
              <a:t>K</a:t>
            </a:r>
            <a:r>
              <a:rPr lang="tr-TR" b="1" dirty="0" smtClean="0">
                <a:latin typeface="Times New Roman" pitchFamily="18" charset="0"/>
                <a:cs typeface="Times New Roman" pitchFamily="18" charset="0"/>
              </a:rPr>
              <a:t>ısa </a:t>
            </a:r>
            <a:r>
              <a:rPr lang="tr-TR" b="1" dirty="0">
                <a:latin typeface="Times New Roman" pitchFamily="18" charset="0"/>
                <a:cs typeface="Times New Roman" pitchFamily="18" charset="0"/>
              </a:rPr>
              <a:t>Ç</a:t>
            </a:r>
            <a:r>
              <a:rPr lang="tr-TR" b="1" dirty="0" smtClean="0">
                <a:latin typeface="Times New Roman" pitchFamily="18" charset="0"/>
                <a:cs typeface="Times New Roman" pitchFamily="18" charset="0"/>
              </a:rPr>
              <a:t>alışma </a:t>
            </a:r>
            <a:r>
              <a:rPr lang="tr-TR" b="1" dirty="0">
                <a:latin typeface="Times New Roman" pitchFamily="18" charset="0"/>
                <a:cs typeface="Times New Roman" pitchFamily="18" charset="0"/>
              </a:rPr>
              <a:t>Y</a:t>
            </a:r>
            <a:r>
              <a:rPr lang="tr-TR" b="1" dirty="0" smtClean="0">
                <a:latin typeface="Times New Roman" pitchFamily="18" charset="0"/>
                <a:cs typeface="Times New Roman" pitchFamily="18" charset="0"/>
              </a:rPr>
              <a:t>aptırılacak </a:t>
            </a:r>
            <a:r>
              <a:rPr lang="tr-TR" b="1" dirty="0">
                <a:latin typeface="Times New Roman" pitchFamily="18" charset="0"/>
                <a:cs typeface="Times New Roman" pitchFamily="18" charset="0"/>
              </a:rPr>
              <a:t>İ</a:t>
            </a:r>
            <a:r>
              <a:rPr lang="tr-TR" b="1" dirty="0" smtClean="0">
                <a:latin typeface="Times New Roman" pitchFamily="18" charset="0"/>
                <a:cs typeface="Times New Roman" pitchFamily="18" charset="0"/>
              </a:rPr>
              <a:t>şçilere </a:t>
            </a:r>
            <a:r>
              <a:rPr lang="tr-TR" b="1" dirty="0">
                <a:latin typeface="Times New Roman" pitchFamily="18" charset="0"/>
                <a:cs typeface="Times New Roman" pitchFamily="18" charset="0"/>
              </a:rPr>
              <a:t>İ</a:t>
            </a:r>
            <a:r>
              <a:rPr lang="tr-TR" b="1" dirty="0" smtClean="0">
                <a:latin typeface="Times New Roman" pitchFamily="18" charset="0"/>
                <a:cs typeface="Times New Roman" pitchFamily="18" charset="0"/>
              </a:rPr>
              <a:t>lişkin </a:t>
            </a:r>
            <a:r>
              <a:rPr lang="tr-TR" b="1" dirty="0">
                <a:latin typeface="Times New Roman" pitchFamily="18" charset="0"/>
                <a:cs typeface="Times New Roman" pitchFamily="18" charset="0"/>
              </a:rPr>
              <a:t>B</a:t>
            </a:r>
            <a:r>
              <a:rPr lang="tr-TR" b="1" dirty="0" smtClean="0">
                <a:latin typeface="Times New Roman" pitchFamily="18" charset="0"/>
                <a:cs typeface="Times New Roman" pitchFamily="18" charset="0"/>
              </a:rPr>
              <a:t>ilgileri </a:t>
            </a:r>
            <a:r>
              <a:rPr lang="tr-TR" b="1" dirty="0">
                <a:latin typeface="Times New Roman" pitchFamily="18" charset="0"/>
                <a:cs typeface="Times New Roman" pitchFamily="18" charset="0"/>
              </a:rPr>
              <a:t>içeren </a:t>
            </a:r>
            <a:r>
              <a:rPr lang="tr-TR" b="1" dirty="0" smtClean="0">
                <a:latin typeface="Times New Roman" pitchFamily="18" charset="0"/>
                <a:cs typeface="Times New Roman" pitchFamily="18" charset="0"/>
              </a:rPr>
              <a:t>listeyi </a:t>
            </a:r>
          </a:p>
          <a:p>
            <a:pPr marL="0" indent="0">
              <a:buClr>
                <a:srgbClr val="FF0000"/>
              </a:buClr>
              <a:buNone/>
            </a:pPr>
            <a:endParaRPr lang="tr-TR" b="1" dirty="0">
              <a:solidFill>
                <a:srgbClr val="FF0000"/>
              </a:solidFill>
              <a:latin typeface="Times New Roman" pitchFamily="18" charset="0"/>
              <a:cs typeface="Times New Roman" pitchFamily="18" charset="0"/>
            </a:endParaRPr>
          </a:p>
          <a:p>
            <a:pPr marL="0" indent="0">
              <a:buClr>
                <a:srgbClr val="FF0000"/>
              </a:buClr>
              <a:buNone/>
            </a:pPr>
            <a:r>
              <a:rPr lang="tr-TR" b="1" dirty="0" smtClean="0">
                <a:solidFill>
                  <a:srgbClr val="FF0000"/>
                </a:solidFill>
                <a:latin typeface="Times New Roman" pitchFamily="18" charset="0"/>
                <a:cs typeface="Times New Roman" pitchFamily="18" charset="0"/>
              </a:rPr>
              <a:t>manyetik </a:t>
            </a:r>
            <a:r>
              <a:rPr lang="tr-TR" b="1" dirty="0">
                <a:latin typeface="Times New Roman" pitchFamily="18" charset="0"/>
                <a:cs typeface="Times New Roman" pitchFamily="18" charset="0"/>
              </a:rPr>
              <a:t>ve</a:t>
            </a:r>
            <a:r>
              <a:rPr lang="tr-TR" b="1" dirty="0">
                <a:solidFill>
                  <a:srgbClr val="FF0000"/>
                </a:solidFill>
                <a:latin typeface="Times New Roman" pitchFamily="18" charset="0"/>
                <a:cs typeface="Times New Roman" pitchFamily="18" charset="0"/>
              </a:rPr>
              <a:t> yazılı ortamda </a:t>
            </a:r>
            <a:r>
              <a:rPr lang="tr-TR" dirty="0">
                <a:latin typeface="Times New Roman" pitchFamily="18" charset="0"/>
                <a:cs typeface="Times New Roman" pitchFamily="18" charset="0"/>
              </a:rPr>
              <a:t>doldurarak kısa çalışma başvurusunda bulunulabilir.</a:t>
            </a:r>
          </a:p>
        </p:txBody>
      </p:sp>
    </p:spTree>
    <p:extLst>
      <p:ext uri="{BB962C8B-B14F-4D97-AF65-F5344CB8AC3E}">
        <p14:creationId xmlns:p14="http://schemas.microsoft.com/office/powerpoint/2010/main" val="1958668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8" name="Picture 4" descr="C:\Users\Güler_Güney\Desktop\BURSA KISA ÇALIŞMA\KISA ÇALIŞMA TALEP FORMU 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 y="0"/>
            <a:ext cx="72999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853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2" descr="C:\Users\Güler_Güney\Desktop\BURSA KISA ÇALIŞMA\KISA ÇALIŞMA TALEP FORMU 2.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 y="114300"/>
            <a:ext cx="8923020" cy="661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0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30" t="17549" r="12474"/>
          <a:stretch/>
        </p:blipFill>
        <p:spPr bwMode="auto">
          <a:xfrm>
            <a:off x="114300" y="1"/>
            <a:ext cx="9029700" cy="741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853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0400"/>
            <a:ext cx="9144000" cy="96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657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919" y="365126"/>
            <a:ext cx="8324431" cy="1325563"/>
          </a:xfrm>
        </p:spPr>
        <p:txBody>
          <a:bodyPr>
            <a:normAutofit/>
          </a:bodyPr>
          <a:lstStyle/>
          <a:p>
            <a:r>
              <a:rPr lang="tr-TR" sz="3600" b="1" dirty="0" smtClean="0">
                <a:solidFill>
                  <a:srgbClr val="FF0000"/>
                </a:solidFill>
                <a:latin typeface="Times New Roman" pitchFamily="18" charset="0"/>
                <a:cs typeface="Times New Roman" pitchFamily="18" charset="0"/>
              </a:rPr>
              <a:t>Kısa </a:t>
            </a:r>
            <a:r>
              <a:rPr lang="tr-TR" sz="3600" b="1" dirty="0">
                <a:solidFill>
                  <a:srgbClr val="FF0000"/>
                </a:solidFill>
                <a:latin typeface="Times New Roman" pitchFamily="18" charset="0"/>
                <a:cs typeface="Times New Roman" pitchFamily="18" charset="0"/>
              </a:rPr>
              <a:t>Çalışma Talebinde Bulunulması </a:t>
            </a:r>
            <a:r>
              <a:rPr lang="tr-TR" sz="3600" b="1" dirty="0" smtClean="0">
                <a:solidFill>
                  <a:srgbClr val="FF0000"/>
                </a:solidFill>
                <a:latin typeface="Times New Roman" pitchFamily="18" charset="0"/>
                <a:cs typeface="Times New Roman" pitchFamily="18" charset="0"/>
              </a:rPr>
              <a:t/>
            </a:r>
            <a:br>
              <a:rPr lang="tr-TR" sz="3600" b="1" dirty="0" smtClean="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Ve </a:t>
            </a:r>
            <a:r>
              <a:rPr lang="tr-TR" sz="3600" b="1" dirty="0">
                <a:solidFill>
                  <a:srgbClr val="FF0000"/>
                </a:solidFill>
                <a:latin typeface="Times New Roman" pitchFamily="18" charset="0"/>
                <a:cs typeface="Times New Roman" pitchFamily="18" charset="0"/>
              </a:rPr>
              <a:t>Talebin </a:t>
            </a:r>
            <a:r>
              <a:rPr lang="tr-TR" sz="3600" b="1" dirty="0" smtClean="0">
                <a:solidFill>
                  <a:srgbClr val="FF0000"/>
                </a:solidFill>
                <a:latin typeface="Times New Roman" pitchFamily="18" charset="0"/>
                <a:cs typeface="Times New Roman" pitchFamily="18" charset="0"/>
              </a:rPr>
              <a:t>Değerlendirilmesi-2</a:t>
            </a:r>
            <a:endParaRPr lang="tr-TR" sz="3600"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80387" y="1808703"/>
            <a:ext cx="8943034" cy="4368260"/>
          </a:xfrm>
        </p:spPr>
        <p:txBody>
          <a:bodyPr>
            <a:normAutofit fontScale="92500" lnSpcReduction="10000"/>
          </a:bodyPr>
          <a:lstStyle/>
          <a:p>
            <a:endParaRPr lang="tr-TR" dirty="0" smtClean="0"/>
          </a:p>
          <a:p>
            <a:pPr>
              <a:buClr>
                <a:srgbClr val="FF0000"/>
              </a:buClr>
              <a:buFont typeface="Wingdings" pitchFamily="2" charset="2"/>
              <a:buChar char="ü"/>
            </a:pPr>
            <a:r>
              <a:rPr lang="tr-TR" dirty="0" smtClean="0">
                <a:latin typeface="Times New Roman" pitchFamily="18" charset="0"/>
                <a:cs typeface="Times New Roman" pitchFamily="18" charset="0"/>
              </a:rPr>
              <a:t>Genel </a:t>
            </a:r>
            <a:r>
              <a:rPr lang="tr-TR" dirty="0">
                <a:latin typeface="Times New Roman" pitchFamily="18" charset="0"/>
                <a:cs typeface="Times New Roman" pitchFamily="18" charset="0"/>
              </a:rPr>
              <a:t>ekonomik, </a:t>
            </a:r>
            <a:r>
              <a:rPr lang="tr-TR" dirty="0" err="1">
                <a:latin typeface="Times New Roman" pitchFamily="18" charset="0"/>
                <a:cs typeface="Times New Roman" pitchFamily="18" charset="0"/>
              </a:rPr>
              <a:t>sektörel</a:t>
            </a:r>
            <a:r>
              <a:rPr lang="tr-TR" dirty="0">
                <a:latin typeface="Times New Roman" pitchFamily="18" charset="0"/>
                <a:cs typeface="Times New Roman" pitchFamily="18" charset="0"/>
              </a:rPr>
              <a:t> veya bölgesel kriz ile dışsal etkilerden kaynaklanan dönemsel durumlardan ileri gelen zorlayıcı sebeplerin varlığının </a:t>
            </a:r>
            <a:r>
              <a:rPr lang="tr-TR" b="1" dirty="0">
                <a:solidFill>
                  <a:srgbClr val="FF0000"/>
                </a:solidFill>
                <a:latin typeface="Times New Roman" pitchFamily="18" charset="0"/>
                <a:cs typeface="Times New Roman" pitchFamily="18" charset="0"/>
              </a:rPr>
              <a:t>işçi </a:t>
            </a:r>
            <a:r>
              <a:rPr lang="tr-TR" b="1" dirty="0">
                <a:latin typeface="Times New Roman" pitchFamily="18" charset="0"/>
                <a:cs typeface="Times New Roman" pitchFamily="18" charset="0"/>
              </a:rPr>
              <a:t>ve</a:t>
            </a:r>
            <a:r>
              <a:rPr lang="tr-TR" b="1" dirty="0">
                <a:solidFill>
                  <a:srgbClr val="FF0000"/>
                </a:solidFill>
                <a:latin typeface="Times New Roman" pitchFamily="18" charset="0"/>
                <a:cs typeface="Times New Roman" pitchFamily="18" charset="0"/>
              </a:rPr>
              <a:t> işveren sendikaları konfederasyonlarınca iddia edilmesi </a:t>
            </a:r>
            <a:r>
              <a:rPr lang="tr-TR" dirty="0">
                <a:latin typeface="Times New Roman" pitchFamily="18" charset="0"/>
                <a:cs typeface="Times New Roman" pitchFamily="18" charset="0"/>
              </a:rPr>
              <a:t>veya bu yönde </a:t>
            </a:r>
            <a:r>
              <a:rPr lang="tr-TR" b="1" dirty="0">
                <a:latin typeface="Times New Roman" pitchFamily="18" charset="0"/>
                <a:cs typeface="Times New Roman" pitchFamily="18" charset="0"/>
              </a:rPr>
              <a:t>kuvvetli emarenin bulunması </a:t>
            </a:r>
            <a:r>
              <a:rPr lang="tr-TR" dirty="0">
                <a:latin typeface="Times New Roman" pitchFamily="18" charset="0"/>
                <a:cs typeface="Times New Roman" pitchFamily="18" charset="0"/>
              </a:rPr>
              <a:t>halinde konu, </a:t>
            </a:r>
            <a:r>
              <a:rPr lang="tr-TR" b="1" dirty="0">
                <a:solidFill>
                  <a:srgbClr val="FF0000"/>
                </a:solidFill>
                <a:latin typeface="Times New Roman" pitchFamily="18" charset="0"/>
                <a:cs typeface="Times New Roman" pitchFamily="18" charset="0"/>
              </a:rPr>
              <a:t>İŞKUR Yönetim Kurulunca </a:t>
            </a:r>
            <a:r>
              <a:rPr lang="tr-TR" dirty="0">
                <a:latin typeface="Times New Roman" pitchFamily="18" charset="0"/>
                <a:cs typeface="Times New Roman" pitchFamily="18" charset="0"/>
              </a:rPr>
              <a:t>değerlendirilerek karara bağlanır.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b="1" dirty="0" smtClean="0">
                <a:latin typeface="Times New Roman" pitchFamily="18" charset="0"/>
                <a:cs typeface="Times New Roman" pitchFamily="18" charset="0"/>
              </a:rPr>
              <a:t>Deprem</a:t>
            </a:r>
            <a:r>
              <a:rPr lang="tr-TR" b="1" dirty="0">
                <a:latin typeface="Times New Roman" pitchFamily="18" charset="0"/>
                <a:cs typeface="Times New Roman" pitchFamily="18" charset="0"/>
              </a:rPr>
              <a:t>, yangın, su baskını, heyelan, salgın hastalık, seferberlik</a:t>
            </a:r>
            <a:r>
              <a:rPr lang="tr-TR" dirty="0">
                <a:latin typeface="Times New Roman" pitchFamily="18" charset="0"/>
                <a:cs typeface="Times New Roman" pitchFamily="18" charset="0"/>
              </a:rPr>
              <a:t> gibi durumlar için diğer zorlayıcı sebep gerekçesiyle yapılan başvurular için </a:t>
            </a:r>
            <a:r>
              <a:rPr lang="tr-TR" b="1" dirty="0">
                <a:solidFill>
                  <a:srgbClr val="FF0000"/>
                </a:solidFill>
                <a:latin typeface="Times New Roman" pitchFamily="18" charset="0"/>
                <a:cs typeface="Times New Roman" pitchFamily="18" charset="0"/>
              </a:rPr>
              <a:t>Yönetim Kurulu Kararı </a:t>
            </a:r>
            <a:r>
              <a:rPr lang="tr-TR" b="1" u="sng" dirty="0">
                <a:latin typeface="Times New Roman" pitchFamily="18" charset="0"/>
                <a:cs typeface="Times New Roman" pitchFamily="18" charset="0"/>
              </a:rPr>
              <a:t>aranmaz.</a:t>
            </a:r>
          </a:p>
          <a:p>
            <a:pPr marL="0" indent="0">
              <a:buNone/>
            </a:pP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354783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0726" y="365126"/>
            <a:ext cx="7365442" cy="1325563"/>
          </a:xfrm>
        </p:spPr>
        <p:txBody>
          <a:bodyPr>
            <a:noAutofit/>
          </a:bodyPr>
          <a:lstStyle/>
          <a:p>
            <a:r>
              <a:rPr lang="tr-TR" sz="3600" b="1" dirty="0">
                <a:solidFill>
                  <a:srgbClr val="FF0000"/>
                </a:solidFill>
                <a:latin typeface="Times New Roman" pitchFamily="18" charset="0"/>
                <a:cs typeface="Times New Roman" pitchFamily="18" charset="0"/>
              </a:rPr>
              <a:t>İşverene Kısa Çalışma </a:t>
            </a:r>
            <a:r>
              <a:rPr lang="tr-TR" sz="3600" b="1" dirty="0" smtClean="0">
                <a:solidFill>
                  <a:srgbClr val="FF0000"/>
                </a:solidFill>
                <a:latin typeface="Times New Roman" pitchFamily="18" charset="0"/>
                <a:cs typeface="Times New Roman" pitchFamily="18" charset="0"/>
              </a:rPr>
              <a:t>Talebinin Sonucunun Bildirilmesi </a:t>
            </a:r>
            <a:endParaRPr lang="tr-TR" sz="3600"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70338" y="1825625"/>
            <a:ext cx="8445012" cy="4351338"/>
          </a:xfrm>
        </p:spPr>
        <p:txBody>
          <a:bodyPr>
            <a:normAutofit fontScale="92500" lnSpcReduction="20000"/>
          </a:bodyPr>
          <a:lstStyle/>
          <a:p>
            <a:pPr>
              <a:buClr>
                <a:srgbClr val="FF0000"/>
              </a:buClr>
              <a:buFont typeface="Wingdings" pitchFamily="2" charset="2"/>
              <a:buChar char="ü"/>
            </a:pPr>
            <a:r>
              <a:rPr lang="tr-TR" dirty="0">
                <a:latin typeface="Times New Roman" pitchFamily="18" charset="0"/>
                <a:cs typeface="Times New Roman" pitchFamily="18" charset="0"/>
              </a:rPr>
              <a:t>Genel ekonomik, </a:t>
            </a:r>
            <a:r>
              <a:rPr lang="tr-TR" dirty="0" err="1">
                <a:latin typeface="Times New Roman" pitchFamily="18" charset="0"/>
                <a:cs typeface="Times New Roman" pitchFamily="18" charset="0"/>
              </a:rPr>
              <a:t>sektörel</a:t>
            </a:r>
            <a:r>
              <a:rPr lang="tr-TR" dirty="0">
                <a:latin typeface="Times New Roman" pitchFamily="18" charset="0"/>
                <a:cs typeface="Times New Roman" pitchFamily="18" charset="0"/>
              </a:rPr>
              <a:t>, bölgesel kriz veya zorlayıcı sebeplerden dolayı işyerindeki çalışma süresinin </a:t>
            </a:r>
            <a:r>
              <a:rPr lang="tr-TR" dirty="0">
                <a:solidFill>
                  <a:srgbClr val="FF0000"/>
                </a:solidFill>
                <a:latin typeface="Times New Roman" pitchFamily="18" charset="0"/>
                <a:cs typeface="Times New Roman" pitchFamily="18" charset="0"/>
              </a:rPr>
              <a:t>önemli ölçüde azaldığı</a:t>
            </a:r>
            <a:r>
              <a:rPr lang="tr-TR" dirty="0">
                <a:latin typeface="Times New Roman" pitchFamily="18" charset="0"/>
                <a:cs typeface="Times New Roman" pitchFamily="18" charset="0"/>
              </a:rPr>
              <a:t> veya </a:t>
            </a:r>
            <a:r>
              <a:rPr lang="tr-TR" dirty="0">
                <a:solidFill>
                  <a:srgbClr val="FF0000"/>
                </a:solidFill>
                <a:latin typeface="Times New Roman" pitchFamily="18" charset="0"/>
                <a:cs typeface="Times New Roman" pitchFamily="18" charset="0"/>
              </a:rPr>
              <a:t>durduğunun </a:t>
            </a:r>
            <a:r>
              <a:rPr lang="tr-TR" b="1" dirty="0">
                <a:latin typeface="Times New Roman" pitchFamily="18" charset="0"/>
                <a:cs typeface="Times New Roman" pitchFamily="18" charset="0"/>
              </a:rPr>
              <a:t>İş Müfettişlerince yapılan uygunluk tespiti sonucu işverene </a:t>
            </a:r>
            <a:r>
              <a:rPr lang="tr-TR" b="1" dirty="0">
                <a:solidFill>
                  <a:srgbClr val="FF0000"/>
                </a:solidFill>
                <a:latin typeface="Times New Roman" pitchFamily="18" charset="0"/>
                <a:cs typeface="Times New Roman" pitchFamily="18" charset="0"/>
              </a:rPr>
              <a:t>İŞKUR </a:t>
            </a:r>
            <a:r>
              <a:rPr lang="tr-TR" b="1" dirty="0">
                <a:latin typeface="Times New Roman" pitchFamily="18" charset="0"/>
                <a:cs typeface="Times New Roman" pitchFamily="18" charset="0"/>
              </a:rPr>
              <a:t>tarafından bildirilir</a:t>
            </a:r>
            <a:r>
              <a:rPr lang="tr-TR" b="1" dirty="0" smtClean="0">
                <a:latin typeface="Times New Roman" pitchFamily="18" charset="0"/>
                <a:cs typeface="Times New Roman" pitchFamily="18" charset="0"/>
              </a:rPr>
              <a:t>.</a:t>
            </a:r>
            <a:endParaRPr lang="tr-TR" b="1" dirty="0" smtClean="0">
              <a:solidFill>
                <a:srgbClr val="FF0000"/>
              </a:solidFill>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İşveren </a:t>
            </a:r>
            <a:r>
              <a:rPr lang="tr-TR" dirty="0">
                <a:latin typeface="Times New Roman" pitchFamily="18" charset="0"/>
                <a:cs typeface="Times New Roman" pitchFamily="18" charset="0"/>
              </a:rPr>
              <a:t>de durumu, işyerinde işçilerin görebileceği bir yerde </a:t>
            </a:r>
            <a:r>
              <a:rPr lang="tr-TR" b="1" dirty="0">
                <a:solidFill>
                  <a:srgbClr val="FF0000"/>
                </a:solidFill>
                <a:latin typeface="Times New Roman" pitchFamily="18" charset="0"/>
                <a:cs typeface="Times New Roman" pitchFamily="18" charset="0"/>
              </a:rPr>
              <a:t>ilan eder </a:t>
            </a:r>
            <a:r>
              <a:rPr lang="tr-TR" dirty="0">
                <a:latin typeface="Times New Roman" pitchFamily="18" charset="0"/>
                <a:cs typeface="Times New Roman" pitchFamily="18" charset="0"/>
              </a:rPr>
              <a:t>ve </a:t>
            </a:r>
            <a:r>
              <a:rPr lang="tr-TR" b="1" dirty="0">
                <a:latin typeface="Times New Roman" pitchFamily="18" charset="0"/>
                <a:cs typeface="Times New Roman" pitchFamily="18" charset="0"/>
              </a:rPr>
              <a:t>varsa</a:t>
            </a:r>
            <a:r>
              <a:rPr lang="tr-TR" dirty="0">
                <a:latin typeface="Times New Roman" pitchFamily="18" charset="0"/>
                <a:cs typeface="Times New Roman" pitchFamily="18" charset="0"/>
              </a:rPr>
              <a:t> toplu iş sözleşmesine taraf </a:t>
            </a:r>
            <a:r>
              <a:rPr lang="tr-TR" b="1" dirty="0">
                <a:solidFill>
                  <a:srgbClr val="FF0000"/>
                </a:solidFill>
                <a:latin typeface="Times New Roman" pitchFamily="18" charset="0"/>
                <a:cs typeface="Times New Roman" pitchFamily="18" charset="0"/>
              </a:rPr>
              <a:t>işçi sendikasına</a:t>
            </a:r>
            <a:r>
              <a:rPr lang="tr-TR" dirty="0">
                <a:solidFill>
                  <a:srgbClr val="FF0000"/>
                </a:solidFill>
                <a:latin typeface="Times New Roman" pitchFamily="18" charset="0"/>
                <a:cs typeface="Times New Roman" pitchFamily="18" charset="0"/>
              </a:rPr>
              <a:t> </a:t>
            </a:r>
            <a:r>
              <a:rPr lang="tr-TR" dirty="0">
                <a:latin typeface="Times New Roman" pitchFamily="18" charset="0"/>
                <a:cs typeface="Times New Roman" pitchFamily="18" charset="0"/>
              </a:rPr>
              <a:t>bildirir. İlan yoluyla işçilere duyuru yapılamadığı durumlarda, kısa çalışmaya tabi işçilere </a:t>
            </a:r>
            <a:r>
              <a:rPr lang="tr-TR" b="1" dirty="0">
                <a:solidFill>
                  <a:srgbClr val="FF0000"/>
                </a:solidFill>
                <a:latin typeface="Times New Roman" pitchFamily="18" charset="0"/>
                <a:cs typeface="Times New Roman" pitchFamily="18" charset="0"/>
              </a:rPr>
              <a:t>yazılı bildirim</a:t>
            </a:r>
            <a:r>
              <a:rPr lang="tr-TR" dirty="0">
                <a:latin typeface="Times New Roman" pitchFamily="18" charset="0"/>
                <a:cs typeface="Times New Roman" pitchFamily="18" charset="0"/>
              </a:rPr>
              <a:t> yapılır.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Kısa </a:t>
            </a:r>
            <a:r>
              <a:rPr lang="tr-TR" dirty="0">
                <a:latin typeface="Times New Roman" pitchFamily="18" charset="0"/>
                <a:cs typeface="Times New Roman" pitchFamily="18" charset="0"/>
              </a:rPr>
              <a:t>çalışma talebi uygun bulunan işveren Kurumca bildirilen sürede </a:t>
            </a:r>
            <a:r>
              <a:rPr lang="tr-TR" b="1" dirty="0">
                <a:solidFill>
                  <a:srgbClr val="FF0000"/>
                </a:solidFill>
                <a:latin typeface="Times New Roman" pitchFamily="18" charset="0"/>
                <a:cs typeface="Times New Roman" pitchFamily="18" charset="0"/>
              </a:rPr>
              <a:t>Kısa Çalışma Bildirim Listesini  </a:t>
            </a:r>
            <a:r>
              <a:rPr lang="tr-TR" dirty="0">
                <a:latin typeface="Times New Roman" pitchFamily="18" charset="0"/>
                <a:cs typeface="Times New Roman" pitchFamily="18" charset="0"/>
              </a:rPr>
              <a:t>güncelleyerek gönderir.</a:t>
            </a:r>
          </a:p>
        </p:txBody>
      </p:sp>
    </p:spTree>
    <p:extLst>
      <p:ext uri="{BB962C8B-B14F-4D97-AF65-F5344CB8AC3E}">
        <p14:creationId xmlns:p14="http://schemas.microsoft.com/office/powerpoint/2010/main" val="85060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628650" y="365127"/>
            <a:ext cx="7886700" cy="1097914"/>
          </a:xfrm>
        </p:spPr>
        <p:txBody>
          <a:bodyPr>
            <a:normAutofit fontScale="90000"/>
          </a:bodyPr>
          <a:lstStyle/>
          <a:p>
            <a:r>
              <a:rPr lang="tr-TR" dirty="0"/>
              <a:t/>
            </a:r>
            <a:br>
              <a:rPr lang="tr-TR" dirty="0"/>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endParaRPr lang="tr-TR" dirty="0">
              <a:latin typeface="Times New Roman" pitchFamily="18" charset="0"/>
              <a:cs typeface="Times New Roman" pitchFamily="18" charset="0"/>
            </a:endParaRPr>
          </a:p>
        </p:txBody>
      </p:sp>
      <p:sp>
        <p:nvSpPr>
          <p:cNvPr id="5" name="İçerik Yer Tutucusu 4"/>
          <p:cNvSpPr>
            <a:spLocks noGrp="1"/>
          </p:cNvSpPr>
          <p:nvPr>
            <p:ph idx="1"/>
          </p:nvPr>
        </p:nvSpPr>
        <p:spPr>
          <a:xfrm>
            <a:off x="152400" y="279400"/>
            <a:ext cx="7442200" cy="6451599"/>
          </a:xfrm>
        </p:spPr>
        <p:txBody>
          <a:bodyPr>
            <a:normAutofit fontScale="25000" lnSpcReduction="20000"/>
          </a:bodyPr>
          <a:lstStyle/>
          <a:p>
            <a:pPr marL="0" indent="0">
              <a:buNone/>
            </a:pPr>
            <a:endParaRPr lang="tr-TR" sz="14400" b="1" dirty="0" smtClean="0">
              <a:solidFill>
                <a:srgbClr val="FF0000"/>
              </a:solidFill>
              <a:latin typeface="Times New Roman" pitchFamily="18" charset="0"/>
              <a:cs typeface="Times New Roman" pitchFamily="18" charset="0"/>
            </a:endParaRPr>
          </a:p>
          <a:p>
            <a:pPr marL="0" indent="0">
              <a:buNone/>
            </a:pPr>
            <a:r>
              <a:rPr lang="tr-TR" sz="14400" b="1" dirty="0" smtClean="0">
                <a:solidFill>
                  <a:srgbClr val="FF0000"/>
                </a:solidFill>
                <a:latin typeface="Times New Roman" pitchFamily="18" charset="0"/>
                <a:cs typeface="Times New Roman" pitchFamily="18" charset="0"/>
              </a:rPr>
              <a:t>Eğitim Konuları ; </a:t>
            </a:r>
          </a:p>
          <a:p>
            <a:pPr marL="0" indent="0">
              <a:buNone/>
            </a:pPr>
            <a:endParaRPr lang="tr-TR" sz="4100" b="1" dirty="0" smtClean="0">
              <a:solidFill>
                <a:srgbClr val="FF0000"/>
              </a:solidFill>
              <a:latin typeface="Times New Roman" pitchFamily="18" charset="0"/>
              <a:cs typeface="Times New Roman" pitchFamily="18" charset="0"/>
            </a:endParaRPr>
          </a:p>
          <a:p>
            <a:pPr>
              <a:buClr>
                <a:srgbClr val="FF0000"/>
              </a:buClr>
              <a:buFont typeface="Wingdings" pitchFamily="2" charset="2"/>
              <a:buChar char="ü"/>
            </a:pPr>
            <a:r>
              <a:rPr lang="tr-TR" sz="12000" b="1" dirty="0" smtClean="0">
                <a:solidFill>
                  <a:srgbClr val="7030A0"/>
                </a:solidFill>
                <a:latin typeface="Times New Roman" pitchFamily="18" charset="0"/>
                <a:cs typeface="Times New Roman" pitchFamily="18" charset="0"/>
              </a:rPr>
              <a:t>Kısa Çalışma </a:t>
            </a:r>
          </a:p>
          <a:p>
            <a:pPr>
              <a:buClr>
                <a:srgbClr val="FF0000"/>
              </a:buClr>
              <a:buFont typeface="Wingdings" pitchFamily="2" charset="2"/>
              <a:buChar char="ü"/>
            </a:pPr>
            <a:r>
              <a:rPr lang="tr-TR" sz="12000" b="1" dirty="0" smtClean="0">
                <a:solidFill>
                  <a:srgbClr val="7030A0"/>
                </a:solidFill>
                <a:latin typeface="Times New Roman" pitchFamily="18" charset="0"/>
                <a:cs typeface="Times New Roman" pitchFamily="18" charset="0"/>
              </a:rPr>
              <a:t>Asgari Ücret Devlet Desteği</a:t>
            </a:r>
          </a:p>
          <a:p>
            <a:pPr>
              <a:buClr>
                <a:srgbClr val="FF0000"/>
              </a:buClr>
              <a:buFont typeface="Wingdings" pitchFamily="2" charset="2"/>
              <a:buChar char="ü"/>
            </a:pPr>
            <a:r>
              <a:rPr lang="tr-TR" sz="12000" b="1" dirty="0" smtClean="0">
                <a:solidFill>
                  <a:srgbClr val="7030A0"/>
                </a:solidFill>
                <a:latin typeface="Times New Roman" pitchFamily="18" charset="0"/>
                <a:cs typeface="Times New Roman" pitchFamily="18" charset="0"/>
              </a:rPr>
              <a:t>Bazı İşlemlerin </a:t>
            </a:r>
            <a:r>
              <a:rPr lang="tr-TR" sz="12000" b="1" dirty="0" err="1" smtClean="0">
                <a:solidFill>
                  <a:srgbClr val="7030A0"/>
                </a:solidFill>
                <a:latin typeface="Times New Roman" pitchFamily="18" charset="0"/>
                <a:cs typeface="Times New Roman" pitchFamily="18" charset="0"/>
              </a:rPr>
              <a:t>İnterneteTaşınması</a:t>
            </a:r>
            <a:r>
              <a:rPr lang="tr-TR" sz="12000" b="1" dirty="0" smtClean="0">
                <a:solidFill>
                  <a:srgbClr val="7030A0"/>
                </a:solidFill>
                <a:latin typeface="Times New Roman" pitchFamily="18" charset="0"/>
                <a:cs typeface="Times New Roman" pitchFamily="18" charset="0"/>
              </a:rPr>
              <a:t>  (Devir, İntikal Nevi değişikliği, aracı girişi)</a:t>
            </a:r>
          </a:p>
          <a:p>
            <a:pPr>
              <a:buClr>
                <a:srgbClr val="FF0000"/>
              </a:buClr>
              <a:buFont typeface="Wingdings" pitchFamily="2" charset="2"/>
              <a:buChar char="ü"/>
            </a:pPr>
            <a:r>
              <a:rPr lang="tr-TR" sz="12000" b="1" dirty="0" smtClean="0">
                <a:solidFill>
                  <a:srgbClr val="7030A0"/>
                </a:solidFill>
                <a:latin typeface="Times New Roman" pitchFamily="18" charset="0"/>
                <a:cs typeface="Times New Roman" pitchFamily="18" charset="0"/>
              </a:rPr>
              <a:t>2019 BES Uygulamaları</a:t>
            </a:r>
          </a:p>
          <a:p>
            <a:pPr>
              <a:buClr>
                <a:srgbClr val="FF0000"/>
              </a:buClr>
              <a:buFont typeface="Wingdings" pitchFamily="2" charset="2"/>
              <a:buChar char="ü"/>
            </a:pPr>
            <a:r>
              <a:rPr lang="tr-TR" sz="12000" b="1" dirty="0" smtClean="0">
                <a:solidFill>
                  <a:srgbClr val="7030A0"/>
                </a:solidFill>
                <a:latin typeface="Times New Roman" pitchFamily="18" charset="0"/>
                <a:cs typeface="Times New Roman" pitchFamily="18" charset="0"/>
              </a:rPr>
              <a:t>2019 Kıdem Tazminatı</a:t>
            </a:r>
          </a:p>
          <a:p>
            <a:pPr>
              <a:buClr>
                <a:srgbClr val="FF0000"/>
              </a:buClr>
              <a:buFont typeface="Wingdings" pitchFamily="2" charset="2"/>
              <a:buChar char="ü"/>
            </a:pPr>
            <a:r>
              <a:rPr lang="tr-TR" sz="12000" b="1" dirty="0" smtClean="0">
                <a:solidFill>
                  <a:srgbClr val="7030A0"/>
                </a:solidFill>
                <a:latin typeface="Times New Roman" pitchFamily="18" charset="0"/>
                <a:cs typeface="Times New Roman" pitchFamily="18" charset="0"/>
              </a:rPr>
              <a:t>İş Kazası Olmayan </a:t>
            </a:r>
            <a:r>
              <a:rPr lang="tr-TR" sz="12000" b="1" dirty="0">
                <a:solidFill>
                  <a:srgbClr val="7030A0"/>
                </a:solidFill>
                <a:latin typeface="Times New Roman" pitchFamily="18" charset="0"/>
                <a:cs typeface="Times New Roman" pitchFamily="18" charset="0"/>
              </a:rPr>
              <a:t>İ</a:t>
            </a:r>
            <a:r>
              <a:rPr lang="tr-TR" sz="12000" b="1" dirty="0" smtClean="0">
                <a:solidFill>
                  <a:srgbClr val="7030A0"/>
                </a:solidFill>
                <a:latin typeface="Times New Roman" pitchFamily="18" charset="0"/>
                <a:cs typeface="Times New Roman" pitchFamily="18" charset="0"/>
              </a:rPr>
              <a:t>şyerlerinde </a:t>
            </a:r>
            <a:r>
              <a:rPr lang="tr-TR" sz="12000" b="1" dirty="0" smtClean="0">
                <a:solidFill>
                  <a:srgbClr val="7030A0"/>
                </a:solidFill>
                <a:latin typeface="Times New Roman" pitchFamily="18" charset="0"/>
                <a:cs typeface="Times New Roman" pitchFamily="18" charset="0"/>
              </a:rPr>
              <a:t>Teşvik</a:t>
            </a:r>
          </a:p>
          <a:p>
            <a:pPr>
              <a:buClr>
                <a:srgbClr val="FF0000"/>
              </a:buClr>
              <a:buFont typeface="Wingdings" pitchFamily="2" charset="2"/>
              <a:buChar char="ü"/>
            </a:pPr>
            <a:r>
              <a:rPr lang="tr-TR" sz="12000" b="1" dirty="0" smtClean="0">
                <a:solidFill>
                  <a:srgbClr val="7030A0"/>
                </a:solidFill>
                <a:latin typeface="Times New Roman" pitchFamily="18" charset="0"/>
                <a:cs typeface="Times New Roman" pitchFamily="18" charset="0"/>
              </a:rPr>
              <a:t>İşsizlik Ödeneğinde Değişiklik</a:t>
            </a:r>
            <a:endParaRPr lang="tr-TR" sz="12000" b="1" dirty="0" smtClean="0">
              <a:solidFill>
                <a:srgbClr val="7030A0"/>
              </a:solidFill>
              <a:latin typeface="Times New Roman" pitchFamily="18" charset="0"/>
              <a:cs typeface="Times New Roman" pitchFamily="18" charset="0"/>
            </a:endParaRPr>
          </a:p>
          <a:p>
            <a:pPr>
              <a:buClr>
                <a:srgbClr val="FF0000"/>
              </a:buClr>
              <a:buFont typeface="Wingdings" pitchFamily="2" charset="2"/>
              <a:buChar char="ü"/>
            </a:pPr>
            <a:r>
              <a:rPr lang="tr-TR" sz="12000" b="1" dirty="0" smtClean="0">
                <a:solidFill>
                  <a:srgbClr val="7030A0"/>
                </a:solidFill>
                <a:latin typeface="Times New Roman" pitchFamily="18" charset="0"/>
                <a:cs typeface="Times New Roman" pitchFamily="18" charset="0"/>
              </a:rPr>
              <a:t>Prim Borçlarına Tecil Ve Taksitlendirme</a:t>
            </a:r>
          </a:p>
          <a:p>
            <a:pPr>
              <a:buClr>
                <a:srgbClr val="FF0000"/>
              </a:buClr>
              <a:buFont typeface="Wingdings" pitchFamily="2" charset="2"/>
              <a:buChar char="ü"/>
            </a:pPr>
            <a:r>
              <a:rPr lang="tr-TR" sz="12000" b="1" dirty="0" smtClean="0">
                <a:solidFill>
                  <a:srgbClr val="7030A0"/>
                </a:solidFill>
                <a:latin typeface="Times New Roman" pitchFamily="18" charset="0"/>
                <a:cs typeface="Times New Roman" pitchFamily="18" charset="0"/>
              </a:rPr>
              <a:t>2019 AGİ Tutarları </a:t>
            </a:r>
          </a:p>
          <a:p>
            <a:pPr>
              <a:buClr>
                <a:srgbClr val="FF0000"/>
              </a:buClr>
              <a:buFont typeface="Wingdings" pitchFamily="2" charset="2"/>
              <a:buChar char="ü"/>
            </a:pPr>
            <a:r>
              <a:rPr lang="tr-TR" sz="12000" b="1" dirty="0" smtClean="0">
                <a:solidFill>
                  <a:srgbClr val="7030A0"/>
                </a:solidFill>
                <a:latin typeface="Times New Roman" pitchFamily="18" charset="0"/>
                <a:cs typeface="Times New Roman" pitchFamily="18" charset="0"/>
              </a:rPr>
              <a:t>Kısmi Çalışma  </a:t>
            </a:r>
          </a:p>
          <a:p>
            <a:pPr marL="0" indent="0">
              <a:buNone/>
            </a:pPr>
            <a:endParaRPr lang="tr-TR" sz="12000" b="1" dirty="0" smtClean="0">
              <a:latin typeface="Times New Roman" pitchFamily="18" charset="0"/>
              <a:cs typeface="Times New Roman" pitchFamily="18" charset="0"/>
            </a:endParaRPr>
          </a:p>
          <a:p>
            <a:pPr marL="0" indent="0">
              <a:buNone/>
            </a:pPr>
            <a:endParaRPr lang="tr-TR" sz="12000" b="1" dirty="0" smtClean="0">
              <a:latin typeface="Times New Roman" pitchFamily="18" charset="0"/>
              <a:cs typeface="Times New Roman" pitchFamily="18" charset="0"/>
            </a:endParaRPr>
          </a:p>
          <a:p>
            <a:pPr marL="0" indent="0">
              <a:buNone/>
            </a:pPr>
            <a:endParaRPr lang="tr-TR" sz="12000" b="1" dirty="0" smtClean="0">
              <a:latin typeface="Times New Roman" pitchFamily="18" charset="0"/>
              <a:cs typeface="Times New Roman" pitchFamily="18" charset="0"/>
            </a:endParaRPr>
          </a:p>
          <a:p>
            <a:pPr marL="0" indent="0">
              <a:buNone/>
            </a:pPr>
            <a:r>
              <a:rPr lang="tr-TR" sz="12000" b="1" dirty="0" smtClean="0">
                <a:solidFill>
                  <a:srgbClr val="FF0000"/>
                </a:solidFill>
                <a:latin typeface="Times New Roman" pitchFamily="18" charset="0"/>
                <a:cs typeface="Times New Roman" pitchFamily="18" charset="0"/>
              </a:rPr>
              <a:t> </a:t>
            </a:r>
            <a:endParaRPr lang="tr-TR" sz="12000" b="1" dirty="0">
              <a:solidFill>
                <a:srgbClr val="FF0000"/>
              </a:solidFill>
              <a:latin typeface="Times New Roman" pitchFamily="18" charset="0"/>
              <a:cs typeface="Times New Roman" pitchFamily="18" charset="0"/>
            </a:endParaRPr>
          </a:p>
          <a:p>
            <a:pPr marL="0" indent="0">
              <a:buNone/>
            </a:pPr>
            <a:endParaRPr lang="tr-TR" sz="1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1883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46300"/>
            <a:ext cx="9143999" cy="991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01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16000"/>
            <a:ext cx="9143999" cy="838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689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1961" y="365126"/>
            <a:ext cx="7886700" cy="1325563"/>
          </a:xfrm>
        </p:spPr>
        <p:txBody>
          <a:bodyPr>
            <a:normAutofit/>
          </a:bodyPr>
          <a:lstStyle/>
          <a:p>
            <a:r>
              <a:rPr lang="tr-TR" sz="4000" b="1" dirty="0">
                <a:solidFill>
                  <a:srgbClr val="FF0000"/>
                </a:solidFill>
                <a:latin typeface="Times New Roman" pitchFamily="18" charset="0"/>
                <a:cs typeface="Times New Roman" pitchFamily="18" charset="0"/>
              </a:rPr>
              <a:t>Kısa Çalışma Ödeneği Süresi</a:t>
            </a:r>
            <a:r>
              <a:rPr lang="tr-TR" sz="4000" b="1" dirty="0" smtClean="0">
                <a:solidFill>
                  <a:srgbClr val="FF0000"/>
                </a:solidFill>
                <a:latin typeface="Times New Roman" pitchFamily="18" charset="0"/>
                <a:cs typeface="Times New Roman" pitchFamily="18" charset="0"/>
              </a:rPr>
              <a:t>,</a:t>
            </a:r>
            <a:br>
              <a:rPr lang="tr-TR" sz="4000" b="1" dirty="0" smtClean="0">
                <a:solidFill>
                  <a:srgbClr val="FF0000"/>
                </a:solidFill>
                <a:latin typeface="Times New Roman" pitchFamily="18" charset="0"/>
                <a:cs typeface="Times New Roman" pitchFamily="18" charset="0"/>
              </a:rPr>
            </a:br>
            <a:r>
              <a:rPr lang="tr-TR" sz="4000" b="1" dirty="0" smtClean="0">
                <a:solidFill>
                  <a:srgbClr val="FF0000"/>
                </a:solidFill>
                <a:latin typeface="Times New Roman" pitchFamily="18" charset="0"/>
                <a:cs typeface="Times New Roman" pitchFamily="18" charset="0"/>
              </a:rPr>
              <a:t>Miktarı </a:t>
            </a:r>
            <a:r>
              <a:rPr lang="tr-TR" sz="4000" b="1" dirty="0">
                <a:solidFill>
                  <a:srgbClr val="FF0000"/>
                </a:solidFill>
                <a:latin typeface="Times New Roman" pitchFamily="18" charset="0"/>
                <a:cs typeface="Times New Roman" pitchFamily="18" charset="0"/>
              </a:rPr>
              <a:t>V</a:t>
            </a:r>
            <a:r>
              <a:rPr lang="tr-TR" sz="4000" b="1" dirty="0" smtClean="0">
                <a:solidFill>
                  <a:srgbClr val="FF0000"/>
                </a:solidFill>
                <a:latin typeface="Times New Roman" pitchFamily="18" charset="0"/>
                <a:cs typeface="Times New Roman" pitchFamily="18" charset="0"/>
              </a:rPr>
              <a:t>e Ödenmesi -1</a:t>
            </a:r>
            <a:endParaRPr lang="tr-TR" sz="4000"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162046" y="1904999"/>
            <a:ext cx="8353304" cy="4271963"/>
          </a:xfrm>
        </p:spPr>
        <p:txBody>
          <a:bodyPr>
            <a:normAutofit/>
          </a:bodyPr>
          <a:lstStyle/>
          <a:p>
            <a:pPr>
              <a:buClr>
                <a:srgbClr val="FF0000"/>
              </a:buClr>
              <a:buFont typeface="Wingdings" pitchFamily="2" charset="2"/>
              <a:buChar char="ü"/>
            </a:pPr>
            <a:r>
              <a:rPr lang="tr-TR" b="1" dirty="0">
                <a:solidFill>
                  <a:srgbClr val="FF0000"/>
                </a:solidFill>
              </a:rPr>
              <a:t>Günlük kısa çalışma ödeneği; </a:t>
            </a:r>
            <a:r>
              <a:rPr lang="tr-TR" dirty="0"/>
              <a:t>S</a:t>
            </a:r>
            <a:r>
              <a:rPr lang="tr-TR" dirty="0" smtClean="0"/>
              <a:t>igortalının </a:t>
            </a:r>
            <a:r>
              <a:rPr lang="tr-TR" dirty="0"/>
              <a:t>son </a:t>
            </a:r>
            <a:r>
              <a:rPr lang="tr-TR" b="1" dirty="0" smtClean="0">
                <a:solidFill>
                  <a:srgbClr val="FF0000"/>
                </a:solidFill>
              </a:rPr>
              <a:t>12 aylık </a:t>
            </a:r>
            <a:r>
              <a:rPr lang="tr-TR" b="1" dirty="0"/>
              <a:t>prime esas kazançları dikkate alınarak hesaplanan </a:t>
            </a:r>
            <a:r>
              <a:rPr lang="tr-TR" b="1" dirty="0">
                <a:solidFill>
                  <a:srgbClr val="FF0000"/>
                </a:solidFill>
              </a:rPr>
              <a:t>günlük ortalama brüt </a:t>
            </a:r>
            <a:r>
              <a:rPr lang="tr-TR" b="1" dirty="0" smtClean="0">
                <a:solidFill>
                  <a:srgbClr val="FF0000"/>
                </a:solidFill>
              </a:rPr>
              <a:t>kazancının  % </a:t>
            </a:r>
            <a:r>
              <a:rPr lang="tr-TR" b="1" dirty="0">
                <a:solidFill>
                  <a:srgbClr val="FF0000"/>
                </a:solidFill>
              </a:rPr>
              <a:t>60’</a:t>
            </a:r>
            <a:r>
              <a:rPr lang="tr-TR" dirty="0"/>
              <a:t>ıdır. </a:t>
            </a:r>
            <a:endParaRPr lang="tr-TR" dirty="0" smtClean="0"/>
          </a:p>
          <a:p>
            <a:pPr>
              <a:buClr>
                <a:srgbClr val="FF0000"/>
              </a:buClr>
              <a:buFont typeface="Wingdings" pitchFamily="2" charset="2"/>
              <a:buChar char="ü"/>
            </a:pPr>
            <a:r>
              <a:rPr lang="tr-TR" dirty="0" smtClean="0"/>
              <a:t>Bu </a:t>
            </a:r>
            <a:r>
              <a:rPr lang="tr-TR" dirty="0"/>
              <a:t>şekilde hesaplanan kısa çalışma ödeneği miktarı, </a:t>
            </a:r>
            <a:r>
              <a:rPr lang="tr-TR" b="1" u="sng" dirty="0"/>
              <a:t>aylık asgari ücretin brüt tutarının </a:t>
            </a:r>
            <a:r>
              <a:rPr lang="tr-TR" b="1" dirty="0">
                <a:solidFill>
                  <a:srgbClr val="FF0000"/>
                </a:solidFill>
              </a:rPr>
              <a:t>% 150’sini </a:t>
            </a:r>
            <a:r>
              <a:rPr lang="tr-TR" dirty="0"/>
              <a:t>geçemez. </a:t>
            </a:r>
          </a:p>
          <a:p>
            <a:pPr>
              <a:buClr>
                <a:srgbClr val="FF0000"/>
              </a:buClr>
              <a:buFont typeface="Wingdings" pitchFamily="2" charset="2"/>
              <a:buChar char="ü"/>
            </a:pPr>
            <a:r>
              <a:rPr lang="tr-TR" dirty="0"/>
              <a:t>Kısa çalışma ödeneği, </a:t>
            </a:r>
            <a:r>
              <a:rPr lang="tr-TR" dirty="0">
                <a:solidFill>
                  <a:srgbClr val="FF0000"/>
                </a:solidFill>
              </a:rPr>
              <a:t>çalışmadığı süreler </a:t>
            </a:r>
            <a:r>
              <a:rPr lang="tr-TR" dirty="0"/>
              <a:t>için, işçinin </a:t>
            </a:r>
            <a:r>
              <a:rPr lang="tr-TR" dirty="0">
                <a:solidFill>
                  <a:srgbClr val="FF0000"/>
                </a:solidFill>
              </a:rPr>
              <a:t>kendisine</a:t>
            </a:r>
            <a:r>
              <a:rPr lang="tr-TR" dirty="0"/>
              <a:t> ve </a:t>
            </a:r>
            <a:r>
              <a:rPr lang="tr-TR" dirty="0">
                <a:solidFill>
                  <a:srgbClr val="FF0000"/>
                </a:solidFill>
              </a:rPr>
              <a:t>aylık olarak </a:t>
            </a:r>
            <a:r>
              <a:rPr lang="tr-TR" dirty="0"/>
              <a:t>her ayın </a:t>
            </a:r>
            <a:r>
              <a:rPr lang="tr-TR" dirty="0" smtClean="0">
                <a:solidFill>
                  <a:srgbClr val="FF0000"/>
                </a:solidFill>
              </a:rPr>
              <a:t>5’inde</a:t>
            </a:r>
            <a:r>
              <a:rPr lang="tr-TR" dirty="0" smtClean="0"/>
              <a:t>  </a:t>
            </a:r>
            <a:r>
              <a:rPr lang="tr-TR" dirty="0"/>
              <a:t>ödenir. Ödeme tarihini öne çekmeye </a:t>
            </a:r>
            <a:r>
              <a:rPr lang="tr-TR" b="1" dirty="0"/>
              <a:t>Aile, Çalışma ve Sosyal Hizmetler Bakanı </a:t>
            </a:r>
            <a:r>
              <a:rPr lang="tr-TR" dirty="0"/>
              <a:t>yetkilidir.</a:t>
            </a:r>
          </a:p>
        </p:txBody>
      </p:sp>
    </p:spTree>
    <p:extLst>
      <p:ext uri="{BB962C8B-B14F-4D97-AF65-F5344CB8AC3E}">
        <p14:creationId xmlns:p14="http://schemas.microsoft.com/office/powerpoint/2010/main" val="2989953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8900" y="365126"/>
            <a:ext cx="8426450" cy="1325563"/>
          </a:xfrm>
        </p:spPr>
        <p:txBody>
          <a:bodyPr>
            <a:normAutofit fontScale="90000"/>
          </a:bodyPr>
          <a:lstStyle/>
          <a:p>
            <a:r>
              <a:rPr lang="tr-TR" b="1" dirty="0">
                <a:solidFill>
                  <a:srgbClr val="FF0000"/>
                </a:solidFill>
                <a:latin typeface="Times New Roman" pitchFamily="18" charset="0"/>
                <a:cs typeface="Times New Roman" pitchFamily="18" charset="0"/>
              </a:rPr>
              <a:t>Aşağıda 2019 </a:t>
            </a:r>
            <a:r>
              <a:rPr lang="tr-TR" b="1" dirty="0" smtClean="0">
                <a:solidFill>
                  <a:srgbClr val="FF0000"/>
                </a:solidFill>
                <a:latin typeface="Times New Roman" pitchFamily="18" charset="0"/>
                <a:cs typeface="Times New Roman" pitchFamily="18" charset="0"/>
              </a:rPr>
              <a:t>Yılı </a:t>
            </a:r>
            <a:r>
              <a:rPr lang="tr-TR" b="1" dirty="0">
                <a:solidFill>
                  <a:srgbClr val="FF0000"/>
                </a:solidFill>
                <a:latin typeface="Times New Roman" pitchFamily="18" charset="0"/>
                <a:cs typeface="Times New Roman" pitchFamily="18" charset="0"/>
              </a:rPr>
              <a:t>İ</a:t>
            </a:r>
            <a:r>
              <a:rPr lang="tr-TR" b="1" dirty="0" smtClean="0">
                <a:solidFill>
                  <a:srgbClr val="FF0000"/>
                </a:solidFill>
                <a:latin typeface="Times New Roman" pitchFamily="18" charset="0"/>
                <a:cs typeface="Times New Roman" pitchFamily="18" charset="0"/>
              </a:rPr>
              <a:t>çin </a:t>
            </a:r>
            <a:r>
              <a:rPr lang="tr-TR" b="1" dirty="0">
                <a:solidFill>
                  <a:srgbClr val="FF0000"/>
                </a:solidFill>
                <a:latin typeface="Times New Roman" pitchFamily="18" charset="0"/>
                <a:cs typeface="Times New Roman" pitchFamily="18" charset="0"/>
              </a:rPr>
              <a:t>A</a:t>
            </a:r>
            <a:r>
              <a:rPr lang="tr-TR" b="1" dirty="0" smtClean="0">
                <a:solidFill>
                  <a:srgbClr val="FF0000"/>
                </a:solidFill>
                <a:latin typeface="Times New Roman" pitchFamily="18" charset="0"/>
                <a:cs typeface="Times New Roman" pitchFamily="18" charset="0"/>
              </a:rPr>
              <a:t>ylık </a:t>
            </a:r>
            <a:br>
              <a:rPr lang="tr-TR" b="1" dirty="0" smtClean="0">
                <a:solidFill>
                  <a:srgbClr val="FF0000"/>
                </a:solidFill>
                <a:latin typeface="Times New Roman" pitchFamily="18" charset="0"/>
                <a:cs typeface="Times New Roman" pitchFamily="18" charset="0"/>
              </a:rPr>
            </a:br>
            <a:r>
              <a:rPr lang="tr-TR" b="1" dirty="0">
                <a:solidFill>
                  <a:srgbClr val="FF0000"/>
                </a:solidFill>
                <a:latin typeface="Times New Roman" pitchFamily="18" charset="0"/>
                <a:cs typeface="Times New Roman" pitchFamily="18" charset="0"/>
              </a:rPr>
              <a:t>K</a:t>
            </a:r>
            <a:r>
              <a:rPr lang="tr-TR" b="1" dirty="0" smtClean="0">
                <a:solidFill>
                  <a:srgbClr val="FF0000"/>
                </a:solidFill>
                <a:latin typeface="Times New Roman" pitchFamily="18" charset="0"/>
                <a:cs typeface="Times New Roman" pitchFamily="18" charset="0"/>
              </a:rPr>
              <a:t>ısa </a:t>
            </a:r>
            <a:r>
              <a:rPr lang="tr-TR" b="1" dirty="0">
                <a:solidFill>
                  <a:srgbClr val="FF0000"/>
                </a:solidFill>
                <a:latin typeface="Times New Roman" pitchFamily="18" charset="0"/>
                <a:cs typeface="Times New Roman" pitchFamily="18" charset="0"/>
              </a:rPr>
              <a:t>Ç</a:t>
            </a:r>
            <a:r>
              <a:rPr lang="tr-TR" b="1" dirty="0" smtClean="0">
                <a:solidFill>
                  <a:srgbClr val="FF0000"/>
                </a:solidFill>
                <a:latin typeface="Times New Roman" pitchFamily="18" charset="0"/>
                <a:cs typeface="Times New Roman" pitchFamily="18" charset="0"/>
              </a:rPr>
              <a:t>alışma </a:t>
            </a:r>
            <a:r>
              <a:rPr lang="tr-TR" b="1" dirty="0">
                <a:solidFill>
                  <a:srgbClr val="FF0000"/>
                </a:solidFill>
                <a:latin typeface="Times New Roman" pitchFamily="18" charset="0"/>
                <a:cs typeface="Times New Roman" pitchFamily="18" charset="0"/>
              </a:rPr>
              <a:t>Ö</a:t>
            </a:r>
            <a:r>
              <a:rPr lang="tr-TR" b="1" dirty="0" smtClean="0">
                <a:solidFill>
                  <a:srgbClr val="FF0000"/>
                </a:solidFill>
                <a:latin typeface="Times New Roman" pitchFamily="18" charset="0"/>
                <a:cs typeface="Times New Roman" pitchFamily="18" charset="0"/>
              </a:rPr>
              <a:t>deneği </a:t>
            </a:r>
            <a:r>
              <a:rPr lang="tr-TR" b="1" dirty="0">
                <a:solidFill>
                  <a:srgbClr val="FF0000"/>
                </a:solidFill>
                <a:latin typeface="Times New Roman" pitchFamily="18" charset="0"/>
                <a:cs typeface="Times New Roman" pitchFamily="18" charset="0"/>
              </a:rPr>
              <a:t>H</a:t>
            </a:r>
            <a:r>
              <a:rPr lang="tr-TR" b="1" dirty="0" smtClean="0">
                <a:solidFill>
                  <a:srgbClr val="FF0000"/>
                </a:solidFill>
                <a:latin typeface="Times New Roman" pitchFamily="18" charset="0"/>
                <a:cs typeface="Times New Roman" pitchFamily="18" charset="0"/>
              </a:rPr>
              <a:t>esabı </a:t>
            </a:r>
            <a:r>
              <a:rPr lang="tr-TR" b="1" dirty="0">
                <a:solidFill>
                  <a:srgbClr val="FF0000"/>
                </a:solidFill>
                <a:latin typeface="Times New Roman" pitchFamily="18" charset="0"/>
                <a:cs typeface="Times New Roman" pitchFamily="18" charset="0"/>
              </a:rPr>
              <a:t>V</a:t>
            </a:r>
            <a:r>
              <a:rPr lang="tr-TR" b="1" dirty="0" smtClean="0">
                <a:solidFill>
                  <a:srgbClr val="FF0000"/>
                </a:solidFill>
                <a:latin typeface="Times New Roman" pitchFamily="18" charset="0"/>
                <a:cs typeface="Times New Roman" pitchFamily="18" charset="0"/>
              </a:rPr>
              <a:t>erilmiştir</a:t>
            </a:r>
            <a:r>
              <a:rPr lang="tr-TR" dirty="0">
                <a:latin typeface="Times New Roman" pitchFamily="18" charset="0"/>
                <a:cs typeface="Times New Roman" pitchFamily="18" charset="0"/>
              </a:rPr>
              <a:t>. </a:t>
            </a:r>
          </a:p>
        </p:txBody>
      </p:sp>
      <p:sp>
        <p:nvSpPr>
          <p:cNvPr id="3" name="İçerik Yer Tutucusu 2"/>
          <p:cNvSpPr>
            <a:spLocks noGrp="1"/>
          </p:cNvSpPr>
          <p:nvPr>
            <p:ph idx="1"/>
          </p:nvPr>
        </p:nvSpPr>
        <p:spPr/>
        <p:txBody>
          <a:bodyPr/>
          <a:lstStyle/>
          <a:p>
            <a:endParaRPr lang="tr-TR"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73" t="43056" r="16559" b="21626"/>
          <a:stretch/>
        </p:blipFill>
        <p:spPr bwMode="auto">
          <a:xfrm>
            <a:off x="127000" y="1828801"/>
            <a:ext cx="89027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110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7500" y="365126"/>
            <a:ext cx="8197850" cy="1325563"/>
          </a:xfrm>
        </p:spPr>
        <p:txBody>
          <a:bodyPr>
            <a:normAutofit/>
          </a:bodyPr>
          <a:lstStyle/>
          <a:p>
            <a:r>
              <a:rPr lang="tr-TR" sz="4000" b="1" dirty="0">
                <a:solidFill>
                  <a:srgbClr val="FF0000"/>
                </a:solidFill>
                <a:latin typeface="Times New Roman" pitchFamily="18" charset="0"/>
                <a:cs typeface="Times New Roman" pitchFamily="18" charset="0"/>
              </a:rPr>
              <a:t>Kısa Çalışma Ödeneği Süresi, </a:t>
            </a:r>
            <a:r>
              <a:rPr lang="tr-TR" sz="4000" b="1" dirty="0" smtClean="0">
                <a:solidFill>
                  <a:srgbClr val="FF0000"/>
                </a:solidFill>
                <a:latin typeface="Times New Roman" pitchFamily="18" charset="0"/>
                <a:cs typeface="Times New Roman" pitchFamily="18" charset="0"/>
              </a:rPr>
              <a:t/>
            </a:r>
            <a:br>
              <a:rPr lang="tr-TR" sz="4000" b="1" dirty="0" smtClean="0">
                <a:solidFill>
                  <a:srgbClr val="FF0000"/>
                </a:solidFill>
                <a:latin typeface="Times New Roman" pitchFamily="18" charset="0"/>
                <a:cs typeface="Times New Roman" pitchFamily="18" charset="0"/>
              </a:rPr>
            </a:br>
            <a:r>
              <a:rPr lang="tr-TR" sz="4000" b="1" dirty="0" smtClean="0">
                <a:solidFill>
                  <a:srgbClr val="FF0000"/>
                </a:solidFill>
                <a:latin typeface="Times New Roman" pitchFamily="18" charset="0"/>
                <a:cs typeface="Times New Roman" pitchFamily="18" charset="0"/>
              </a:rPr>
              <a:t>Miktarı </a:t>
            </a:r>
            <a:r>
              <a:rPr lang="tr-TR" sz="4000" b="1" dirty="0">
                <a:solidFill>
                  <a:srgbClr val="FF0000"/>
                </a:solidFill>
                <a:latin typeface="Times New Roman" pitchFamily="18" charset="0"/>
                <a:cs typeface="Times New Roman" pitchFamily="18" charset="0"/>
              </a:rPr>
              <a:t>ve </a:t>
            </a:r>
            <a:r>
              <a:rPr lang="tr-TR" sz="4000" b="1" dirty="0" smtClean="0">
                <a:solidFill>
                  <a:srgbClr val="FF0000"/>
                </a:solidFill>
                <a:latin typeface="Times New Roman" pitchFamily="18" charset="0"/>
                <a:cs typeface="Times New Roman" pitchFamily="18" charset="0"/>
              </a:rPr>
              <a:t>Ödenmes</a:t>
            </a:r>
            <a:r>
              <a:rPr lang="tr-TR" b="1" dirty="0" smtClean="0">
                <a:solidFill>
                  <a:srgbClr val="FF0000"/>
                </a:solidFill>
                <a:latin typeface="Times New Roman" pitchFamily="18" charset="0"/>
                <a:cs typeface="Times New Roman" pitchFamily="18" charset="0"/>
              </a:rPr>
              <a:t>i-2 </a:t>
            </a: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317500" y="1876425"/>
            <a:ext cx="8197850" cy="4351338"/>
          </a:xfrm>
        </p:spPr>
        <p:txBody>
          <a:bodyPr>
            <a:normAutofit/>
          </a:bodyPr>
          <a:lstStyle/>
          <a:p>
            <a:pPr>
              <a:buClr>
                <a:srgbClr val="FF0000"/>
              </a:buClr>
              <a:buFont typeface="Wingdings" pitchFamily="2" charset="2"/>
              <a:buChar char="ü"/>
            </a:pP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Kısa </a:t>
            </a:r>
            <a:r>
              <a:rPr lang="tr-TR" dirty="0">
                <a:latin typeface="Times New Roman" pitchFamily="18" charset="0"/>
                <a:cs typeface="Times New Roman" pitchFamily="18" charset="0"/>
              </a:rPr>
              <a:t>çalışma yapılan süreler için, </a:t>
            </a:r>
            <a:r>
              <a:rPr lang="tr-TR" b="1" dirty="0">
                <a:latin typeface="Times New Roman" pitchFamily="18" charset="0"/>
                <a:cs typeface="Times New Roman" pitchFamily="18" charset="0"/>
              </a:rPr>
              <a:t>kısa çalışmaya </a:t>
            </a:r>
            <a:r>
              <a:rPr lang="tr-TR" b="1" dirty="0" smtClean="0">
                <a:latin typeface="Times New Roman" pitchFamily="18" charset="0"/>
                <a:cs typeface="Times New Roman" pitchFamily="18" charset="0"/>
              </a:rPr>
              <a:t>tabi</a:t>
            </a:r>
          </a:p>
          <a:p>
            <a:pPr marL="0" indent="0">
              <a:buClr>
                <a:srgbClr val="FF0000"/>
              </a:buClr>
              <a:buNone/>
            </a:pPr>
            <a:r>
              <a:rPr lang="tr-TR" b="1" dirty="0" smtClean="0">
                <a:latin typeface="Times New Roman" pitchFamily="18" charset="0"/>
                <a:cs typeface="Times New Roman" pitchFamily="18" charset="0"/>
              </a:rPr>
              <a:t>   tutulan </a:t>
            </a:r>
            <a:r>
              <a:rPr lang="tr-TR" b="1" dirty="0">
                <a:latin typeface="Times New Roman" pitchFamily="18" charset="0"/>
                <a:cs typeface="Times New Roman" pitchFamily="18" charset="0"/>
              </a:rPr>
              <a:t>işçiler adına </a:t>
            </a:r>
            <a:r>
              <a:rPr lang="tr-TR" b="1" dirty="0">
                <a:solidFill>
                  <a:srgbClr val="FF0000"/>
                </a:solidFill>
                <a:latin typeface="Times New Roman" pitchFamily="18" charset="0"/>
                <a:cs typeface="Times New Roman" pitchFamily="18" charset="0"/>
              </a:rPr>
              <a:t>SGK Aylık Prim ve </a:t>
            </a:r>
            <a:r>
              <a:rPr lang="tr-TR" b="1" dirty="0" smtClean="0">
                <a:solidFill>
                  <a:srgbClr val="FF0000"/>
                </a:solidFill>
                <a:latin typeface="Times New Roman" pitchFamily="18" charset="0"/>
                <a:cs typeface="Times New Roman" pitchFamily="18" charset="0"/>
              </a:rPr>
              <a:t>Hizmet</a:t>
            </a:r>
          </a:p>
          <a:p>
            <a:pPr marL="0" indent="0">
              <a:buClr>
                <a:srgbClr val="FF0000"/>
              </a:buClr>
              <a:buNone/>
            </a:pPr>
            <a:r>
              <a:rPr lang="tr-TR" b="1" dirty="0" smtClean="0">
                <a:solidFill>
                  <a:srgbClr val="FF0000"/>
                </a:solidFill>
                <a:latin typeface="Times New Roman" pitchFamily="18" charset="0"/>
                <a:cs typeface="Times New Roman" pitchFamily="18" charset="0"/>
              </a:rPr>
              <a:t>   Belgesi</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ile eksik gün gerekçesi </a:t>
            </a:r>
            <a:r>
              <a:rPr lang="tr-TR" b="1" dirty="0">
                <a:solidFill>
                  <a:srgbClr val="FF0000"/>
                </a:solidFill>
                <a:latin typeface="Times New Roman" pitchFamily="18" charset="0"/>
                <a:cs typeface="Times New Roman" pitchFamily="18" charset="0"/>
              </a:rPr>
              <a:t>“18-Kısa </a:t>
            </a:r>
            <a:r>
              <a:rPr lang="tr-TR" b="1" dirty="0" smtClean="0">
                <a:solidFill>
                  <a:srgbClr val="FF0000"/>
                </a:solidFill>
                <a:latin typeface="Times New Roman" pitchFamily="18" charset="0"/>
                <a:cs typeface="Times New Roman" pitchFamily="18" charset="0"/>
              </a:rPr>
              <a:t>Çalışma</a:t>
            </a:r>
          </a:p>
          <a:p>
            <a:pPr marL="0" indent="0">
              <a:buClr>
                <a:srgbClr val="FF0000"/>
              </a:buClr>
              <a:buNone/>
            </a:pPr>
            <a:r>
              <a:rPr lang="tr-TR" b="1" dirty="0" smtClean="0">
                <a:solidFill>
                  <a:srgbClr val="FF0000"/>
                </a:solidFill>
                <a:latin typeface="Times New Roman" pitchFamily="18" charset="0"/>
                <a:cs typeface="Times New Roman" pitchFamily="18" charset="0"/>
              </a:rPr>
              <a:t>   Ödeneği</a:t>
            </a:r>
            <a:r>
              <a:rPr lang="tr-TR" b="1" dirty="0">
                <a:solidFill>
                  <a:srgbClr val="FF0000"/>
                </a:solidFill>
                <a:latin typeface="Times New Roman" pitchFamily="18" charset="0"/>
                <a:cs typeface="Times New Roman" pitchFamily="18" charset="0"/>
              </a:rPr>
              <a:t>”</a:t>
            </a:r>
            <a:r>
              <a:rPr lang="tr-TR" dirty="0">
                <a:latin typeface="Times New Roman" pitchFamily="18" charset="0"/>
                <a:cs typeface="Times New Roman" pitchFamily="18" charset="0"/>
              </a:rPr>
              <a:t> olarak bildirilir</a:t>
            </a:r>
            <a:r>
              <a:rPr lang="tr-TR"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881328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3200" y="365126"/>
            <a:ext cx="8312150" cy="1325563"/>
          </a:xfrm>
        </p:spPr>
        <p:txBody>
          <a:bodyPr/>
          <a:lstStyle/>
          <a:p>
            <a:r>
              <a:rPr lang="tr-TR" b="1" dirty="0">
                <a:solidFill>
                  <a:srgbClr val="FF0000"/>
                </a:solidFill>
                <a:latin typeface="Times New Roman" pitchFamily="18" charset="0"/>
                <a:cs typeface="Times New Roman" pitchFamily="18" charset="0"/>
              </a:rPr>
              <a:t>Kısa Çalışma Ödeneği </a:t>
            </a:r>
            <a:r>
              <a:rPr lang="tr-TR" b="1" dirty="0" smtClean="0">
                <a:solidFill>
                  <a:srgbClr val="FF0000"/>
                </a:solidFill>
                <a:latin typeface="Times New Roman" pitchFamily="18" charset="0"/>
                <a:cs typeface="Times New Roman" pitchFamily="18" charset="0"/>
              </a:rPr>
              <a:t/>
            </a:r>
            <a:br>
              <a:rPr lang="tr-TR" b="1" dirty="0" smtClean="0">
                <a:solidFill>
                  <a:srgbClr val="FF0000"/>
                </a:solidFill>
                <a:latin typeface="Times New Roman" pitchFamily="18" charset="0"/>
                <a:cs typeface="Times New Roman" pitchFamily="18" charset="0"/>
              </a:rPr>
            </a:br>
            <a:r>
              <a:rPr lang="tr-TR" b="1" dirty="0" smtClean="0">
                <a:solidFill>
                  <a:srgbClr val="FF0000"/>
                </a:solidFill>
                <a:latin typeface="Times New Roman" pitchFamily="18" charset="0"/>
                <a:cs typeface="Times New Roman" pitchFamily="18" charset="0"/>
              </a:rPr>
              <a:t>Süresi</a:t>
            </a:r>
            <a:r>
              <a:rPr lang="tr-TR" b="1" dirty="0">
                <a:solidFill>
                  <a:srgbClr val="FF0000"/>
                </a:solidFill>
                <a:latin typeface="Times New Roman" pitchFamily="18" charset="0"/>
                <a:cs typeface="Times New Roman" pitchFamily="18" charset="0"/>
              </a:rPr>
              <a:t>, Miktarı ve </a:t>
            </a:r>
            <a:r>
              <a:rPr lang="tr-TR" b="1" dirty="0" smtClean="0">
                <a:solidFill>
                  <a:srgbClr val="FF0000"/>
                </a:solidFill>
                <a:latin typeface="Times New Roman" pitchFamily="18" charset="0"/>
                <a:cs typeface="Times New Roman" pitchFamily="18" charset="0"/>
              </a:rPr>
              <a:t>Ödenmesi-3 </a:t>
            </a: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pPr>
              <a:buClr>
                <a:srgbClr val="FF0000"/>
              </a:buClr>
              <a:buFont typeface="Wingdings" pitchFamily="2" charset="2"/>
              <a:buChar char="ü"/>
            </a:pPr>
            <a:r>
              <a:rPr lang="tr-TR" dirty="0">
                <a:latin typeface="Times New Roman" pitchFamily="18" charset="0"/>
                <a:cs typeface="Times New Roman" pitchFamily="18" charset="0"/>
              </a:rPr>
              <a:t>Kısa çalışma ödeneğinin süresi </a:t>
            </a:r>
            <a:r>
              <a:rPr lang="tr-TR" b="1" dirty="0" smtClean="0">
                <a:solidFill>
                  <a:srgbClr val="FF0000"/>
                </a:solidFill>
                <a:latin typeface="Times New Roman" pitchFamily="18" charset="0"/>
                <a:cs typeface="Times New Roman" pitchFamily="18" charset="0"/>
              </a:rPr>
              <a:t>3 ayı</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aşmamak kaydıyla kısa çalışma süresi kadardır ve kısa çalışma ödemeleri, </a:t>
            </a:r>
            <a:r>
              <a:rPr lang="tr-TR" b="1" dirty="0">
                <a:solidFill>
                  <a:srgbClr val="FF0000"/>
                </a:solidFill>
                <a:latin typeface="Times New Roman" pitchFamily="18" charset="0"/>
                <a:cs typeface="Times New Roman" pitchFamily="18" charset="0"/>
              </a:rPr>
              <a:t>hak edilen işsizlik ödeneğinden mahsup </a:t>
            </a:r>
            <a:r>
              <a:rPr lang="tr-TR" dirty="0">
                <a:latin typeface="Times New Roman" pitchFamily="18" charset="0"/>
                <a:cs typeface="Times New Roman" pitchFamily="18" charset="0"/>
              </a:rPr>
              <a:t>edilmektedir.</a:t>
            </a:r>
          </a:p>
          <a:p>
            <a:pPr>
              <a:buClr>
                <a:srgbClr val="FF0000"/>
              </a:buClr>
              <a:buFont typeface="Wingdings" pitchFamily="2" charset="2"/>
              <a:buChar char="ü"/>
            </a:pPr>
            <a:r>
              <a:rPr lang="tr-TR" dirty="0">
                <a:latin typeface="Times New Roman" pitchFamily="18" charset="0"/>
                <a:cs typeface="Times New Roman" pitchFamily="18" charset="0"/>
              </a:rPr>
              <a:t>Kısa çalışma ödeneğinin süresini </a:t>
            </a:r>
            <a:r>
              <a:rPr lang="tr-TR" b="1" dirty="0">
                <a:solidFill>
                  <a:srgbClr val="FF0000"/>
                </a:solidFill>
                <a:latin typeface="Times New Roman" pitchFamily="18" charset="0"/>
                <a:cs typeface="Times New Roman" pitchFamily="18" charset="0"/>
              </a:rPr>
              <a:t>6</a:t>
            </a:r>
            <a:r>
              <a:rPr lang="tr-TR" b="1" dirty="0" smtClean="0">
                <a:solidFill>
                  <a:srgbClr val="FF0000"/>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aya </a:t>
            </a:r>
            <a:r>
              <a:rPr lang="tr-TR" dirty="0">
                <a:latin typeface="Times New Roman" pitchFamily="18" charset="0"/>
                <a:cs typeface="Times New Roman" pitchFamily="18" charset="0"/>
              </a:rPr>
              <a:t>kadar uzatmaya ve işsizlik ödeneğinden </a:t>
            </a:r>
            <a:r>
              <a:rPr lang="tr-TR" b="1" dirty="0">
                <a:solidFill>
                  <a:srgbClr val="FF0000"/>
                </a:solidFill>
                <a:latin typeface="Times New Roman" pitchFamily="18" charset="0"/>
                <a:cs typeface="Times New Roman" pitchFamily="18" charset="0"/>
              </a:rPr>
              <a:t>mahsup edilip edilmeyeceğini</a:t>
            </a:r>
            <a:r>
              <a:rPr lang="tr-TR" dirty="0">
                <a:latin typeface="Times New Roman" pitchFamily="18" charset="0"/>
                <a:cs typeface="Times New Roman" pitchFamily="18" charset="0"/>
              </a:rPr>
              <a:t> belirlemeye Cumhurbaşkanı yetkilidir.</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540328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7000" y="365126"/>
            <a:ext cx="8388350" cy="1325563"/>
          </a:xfrm>
        </p:spPr>
        <p:txBody>
          <a:bodyPr>
            <a:normAutofit/>
          </a:bodyPr>
          <a:lstStyle/>
          <a:p>
            <a:r>
              <a:rPr lang="tr-TR" sz="3600" b="1" dirty="0">
                <a:solidFill>
                  <a:srgbClr val="FF0000"/>
                </a:solidFill>
                <a:latin typeface="Times New Roman" pitchFamily="18" charset="0"/>
                <a:cs typeface="Times New Roman" pitchFamily="18" charset="0"/>
              </a:rPr>
              <a:t>Kısa Çalışma Ödeneği Süresi, </a:t>
            </a:r>
            <a:r>
              <a:rPr lang="tr-TR" sz="3600" b="1" dirty="0" smtClean="0">
                <a:solidFill>
                  <a:srgbClr val="FF0000"/>
                </a:solidFill>
                <a:latin typeface="Times New Roman" pitchFamily="18" charset="0"/>
                <a:cs typeface="Times New Roman" pitchFamily="18" charset="0"/>
              </a:rPr>
              <a:t/>
            </a:r>
            <a:br>
              <a:rPr lang="tr-TR" sz="3600" b="1" dirty="0" smtClean="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Miktarı </a:t>
            </a:r>
            <a:r>
              <a:rPr lang="tr-TR" sz="3600" b="1" dirty="0">
                <a:solidFill>
                  <a:srgbClr val="FF0000"/>
                </a:solidFill>
                <a:latin typeface="Times New Roman" pitchFamily="18" charset="0"/>
                <a:cs typeface="Times New Roman" pitchFamily="18" charset="0"/>
              </a:rPr>
              <a:t>ve </a:t>
            </a:r>
            <a:r>
              <a:rPr lang="tr-TR" sz="3600" b="1" dirty="0" smtClean="0">
                <a:solidFill>
                  <a:srgbClr val="FF0000"/>
                </a:solidFill>
                <a:latin typeface="Times New Roman" pitchFamily="18" charset="0"/>
                <a:cs typeface="Times New Roman" pitchFamily="18" charset="0"/>
              </a:rPr>
              <a:t>Ödenmesi-4</a:t>
            </a:r>
            <a:endParaRPr lang="tr-TR" sz="3600"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fontScale="85000" lnSpcReduction="10000"/>
          </a:bodyPr>
          <a:lstStyle/>
          <a:p>
            <a:pPr>
              <a:buClr>
                <a:srgbClr val="FF0000"/>
              </a:buClr>
              <a:buFont typeface="Wingdings" pitchFamily="2" charset="2"/>
              <a:buChar char="ü"/>
            </a:pPr>
            <a:r>
              <a:rPr lang="tr-TR" b="1" dirty="0">
                <a:solidFill>
                  <a:srgbClr val="FF0000"/>
                </a:solidFill>
                <a:latin typeface="Times New Roman" pitchFamily="18" charset="0"/>
                <a:cs typeface="Times New Roman" pitchFamily="18" charset="0"/>
              </a:rPr>
              <a:t>Zorlayıcı sebeplerle işyerinde kısa çalışma yapılması </a:t>
            </a:r>
            <a:r>
              <a:rPr lang="tr-TR" b="1" dirty="0" smtClean="0">
                <a:solidFill>
                  <a:srgbClr val="FF0000"/>
                </a:solidFill>
                <a:latin typeface="Times New Roman" pitchFamily="18" charset="0"/>
                <a:cs typeface="Times New Roman" pitchFamily="18" charset="0"/>
              </a:rPr>
              <a:t>halinde; </a:t>
            </a:r>
            <a:r>
              <a:rPr lang="tr-TR" dirty="0" smtClean="0">
                <a:latin typeface="Times New Roman" pitchFamily="18" charset="0"/>
                <a:cs typeface="Times New Roman" pitchFamily="18" charset="0"/>
              </a:rPr>
              <a:t>ödemeler </a:t>
            </a:r>
            <a:r>
              <a:rPr lang="tr-TR" b="1" dirty="0">
                <a:solidFill>
                  <a:srgbClr val="FF0000"/>
                </a:solidFill>
                <a:latin typeface="Times New Roman" pitchFamily="18" charset="0"/>
                <a:cs typeface="Times New Roman" pitchFamily="18" charset="0"/>
              </a:rPr>
              <a:t>4857 </a:t>
            </a:r>
            <a:r>
              <a:rPr lang="tr-TR" dirty="0">
                <a:latin typeface="Times New Roman" pitchFamily="18" charset="0"/>
                <a:cs typeface="Times New Roman" pitchFamily="18" charset="0"/>
              </a:rPr>
              <a:t>sayılı Kanunun </a:t>
            </a:r>
            <a:r>
              <a:rPr lang="tr-TR" b="1" dirty="0">
                <a:solidFill>
                  <a:srgbClr val="FF0000"/>
                </a:solidFill>
                <a:latin typeface="Times New Roman" pitchFamily="18" charset="0"/>
                <a:cs typeface="Times New Roman" pitchFamily="18" charset="0"/>
              </a:rPr>
              <a:t>24 üncü </a:t>
            </a:r>
            <a:r>
              <a:rPr lang="tr-TR" dirty="0">
                <a:latin typeface="Times New Roman" pitchFamily="18" charset="0"/>
                <a:cs typeface="Times New Roman" pitchFamily="18" charset="0"/>
              </a:rPr>
              <a:t>maddesinin (</a:t>
            </a:r>
            <a:r>
              <a:rPr lang="tr-TR" b="1" dirty="0">
                <a:solidFill>
                  <a:srgbClr val="FF0000"/>
                </a:solidFill>
                <a:latin typeface="Times New Roman" pitchFamily="18" charset="0"/>
                <a:cs typeface="Times New Roman" pitchFamily="18" charset="0"/>
              </a:rPr>
              <a:t>III) numaralı </a:t>
            </a:r>
            <a:r>
              <a:rPr lang="tr-TR" dirty="0">
                <a:latin typeface="Times New Roman" pitchFamily="18" charset="0"/>
                <a:cs typeface="Times New Roman" pitchFamily="18" charset="0"/>
              </a:rPr>
              <a:t>bendinde </a:t>
            </a:r>
            <a:r>
              <a:rPr lang="tr-TR" b="1" dirty="0">
                <a:solidFill>
                  <a:srgbClr val="FF0000"/>
                </a:solidFill>
                <a:latin typeface="Times New Roman" pitchFamily="18" charset="0"/>
                <a:cs typeface="Times New Roman" pitchFamily="18" charset="0"/>
              </a:rPr>
              <a:t>ve 40 </a:t>
            </a:r>
            <a:r>
              <a:rPr lang="tr-TR" b="1" dirty="0" err="1">
                <a:solidFill>
                  <a:srgbClr val="FF0000"/>
                </a:solidFill>
                <a:latin typeface="Times New Roman" pitchFamily="18" charset="0"/>
                <a:cs typeface="Times New Roman" pitchFamily="18" charset="0"/>
              </a:rPr>
              <a:t>ıncı</a:t>
            </a:r>
            <a:r>
              <a:rPr lang="tr-TR" b="1" dirty="0">
                <a:solidFill>
                  <a:srgbClr val="FF0000"/>
                </a:solidFill>
                <a:latin typeface="Times New Roman" pitchFamily="18" charset="0"/>
                <a:cs typeface="Times New Roman" pitchFamily="18" charset="0"/>
              </a:rPr>
              <a:t> </a:t>
            </a:r>
            <a:r>
              <a:rPr lang="tr-TR" dirty="0">
                <a:latin typeface="Times New Roman" pitchFamily="18" charset="0"/>
                <a:cs typeface="Times New Roman" pitchFamily="18" charset="0"/>
              </a:rPr>
              <a:t>maddesinde öngörülen </a:t>
            </a:r>
            <a:r>
              <a:rPr lang="tr-TR" b="1" dirty="0" smtClean="0">
                <a:solidFill>
                  <a:srgbClr val="FF0000"/>
                </a:solidFill>
                <a:latin typeface="Times New Roman" pitchFamily="18" charset="0"/>
                <a:cs typeface="Times New Roman" pitchFamily="18" charset="0"/>
              </a:rPr>
              <a:t>1  </a:t>
            </a:r>
            <a:r>
              <a:rPr lang="tr-TR" b="1" dirty="0">
                <a:solidFill>
                  <a:srgbClr val="FF0000"/>
                </a:solidFill>
                <a:latin typeface="Times New Roman" pitchFamily="18" charset="0"/>
                <a:cs typeface="Times New Roman" pitchFamily="18" charset="0"/>
              </a:rPr>
              <a:t>haftalık </a:t>
            </a:r>
            <a:r>
              <a:rPr lang="tr-TR" dirty="0">
                <a:latin typeface="Times New Roman" pitchFamily="18" charset="0"/>
                <a:cs typeface="Times New Roman" pitchFamily="18" charset="0"/>
              </a:rPr>
              <a:t>süreden sonra başlar. Bu bir haftalık süre içerisinde </a:t>
            </a:r>
            <a:r>
              <a:rPr lang="tr-TR" b="1" dirty="0">
                <a:solidFill>
                  <a:srgbClr val="FF0000"/>
                </a:solidFill>
                <a:latin typeface="Times New Roman" pitchFamily="18" charset="0"/>
                <a:cs typeface="Times New Roman" pitchFamily="18" charset="0"/>
              </a:rPr>
              <a:t>ücret</a:t>
            </a:r>
            <a:r>
              <a:rPr lang="tr-TR" dirty="0">
                <a:latin typeface="Times New Roman" pitchFamily="18" charset="0"/>
                <a:cs typeface="Times New Roman" pitchFamily="18" charset="0"/>
              </a:rPr>
              <a:t> ve </a:t>
            </a:r>
            <a:r>
              <a:rPr lang="tr-TR" b="1" dirty="0">
                <a:solidFill>
                  <a:srgbClr val="FF0000"/>
                </a:solidFill>
                <a:latin typeface="Times New Roman" pitchFamily="18" charset="0"/>
                <a:cs typeface="Times New Roman" pitchFamily="18" charset="0"/>
              </a:rPr>
              <a:t>prim</a:t>
            </a:r>
            <a:r>
              <a:rPr lang="tr-TR" dirty="0">
                <a:latin typeface="Times New Roman" pitchFamily="18" charset="0"/>
                <a:cs typeface="Times New Roman" pitchFamily="18" charset="0"/>
              </a:rPr>
              <a:t> yükümlülükleri işverene aittir. </a:t>
            </a:r>
          </a:p>
          <a:p>
            <a:pPr>
              <a:buClr>
                <a:srgbClr val="FF0000"/>
              </a:buClr>
              <a:buFont typeface="Wingdings" pitchFamily="2" charset="2"/>
              <a:buChar char="ü"/>
            </a:pPr>
            <a:r>
              <a:rPr lang="tr-TR" b="1" dirty="0">
                <a:solidFill>
                  <a:srgbClr val="FF0000"/>
                </a:solidFill>
                <a:latin typeface="Times New Roman" pitchFamily="18" charset="0"/>
                <a:cs typeface="Times New Roman" pitchFamily="18" charset="0"/>
              </a:rPr>
              <a:t>Kısa çalışma yapan </a:t>
            </a:r>
            <a:r>
              <a:rPr lang="tr-TR" b="1" dirty="0" smtClean="0">
                <a:solidFill>
                  <a:srgbClr val="FF0000"/>
                </a:solidFill>
                <a:latin typeface="Times New Roman" pitchFamily="18" charset="0"/>
                <a:cs typeface="Times New Roman" pitchFamily="18" charset="0"/>
              </a:rPr>
              <a:t>işçinin;  </a:t>
            </a:r>
            <a:r>
              <a:rPr lang="tr-TR" dirty="0">
                <a:latin typeface="Times New Roman" pitchFamily="18" charset="0"/>
                <a:cs typeface="Times New Roman" pitchFamily="18" charset="0"/>
              </a:rPr>
              <a:t>Ç</a:t>
            </a:r>
            <a:r>
              <a:rPr lang="tr-TR" dirty="0" smtClean="0">
                <a:latin typeface="Times New Roman" pitchFamily="18" charset="0"/>
                <a:cs typeface="Times New Roman" pitchFamily="18" charset="0"/>
              </a:rPr>
              <a:t>alışılmayan </a:t>
            </a:r>
            <a:r>
              <a:rPr lang="tr-TR" b="1" dirty="0">
                <a:latin typeface="Times New Roman" pitchFamily="18" charset="0"/>
                <a:cs typeface="Times New Roman" pitchFamily="18" charset="0"/>
              </a:rPr>
              <a:t>hafta tatili, ulusal bayram</a:t>
            </a:r>
            <a:r>
              <a:rPr lang="tr-TR" dirty="0">
                <a:latin typeface="Times New Roman" pitchFamily="18" charset="0"/>
                <a:cs typeface="Times New Roman" pitchFamily="18" charset="0"/>
              </a:rPr>
              <a:t> ve </a:t>
            </a:r>
            <a:r>
              <a:rPr lang="tr-TR" b="1" dirty="0">
                <a:latin typeface="Times New Roman" pitchFamily="18" charset="0"/>
                <a:cs typeface="Times New Roman" pitchFamily="18" charset="0"/>
              </a:rPr>
              <a:t>genel tatil </a:t>
            </a:r>
            <a:r>
              <a:rPr lang="tr-TR" dirty="0">
                <a:latin typeface="Times New Roman" pitchFamily="18" charset="0"/>
                <a:cs typeface="Times New Roman" pitchFamily="18" charset="0"/>
              </a:rPr>
              <a:t>günlerine ilişkin </a:t>
            </a:r>
            <a:r>
              <a:rPr lang="tr-TR" b="1" dirty="0">
                <a:solidFill>
                  <a:srgbClr val="FF0000"/>
                </a:solidFill>
                <a:latin typeface="Times New Roman" pitchFamily="18" charset="0"/>
                <a:cs typeface="Times New Roman" pitchFamily="18" charset="0"/>
              </a:rPr>
              <a:t>ücret </a:t>
            </a:r>
            <a:r>
              <a:rPr lang="tr-TR" dirty="0">
                <a:latin typeface="Times New Roman" pitchFamily="18" charset="0"/>
                <a:cs typeface="Times New Roman" pitchFamily="18" charset="0"/>
              </a:rPr>
              <a:t>ve </a:t>
            </a:r>
            <a:r>
              <a:rPr lang="tr-TR" b="1" dirty="0">
                <a:solidFill>
                  <a:srgbClr val="FF0000"/>
                </a:solidFill>
                <a:latin typeface="Times New Roman" pitchFamily="18" charset="0"/>
                <a:cs typeface="Times New Roman" pitchFamily="18" charset="0"/>
              </a:rPr>
              <a:t>kısa çalışma ödeneği miktarı</a:t>
            </a:r>
            <a:r>
              <a:rPr lang="tr-TR" dirty="0">
                <a:latin typeface="Times New Roman" pitchFamily="18" charset="0"/>
                <a:cs typeface="Times New Roman" pitchFamily="18" charset="0"/>
              </a:rPr>
              <a:t>, </a:t>
            </a:r>
            <a:r>
              <a:rPr lang="tr-TR" b="1" u="sng" dirty="0">
                <a:latin typeface="Times New Roman" pitchFamily="18" charset="0"/>
                <a:cs typeface="Times New Roman" pitchFamily="18" charset="0"/>
              </a:rPr>
              <a:t>kısa çalışma yapılan süreyle orantılı olarak </a:t>
            </a:r>
            <a:r>
              <a:rPr lang="tr-TR" b="1" dirty="0">
                <a:latin typeface="Times New Roman" pitchFamily="18" charset="0"/>
                <a:cs typeface="Times New Roman" pitchFamily="18" charset="0"/>
              </a:rPr>
              <a:t>işveren </a:t>
            </a:r>
            <a:r>
              <a:rPr lang="tr-TR" dirty="0">
                <a:latin typeface="Times New Roman" pitchFamily="18" charset="0"/>
                <a:cs typeface="Times New Roman" pitchFamily="18" charset="0"/>
              </a:rPr>
              <a:t>ve </a:t>
            </a:r>
            <a:r>
              <a:rPr lang="tr-TR" b="1" dirty="0">
                <a:latin typeface="Times New Roman" pitchFamily="18" charset="0"/>
                <a:cs typeface="Times New Roman" pitchFamily="18" charset="0"/>
              </a:rPr>
              <a:t>Kurum</a:t>
            </a:r>
            <a:r>
              <a:rPr lang="tr-TR" dirty="0">
                <a:latin typeface="Times New Roman" pitchFamily="18" charset="0"/>
                <a:cs typeface="Times New Roman" pitchFamily="18" charset="0"/>
              </a:rPr>
              <a:t> tarafından ödenir.</a:t>
            </a:r>
          </a:p>
          <a:p>
            <a:pPr>
              <a:buClr>
                <a:srgbClr val="FF0000"/>
              </a:buClr>
              <a:buFont typeface="Wingdings" pitchFamily="2" charset="2"/>
              <a:buChar char="ü"/>
            </a:pPr>
            <a:r>
              <a:rPr lang="tr-TR" dirty="0">
                <a:latin typeface="Times New Roman" pitchFamily="18" charset="0"/>
                <a:cs typeface="Times New Roman" pitchFamily="18" charset="0"/>
              </a:rPr>
              <a:t>İşverenin </a:t>
            </a:r>
            <a:r>
              <a:rPr lang="tr-TR" dirty="0">
                <a:solidFill>
                  <a:srgbClr val="FF0000"/>
                </a:solidFill>
                <a:latin typeface="Times New Roman" pitchFamily="18" charset="0"/>
                <a:cs typeface="Times New Roman" pitchFamily="18" charset="0"/>
              </a:rPr>
              <a:t>hatalı bilgi </a:t>
            </a:r>
            <a:r>
              <a:rPr lang="tr-TR" dirty="0">
                <a:latin typeface="Times New Roman" pitchFamily="18" charset="0"/>
                <a:cs typeface="Times New Roman" pitchFamily="18" charset="0"/>
              </a:rPr>
              <a:t>ve </a:t>
            </a:r>
            <a:r>
              <a:rPr lang="tr-TR" b="1" dirty="0">
                <a:solidFill>
                  <a:srgbClr val="FF0000"/>
                </a:solidFill>
                <a:latin typeface="Times New Roman" pitchFamily="18" charset="0"/>
                <a:cs typeface="Times New Roman" pitchFamily="18" charset="0"/>
              </a:rPr>
              <a:t>belge </a:t>
            </a:r>
            <a:r>
              <a:rPr lang="tr-TR" dirty="0">
                <a:latin typeface="Times New Roman" pitchFamily="18" charset="0"/>
                <a:cs typeface="Times New Roman" pitchFamily="18" charset="0"/>
              </a:rPr>
              <a:t>vermesi nedeniyle yapılan fazla ödemeler, </a:t>
            </a:r>
            <a:r>
              <a:rPr lang="tr-TR" i="1" dirty="0">
                <a:solidFill>
                  <a:srgbClr val="FF0000"/>
                </a:solidFill>
                <a:latin typeface="Times New Roman" pitchFamily="18" charset="0"/>
                <a:cs typeface="Times New Roman" pitchFamily="18" charset="0"/>
              </a:rPr>
              <a:t>yasal faizi ile birlikte işverende</a:t>
            </a:r>
            <a:r>
              <a:rPr lang="tr-TR" b="1" i="1" dirty="0">
                <a:solidFill>
                  <a:srgbClr val="FF0000"/>
                </a:solidFill>
                <a:latin typeface="Times New Roman" pitchFamily="18" charset="0"/>
                <a:cs typeface="Times New Roman" pitchFamily="18" charset="0"/>
              </a:rPr>
              <a:t>n</a:t>
            </a:r>
            <a:r>
              <a:rPr lang="tr-TR" b="1" dirty="0">
                <a:solidFill>
                  <a:srgbClr val="FF0000"/>
                </a:solidFill>
                <a:latin typeface="Times New Roman" pitchFamily="18" charset="0"/>
                <a:cs typeface="Times New Roman" pitchFamily="18" charset="0"/>
              </a:rPr>
              <a:t>, </a:t>
            </a:r>
            <a:r>
              <a:rPr lang="tr-TR" b="1" dirty="0">
                <a:latin typeface="Times New Roman" pitchFamily="18" charset="0"/>
                <a:cs typeface="Times New Roman" pitchFamily="18" charset="0"/>
              </a:rPr>
              <a:t>işçinin kusurundan kaynaklanan fazla ödemeler ise </a:t>
            </a:r>
            <a:r>
              <a:rPr lang="tr-TR" b="1" dirty="0">
                <a:solidFill>
                  <a:srgbClr val="FF0000"/>
                </a:solidFill>
                <a:latin typeface="Times New Roman" pitchFamily="18" charset="0"/>
                <a:cs typeface="Times New Roman" pitchFamily="18" charset="0"/>
              </a:rPr>
              <a:t>yasal faizi ile birlikte işçiden </a:t>
            </a:r>
            <a:r>
              <a:rPr lang="tr-TR" dirty="0">
                <a:latin typeface="Times New Roman" pitchFamily="18" charset="0"/>
                <a:cs typeface="Times New Roman" pitchFamily="18" charset="0"/>
              </a:rPr>
              <a:t>tahsil edilir.</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046802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1600" y="365126"/>
            <a:ext cx="8413750" cy="1325563"/>
          </a:xfrm>
        </p:spPr>
        <p:txBody>
          <a:bodyPr>
            <a:normAutofit/>
          </a:bodyPr>
          <a:lstStyle/>
          <a:p>
            <a:r>
              <a:rPr lang="tr-TR" b="1" dirty="0">
                <a:solidFill>
                  <a:srgbClr val="FF0000"/>
                </a:solidFill>
                <a:latin typeface="Times New Roman" pitchFamily="18" charset="0"/>
                <a:cs typeface="Times New Roman" pitchFamily="18" charset="0"/>
              </a:rPr>
              <a:t>Kısa Çalışma Ödeneği </a:t>
            </a:r>
            <a:r>
              <a:rPr lang="tr-TR" b="1" dirty="0" smtClean="0">
                <a:solidFill>
                  <a:srgbClr val="FF0000"/>
                </a:solidFill>
                <a:latin typeface="Times New Roman" pitchFamily="18" charset="0"/>
                <a:cs typeface="Times New Roman" pitchFamily="18" charset="0"/>
              </a:rPr>
              <a:t> Alınan </a:t>
            </a:r>
            <a:br>
              <a:rPr lang="tr-TR" b="1" dirty="0" smtClean="0">
                <a:solidFill>
                  <a:srgbClr val="FF0000"/>
                </a:solidFill>
                <a:latin typeface="Times New Roman" pitchFamily="18" charset="0"/>
                <a:cs typeface="Times New Roman" pitchFamily="18" charset="0"/>
              </a:rPr>
            </a:br>
            <a:r>
              <a:rPr lang="tr-TR" b="1" dirty="0" smtClean="0">
                <a:solidFill>
                  <a:srgbClr val="FF0000"/>
                </a:solidFill>
                <a:latin typeface="Times New Roman" pitchFamily="18" charset="0"/>
                <a:cs typeface="Times New Roman" pitchFamily="18" charset="0"/>
              </a:rPr>
              <a:t>Süre İçin Ödenen </a:t>
            </a:r>
            <a:r>
              <a:rPr lang="tr-TR" b="1" dirty="0">
                <a:solidFill>
                  <a:srgbClr val="FF0000"/>
                </a:solidFill>
                <a:latin typeface="Times New Roman" pitchFamily="18" charset="0"/>
                <a:cs typeface="Times New Roman" pitchFamily="18" charset="0"/>
              </a:rPr>
              <a:t>Primler</a:t>
            </a:r>
          </a:p>
        </p:txBody>
      </p:sp>
      <p:sp>
        <p:nvSpPr>
          <p:cNvPr id="3" name="İçerik Yer Tutucusu 2"/>
          <p:cNvSpPr>
            <a:spLocks noGrp="1"/>
          </p:cNvSpPr>
          <p:nvPr>
            <p:ph idx="1"/>
          </p:nvPr>
        </p:nvSpPr>
        <p:spPr>
          <a:xfrm>
            <a:off x="152400" y="1825625"/>
            <a:ext cx="8362950" cy="4351338"/>
          </a:xfrm>
        </p:spPr>
        <p:txBody>
          <a:bodyPr/>
          <a:lstStyle/>
          <a:p>
            <a:pPr>
              <a:buClr>
                <a:srgbClr val="FF0000"/>
              </a:buClr>
              <a:buFont typeface="Wingdings" pitchFamily="2" charset="2"/>
              <a:buChar char="ü"/>
            </a:pPr>
            <a:endParaRPr lang="tr-TR" dirty="0" smtClean="0"/>
          </a:p>
          <a:p>
            <a:pPr>
              <a:buClr>
                <a:srgbClr val="FF0000"/>
              </a:buClr>
              <a:buFont typeface="Wingdings" pitchFamily="2" charset="2"/>
              <a:buChar char="ü"/>
            </a:pPr>
            <a:r>
              <a:rPr lang="tr-TR" dirty="0" smtClean="0">
                <a:latin typeface="Times New Roman" pitchFamily="18" charset="0"/>
                <a:cs typeface="Times New Roman" pitchFamily="18" charset="0"/>
              </a:rPr>
              <a:t>İşçinin </a:t>
            </a:r>
            <a:r>
              <a:rPr lang="tr-TR" dirty="0">
                <a:latin typeface="Times New Roman" pitchFamily="18" charset="0"/>
                <a:cs typeface="Times New Roman" pitchFamily="18" charset="0"/>
              </a:rPr>
              <a:t>kısa çalışma ödeneği aldığı süre için </a:t>
            </a:r>
            <a:r>
              <a:rPr lang="tr-TR" b="1" dirty="0">
                <a:solidFill>
                  <a:srgbClr val="FF0000"/>
                </a:solidFill>
                <a:latin typeface="Times New Roman" pitchFamily="18" charset="0"/>
                <a:cs typeface="Times New Roman" pitchFamily="18" charset="0"/>
              </a:rPr>
              <a:t>G</a:t>
            </a:r>
            <a:r>
              <a:rPr lang="tr-TR" b="1" dirty="0" smtClean="0">
                <a:solidFill>
                  <a:srgbClr val="FF0000"/>
                </a:solidFill>
                <a:latin typeface="Times New Roman" pitchFamily="18" charset="0"/>
                <a:cs typeface="Times New Roman" pitchFamily="18" charset="0"/>
              </a:rPr>
              <a:t>enel </a:t>
            </a:r>
            <a:r>
              <a:rPr lang="tr-TR" b="1" dirty="0">
                <a:solidFill>
                  <a:srgbClr val="FF0000"/>
                </a:solidFill>
                <a:latin typeface="Times New Roman" pitchFamily="18" charset="0"/>
                <a:cs typeface="Times New Roman" pitchFamily="18" charset="0"/>
              </a:rPr>
              <a:t>S</a:t>
            </a:r>
            <a:r>
              <a:rPr lang="tr-TR" b="1" dirty="0" smtClean="0">
                <a:solidFill>
                  <a:srgbClr val="FF0000"/>
                </a:solidFill>
                <a:latin typeface="Times New Roman" pitchFamily="18" charset="0"/>
                <a:cs typeface="Times New Roman" pitchFamily="18" charset="0"/>
              </a:rPr>
              <a:t>ağlık </a:t>
            </a:r>
            <a:r>
              <a:rPr lang="tr-TR" b="1" dirty="0">
                <a:solidFill>
                  <a:srgbClr val="FF0000"/>
                </a:solidFill>
                <a:latin typeface="Times New Roman" pitchFamily="18" charset="0"/>
                <a:cs typeface="Times New Roman" pitchFamily="18" charset="0"/>
              </a:rPr>
              <a:t>S</a:t>
            </a:r>
            <a:r>
              <a:rPr lang="tr-TR" b="1" dirty="0" smtClean="0">
                <a:solidFill>
                  <a:srgbClr val="FF0000"/>
                </a:solidFill>
                <a:latin typeface="Times New Roman" pitchFamily="18" charset="0"/>
                <a:cs typeface="Times New Roman" pitchFamily="18" charset="0"/>
              </a:rPr>
              <a:t>igortası </a:t>
            </a:r>
            <a:r>
              <a:rPr lang="tr-TR" b="1" dirty="0">
                <a:solidFill>
                  <a:srgbClr val="FF0000"/>
                </a:solidFill>
                <a:latin typeface="Times New Roman" pitchFamily="18" charset="0"/>
                <a:cs typeface="Times New Roman" pitchFamily="18" charset="0"/>
              </a:rPr>
              <a:t>P</a:t>
            </a:r>
            <a:r>
              <a:rPr lang="tr-TR" b="1" dirty="0" smtClean="0">
                <a:solidFill>
                  <a:srgbClr val="FF0000"/>
                </a:solidFill>
                <a:latin typeface="Times New Roman" pitchFamily="18" charset="0"/>
                <a:cs typeface="Times New Roman" pitchFamily="18" charset="0"/>
              </a:rPr>
              <a:t>rimleri</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ödenmektedir. Söz konusu dönemde </a:t>
            </a:r>
            <a:r>
              <a:rPr lang="tr-TR" b="1" dirty="0">
                <a:solidFill>
                  <a:srgbClr val="FF0000"/>
                </a:solidFill>
                <a:latin typeface="Times New Roman" pitchFamily="18" charset="0"/>
                <a:cs typeface="Times New Roman" pitchFamily="18" charset="0"/>
              </a:rPr>
              <a:t>kısa </a:t>
            </a:r>
            <a:r>
              <a:rPr lang="tr-TR" dirty="0">
                <a:latin typeface="Times New Roman" pitchFamily="18" charset="0"/>
                <a:cs typeface="Times New Roman" pitchFamily="18" charset="0"/>
              </a:rPr>
              <a:t>ve </a:t>
            </a:r>
            <a:r>
              <a:rPr lang="tr-TR" b="1" dirty="0">
                <a:solidFill>
                  <a:srgbClr val="FF0000"/>
                </a:solidFill>
                <a:latin typeface="Times New Roman" pitchFamily="18" charset="0"/>
                <a:cs typeface="Times New Roman" pitchFamily="18" charset="0"/>
              </a:rPr>
              <a:t>uzun vadeli </a:t>
            </a:r>
            <a:r>
              <a:rPr lang="tr-TR" b="1" dirty="0" smtClean="0">
                <a:solidFill>
                  <a:srgbClr val="FF0000"/>
                </a:solidFill>
                <a:latin typeface="Times New Roman" pitchFamily="18" charset="0"/>
                <a:cs typeface="Times New Roman" pitchFamily="18" charset="0"/>
              </a:rPr>
              <a:t>sigorta </a:t>
            </a:r>
            <a:r>
              <a:rPr lang="tr-TR" b="1" dirty="0">
                <a:solidFill>
                  <a:srgbClr val="FF0000"/>
                </a:solidFill>
                <a:latin typeface="Times New Roman" pitchFamily="18" charset="0"/>
                <a:cs typeface="Times New Roman" pitchFamily="18" charset="0"/>
              </a:rPr>
              <a:t>primleri </a:t>
            </a:r>
            <a:r>
              <a:rPr lang="tr-TR" dirty="0">
                <a:latin typeface="Times New Roman" pitchFamily="18" charset="0"/>
                <a:cs typeface="Times New Roman" pitchFamily="18" charset="0"/>
              </a:rPr>
              <a:t>aktarılma</a:t>
            </a:r>
            <a:r>
              <a:rPr lang="tr-TR" dirty="0"/>
              <a:t>z.</a:t>
            </a:r>
          </a:p>
        </p:txBody>
      </p:sp>
    </p:spTree>
    <p:extLst>
      <p:ext uri="{BB962C8B-B14F-4D97-AF65-F5344CB8AC3E}">
        <p14:creationId xmlns:p14="http://schemas.microsoft.com/office/powerpoint/2010/main" val="1915172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65126"/>
            <a:ext cx="8515350" cy="1325563"/>
          </a:xfrm>
        </p:spPr>
        <p:txBody>
          <a:bodyPr>
            <a:normAutofit/>
          </a:bodyPr>
          <a:lstStyle/>
          <a:p>
            <a:r>
              <a:rPr lang="tr-TR" sz="3600" b="1" dirty="0">
                <a:solidFill>
                  <a:srgbClr val="FF0000"/>
                </a:solidFill>
                <a:latin typeface="Times New Roman" pitchFamily="18" charset="0"/>
                <a:cs typeface="Times New Roman" pitchFamily="18" charset="0"/>
              </a:rPr>
              <a:t>Kısa Çalışma Ödeneğinin Kesilmesi</a:t>
            </a:r>
          </a:p>
        </p:txBody>
      </p:sp>
      <p:sp>
        <p:nvSpPr>
          <p:cNvPr id="3" name="İçerik Yer Tutucusu 2"/>
          <p:cNvSpPr>
            <a:spLocks noGrp="1"/>
          </p:cNvSpPr>
          <p:nvPr>
            <p:ph idx="1"/>
          </p:nvPr>
        </p:nvSpPr>
        <p:spPr>
          <a:xfrm>
            <a:off x="165100" y="1825625"/>
            <a:ext cx="8350250" cy="4930776"/>
          </a:xfrm>
        </p:spPr>
        <p:txBody>
          <a:bodyPr>
            <a:normAutofit lnSpcReduction="10000"/>
          </a:bodyPr>
          <a:lstStyle/>
          <a:p>
            <a:pPr marL="0" indent="0">
              <a:buClr>
                <a:srgbClr val="FF0000"/>
              </a:buClr>
              <a:buNone/>
            </a:pPr>
            <a:r>
              <a:rPr lang="tr-TR" b="1" dirty="0">
                <a:solidFill>
                  <a:srgbClr val="FF0000"/>
                </a:solidFill>
                <a:latin typeface="Times New Roman" pitchFamily="18" charset="0"/>
                <a:cs typeface="Times New Roman" pitchFamily="18" charset="0"/>
              </a:rPr>
              <a:t>Kısa çalışma ödeneği </a:t>
            </a:r>
            <a:r>
              <a:rPr lang="tr-TR" b="1" dirty="0" smtClean="0">
                <a:solidFill>
                  <a:srgbClr val="FF0000"/>
                </a:solidFill>
                <a:latin typeface="Times New Roman" pitchFamily="18" charset="0"/>
                <a:cs typeface="Times New Roman" pitchFamily="18" charset="0"/>
              </a:rPr>
              <a:t>alanların;</a:t>
            </a:r>
          </a:p>
          <a:p>
            <a:pPr>
              <a:buClr>
                <a:srgbClr val="FF0000"/>
              </a:buClr>
              <a:buFont typeface="Wingdings" pitchFamily="2" charset="2"/>
              <a:buChar char="ü"/>
            </a:pPr>
            <a:r>
              <a:rPr lang="tr-TR" dirty="0">
                <a:latin typeface="Times New Roman" pitchFamily="18" charset="0"/>
                <a:cs typeface="Times New Roman" pitchFamily="18" charset="0"/>
              </a:rPr>
              <a:t>İ</a:t>
            </a:r>
            <a:r>
              <a:rPr lang="tr-TR" dirty="0" smtClean="0">
                <a:latin typeface="Times New Roman" pitchFamily="18" charset="0"/>
                <a:cs typeface="Times New Roman" pitchFamily="18" charset="0"/>
              </a:rPr>
              <a:t>şe </a:t>
            </a:r>
            <a:r>
              <a:rPr lang="tr-TR" dirty="0">
                <a:latin typeface="Times New Roman" pitchFamily="18" charset="0"/>
                <a:cs typeface="Times New Roman" pitchFamily="18" charset="0"/>
              </a:rPr>
              <a:t>girmesi,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a:solidFill>
                  <a:srgbClr val="FF0000"/>
                </a:solidFill>
                <a:latin typeface="Times New Roman" pitchFamily="18" charset="0"/>
                <a:cs typeface="Times New Roman" pitchFamily="18" charset="0"/>
              </a:rPr>
              <a:t>Y</a:t>
            </a:r>
            <a:r>
              <a:rPr lang="tr-TR" dirty="0" smtClean="0">
                <a:solidFill>
                  <a:srgbClr val="FF0000"/>
                </a:solidFill>
                <a:latin typeface="Times New Roman" pitchFamily="18" charset="0"/>
                <a:cs typeface="Times New Roman" pitchFamily="18" charset="0"/>
              </a:rPr>
              <a:t>aşlılık </a:t>
            </a:r>
            <a:r>
              <a:rPr lang="tr-TR" dirty="0">
                <a:solidFill>
                  <a:srgbClr val="FF0000"/>
                </a:solidFill>
                <a:latin typeface="Times New Roman" pitchFamily="18" charset="0"/>
                <a:cs typeface="Times New Roman" pitchFamily="18" charset="0"/>
              </a:rPr>
              <a:t>aylığı </a:t>
            </a:r>
            <a:r>
              <a:rPr lang="tr-TR" dirty="0">
                <a:latin typeface="Times New Roman" pitchFamily="18" charset="0"/>
                <a:cs typeface="Times New Roman" pitchFamily="18" charset="0"/>
              </a:rPr>
              <a:t>almaya başlaması,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a:latin typeface="Times New Roman" pitchFamily="18" charset="0"/>
                <a:cs typeface="Times New Roman" pitchFamily="18" charset="0"/>
              </a:rPr>
              <a:t>H</a:t>
            </a:r>
            <a:r>
              <a:rPr lang="tr-TR" dirty="0" smtClean="0">
                <a:latin typeface="Times New Roman" pitchFamily="18" charset="0"/>
                <a:cs typeface="Times New Roman" pitchFamily="18" charset="0"/>
              </a:rPr>
              <a:t>erhangi </a:t>
            </a:r>
            <a:r>
              <a:rPr lang="tr-TR" dirty="0">
                <a:latin typeface="Times New Roman" pitchFamily="18" charset="0"/>
                <a:cs typeface="Times New Roman" pitchFamily="18" charset="0"/>
              </a:rPr>
              <a:t>bir sebeple </a:t>
            </a:r>
            <a:r>
              <a:rPr lang="tr-TR" b="1" dirty="0">
                <a:solidFill>
                  <a:srgbClr val="FF0000"/>
                </a:solidFill>
                <a:latin typeface="Times New Roman" pitchFamily="18" charset="0"/>
                <a:cs typeface="Times New Roman" pitchFamily="18" charset="0"/>
              </a:rPr>
              <a:t>silâh altına </a:t>
            </a:r>
            <a:r>
              <a:rPr lang="tr-TR" dirty="0">
                <a:latin typeface="Times New Roman" pitchFamily="18" charset="0"/>
                <a:cs typeface="Times New Roman" pitchFamily="18" charset="0"/>
              </a:rPr>
              <a:t>alınması,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a:latin typeface="Times New Roman" pitchFamily="18" charset="0"/>
                <a:cs typeface="Times New Roman" pitchFamily="18" charset="0"/>
              </a:rPr>
              <a:t>H</a:t>
            </a:r>
            <a:r>
              <a:rPr lang="tr-TR" dirty="0" smtClean="0">
                <a:latin typeface="Times New Roman" pitchFamily="18" charset="0"/>
                <a:cs typeface="Times New Roman" pitchFamily="18" charset="0"/>
              </a:rPr>
              <a:t>erhangi </a:t>
            </a:r>
            <a:r>
              <a:rPr lang="tr-TR" dirty="0">
                <a:latin typeface="Times New Roman" pitchFamily="18" charset="0"/>
                <a:cs typeface="Times New Roman" pitchFamily="18" charset="0"/>
              </a:rPr>
              <a:t>bir kanundan doğan </a:t>
            </a:r>
            <a:r>
              <a:rPr lang="tr-TR" b="1" dirty="0">
                <a:latin typeface="Times New Roman" pitchFamily="18" charset="0"/>
                <a:cs typeface="Times New Roman" pitchFamily="18" charset="0"/>
              </a:rPr>
              <a:t>çalışma ödevi nedeniyle işinden ayrılması</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hallerinde, </a:t>
            </a:r>
          </a:p>
          <a:p>
            <a:pPr>
              <a:buClr>
                <a:srgbClr val="FF0000"/>
              </a:buClr>
              <a:buFont typeface="Wingdings" pitchFamily="2" charset="2"/>
              <a:buChar char="ü"/>
            </a:pPr>
            <a:r>
              <a:rPr lang="tr-TR" dirty="0" smtClean="0">
                <a:latin typeface="Times New Roman" pitchFamily="18" charset="0"/>
                <a:cs typeface="Times New Roman" pitchFamily="18" charset="0"/>
              </a:rPr>
              <a:t>Geçici </a:t>
            </a:r>
            <a:r>
              <a:rPr lang="tr-TR" dirty="0">
                <a:latin typeface="Times New Roman" pitchFamily="18" charset="0"/>
                <a:cs typeface="Times New Roman" pitchFamily="18" charset="0"/>
              </a:rPr>
              <a:t>iş göremezlik ödeneğinin başlaması </a:t>
            </a:r>
            <a:r>
              <a:rPr lang="tr-TR" dirty="0" smtClean="0">
                <a:latin typeface="Times New Roman" pitchFamily="18" charset="0"/>
                <a:cs typeface="Times New Roman" pitchFamily="18" charset="0"/>
              </a:rPr>
              <a:t>durumunda</a:t>
            </a:r>
          </a:p>
          <a:p>
            <a:pPr marL="0" indent="0">
              <a:buClr>
                <a:srgbClr val="FF0000"/>
              </a:buClr>
              <a:buNone/>
            </a:pPr>
            <a:r>
              <a:rPr lang="tr-TR" dirty="0" smtClean="0">
                <a:latin typeface="Times New Roman" pitchFamily="18" charset="0"/>
                <a:cs typeface="Times New Roman" pitchFamily="18" charset="0"/>
              </a:rPr>
              <a:t>   geçici </a:t>
            </a:r>
            <a:r>
              <a:rPr lang="tr-TR" dirty="0">
                <a:latin typeface="Times New Roman" pitchFamily="18" charset="0"/>
                <a:cs typeface="Times New Roman" pitchFamily="18" charset="0"/>
              </a:rPr>
              <a:t>iş göremezlik ödeneğine konu olan </a:t>
            </a:r>
            <a:r>
              <a:rPr lang="tr-TR" b="1" dirty="0" smtClean="0">
                <a:solidFill>
                  <a:srgbClr val="FF0000"/>
                </a:solidFill>
                <a:latin typeface="Times New Roman" pitchFamily="18" charset="0"/>
                <a:cs typeface="Times New Roman" pitchFamily="18" charset="0"/>
              </a:rPr>
              <a:t>sağlık</a:t>
            </a:r>
          </a:p>
          <a:p>
            <a:pPr marL="0" indent="0">
              <a:buClr>
                <a:srgbClr val="FF0000"/>
              </a:buClr>
              <a:buNone/>
            </a:pPr>
            <a:r>
              <a:rPr lang="tr-TR" b="1" dirty="0" smtClean="0">
                <a:solidFill>
                  <a:srgbClr val="FF0000"/>
                </a:solidFill>
                <a:latin typeface="Times New Roman" pitchFamily="18" charset="0"/>
                <a:cs typeface="Times New Roman" pitchFamily="18" charset="0"/>
              </a:rPr>
              <a:t>   raporunun </a:t>
            </a:r>
            <a:r>
              <a:rPr lang="tr-TR" b="1" dirty="0">
                <a:solidFill>
                  <a:srgbClr val="FF0000"/>
                </a:solidFill>
                <a:latin typeface="Times New Roman" pitchFamily="18" charset="0"/>
                <a:cs typeface="Times New Roman" pitchFamily="18" charset="0"/>
              </a:rPr>
              <a:t>başladığı tarih itibariyle </a:t>
            </a:r>
            <a:endParaRPr lang="tr-TR" b="1" dirty="0" smtClean="0">
              <a:solidFill>
                <a:srgbClr val="FF0000"/>
              </a:solidFill>
              <a:latin typeface="Times New Roman" pitchFamily="18" charset="0"/>
              <a:cs typeface="Times New Roman" pitchFamily="18" charset="0"/>
            </a:endParaRPr>
          </a:p>
          <a:p>
            <a:pPr marL="0" indent="0">
              <a:buClr>
                <a:srgbClr val="FF0000"/>
              </a:buClr>
              <a:buNone/>
            </a:pPr>
            <a:r>
              <a:rPr lang="tr-TR" b="1" dirty="0" smtClean="0">
                <a:solidFill>
                  <a:srgbClr val="FF0000"/>
                </a:solidFill>
                <a:latin typeface="Times New Roman" pitchFamily="18" charset="0"/>
                <a:cs typeface="Times New Roman" pitchFamily="18" charset="0"/>
              </a:rPr>
              <a:t>   </a:t>
            </a:r>
            <a:r>
              <a:rPr lang="tr-TR" b="1" u="sng" dirty="0" smtClean="0">
                <a:latin typeface="Times New Roman" pitchFamily="18" charset="0"/>
                <a:cs typeface="Times New Roman" pitchFamily="18" charset="0"/>
              </a:rPr>
              <a:t>kısa </a:t>
            </a:r>
            <a:r>
              <a:rPr lang="tr-TR" b="1" u="sng" dirty="0">
                <a:latin typeface="Times New Roman" pitchFamily="18" charset="0"/>
                <a:cs typeface="Times New Roman" pitchFamily="18" charset="0"/>
              </a:rPr>
              <a:t>çalışma ödeneği kesilir</a:t>
            </a:r>
            <a:r>
              <a:rPr lang="tr-TR" b="1" u="sng" dirty="0"/>
              <a:t>.</a:t>
            </a:r>
          </a:p>
        </p:txBody>
      </p:sp>
    </p:spTree>
    <p:extLst>
      <p:ext uri="{BB962C8B-B14F-4D97-AF65-F5344CB8AC3E}">
        <p14:creationId xmlns:p14="http://schemas.microsoft.com/office/powerpoint/2010/main" val="2511433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8900" y="336097"/>
            <a:ext cx="8411936" cy="1325563"/>
          </a:xfrm>
        </p:spPr>
        <p:txBody>
          <a:bodyPr>
            <a:normAutofit/>
          </a:bodyPr>
          <a:lstStyle/>
          <a:p>
            <a:r>
              <a:rPr lang="tr-TR" sz="4000" b="1" dirty="0">
                <a:solidFill>
                  <a:srgbClr val="FF0000"/>
                </a:solidFill>
                <a:latin typeface="Times New Roman" pitchFamily="18" charset="0"/>
                <a:cs typeface="Times New Roman" pitchFamily="18" charset="0"/>
              </a:rPr>
              <a:t>İşverenin Kayıt Tutma </a:t>
            </a:r>
            <a:r>
              <a:rPr lang="tr-TR" sz="4000" b="1" dirty="0" smtClean="0">
                <a:solidFill>
                  <a:srgbClr val="FF0000"/>
                </a:solidFill>
                <a:latin typeface="Times New Roman" pitchFamily="18" charset="0"/>
                <a:cs typeface="Times New Roman" pitchFamily="18" charset="0"/>
              </a:rPr>
              <a:t/>
            </a:r>
            <a:br>
              <a:rPr lang="tr-TR" sz="4000" b="1" dirty="0" smtClean="0">
                <a:solidFill>
                  <a:srgbClr val="FF0000"/>
                </a:solidFill>
                <a:latin typeface="Times New Roman" pitchFamily="18" charset="0"/>
                <a:cs typeface="Times New Roman" pitchFamily="18" charset="0"/>
              </a:rPr>
            </a:br>
            <a:r>
              <a:rPr lang="tr-TR" sz="4000" b="1" dirty="0" smtClean="0">
                <a:solidFill>
                  <a:srgbClr val="FF0000"/>
                </a:solidFill>
                <a:latin typeface="Times New Roman" pitchFamily="18" charset="0"/>
                <a:cs typeface="Times New Roman" pitchFamily="18" charset="0"/>
              </a:rPr>
              <a:t>Zorunluluğu</a:t>
            </a:r>
            <a:endParaRPr lang="tr-TR" sz="4000"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endParaRPr lang="tr-TR" dirty="0" smtClean="0"/>
          </a:p>
          <a:p>
            <a:pPr>
              <a:buClr>
                <a:srgbClr val="FF0000"/>
              </a:buClr>
              <a:buFont typeface="Wingdings" pitchFamily="2" charset="2"/>
              <a:buChar char="ü"/>
            </a:pPr>
            <a:r>
              <a:rPr lang="tr-TR" sz="3200" dirty="0" smtClean="0">
                <a:latin typeface="Times New Roman" pitchFamily="18" charset="0"/>
                <a:cs typeface="Times New Roman" pitchFamily="18" charset="0"/>
              </a:rPr>
              <a:t>Kısa </a:t>
            </a:r>
            <a:r>
              <a:rPr lang="tr-TR" sz="3200" dirty="0">
                <a:latin typeface="Times New Roman" pitchFamily="18" charset="0"/>
                <a:cs typeface="Times New Roman" pitchFamily="18" charset="0"/>
              </a:rPr>
              <a:t>çalışma yapan işveren, işçilerin çalışma sürelerine ilişkin </a:t>
            </a:r>
            <a:r>
              <a:rPr lang="tr-TR" sz="3200" b="1" dirty="0">
                <a:solidFill>
                  <a:srgbClr val="FF0000"/>
                </a:solidFill>
                <a:latin typeface="Times New Roman" pitchFamily="18" charset="0"/>
                <a:cs typeface="Times New Roman" pitchFamily="18" charset="0"/>
              </a:rPr>
              <a:t>kayıtları tutmak </a:t>
            </a:r>
            <a:r>
              <a:rPr lang="tr-TR" sz="3200" dirty="0">
                <a:latin typeface="Times New Roman" pitchFamily="18" charset="0"/>
                <a:cs typeface="Times New Roman" pitchFamily="18" charset="0"/>
              </a:rPr>
              <a:t>ve istenilmesi halinde </a:t>
            </a:r>
            <a:r>
              <a:rPr lang="tr-TR" sz="3200" b="1" dirty="0">
                <a:solidFill>
                  <a:srgbClr val="FF0000"/>
                </a:solidFill>
                <a:latin typeface="Times New Roman" pitchFamily="18" charset="0"/>
                <a:cs typeface="Times New Roman" pitchFamily="18" charset="0"/>
              </a:rPr>
              <a:t>ibraz etmek </a:t>
            </a:r>
            <a:r>
              <a:rPr lang="tr-TR" sz="3200" dirty="0">
                <a:latin typeface="Times New Roman" pitchFamily="18" charset="0"/>
                <a:cs typeface="Times New Roman" pitchFamily="18" charset="0"/>
              </a:rPr>
              <a:t>zorundadır.</a:t>
            </a:r>
          </a:p>
        </p:txBody>
      </p:sp>
    </p:spTree>
    <p:extLst>
      <p:ext uri="{BB962C8B-B14F-4D97-AF65-F5344CB8AC3E}">
        <p14:creationId xmlns:p14="http://schemas.microsoft.com/office/powerpoint/2010/main" val="511073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628650" y="365127"/>
            <a:ext cx="7886700" cy="1097914"/>
          </a:xfrm>
        </p:spPr>
        <p:txBody>
          <a:bodyPr>
            <a:normAutofit fontScale="90000"/>
          </a:bodyPr>
          <a:lstStyle/>
          <a:p>
            <a:r>
              <a:rPr lang="tr-TR" dirty="0"/>
              <a:t/>
            </a:r>
            <a:br>
              <a:rPr lang="tr-TR" dirty="0"/>
            </a:br>
            <a:r>
              <a:rPr lang="tr-TR" dirty="0" smtClean="0"/>
              <a:t>   </a:t>
            </a:r>
            <a:r>
              <a:rPr lang="tr-TR" b="1" dirty="0" smtClean="0">
                <a:solidFill>
                  <a:srgbClr val="FF0000"/>
                </a:solidFill>
                <a:latin typeface="Times New Roman" pitchFamily="18" charset="0"/>
                <a:cs typeface="Times New Roman" pitchFamily="18" charset="0"/>
              </a:rPr>
              <a:t>KISA ÇALIŞMA ÖDENEĞİ</a:t>
            </a: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endParaRPr lang="tr-TR" dirty="0">
              <a:latin typeface="Times New Roman" pitchFamily="18" charset="0"/>
              <a:cs typeface="Times New Roman" pitchFamily="18" charset="0"/>
            </a:endParaRPr>
          </a:p>
        </p:txBody>
      </p:sp>
      <p:sp>
        <p:nvSpPr>
          <p:cNvPr id="5" name="İçerik Yer Tutucusu 4"/>
          <p:cNvSpPr>
            <a:spLocks noGrp="1"/>
          </p:cNvSpPr>
          <p:nvPr>
            <p:ph idx="1"/>
          </p:nvPr>
        </p:nvSpPr>
        <p:spPr/>
        <p:txBody>
          <a:bodyPr>
            <a:normAutofit/>
          </a:bodyPr>
          <a:lstStyle/>
          <a:p>
            <a:endParaRPr lang="tr-TR" dirty="0"/>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017" y="1850572"/>
            <a:ext cx="69913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47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5771" y="2133600"/>
            <a:ext cx="8636000" cy="2801257"/>
          </a:xfrm>
        </p:spPr>
        <p:txBody>
          <a:bodyPr>
            <a:normAutofit/>
          </a:bodyPr>
          <a:lstStyle/>
          <a:p>
            <a:pPr marL="0" indent="0" algn="ctr">
              <a:buNone/>
            </a:pPr>
            <a:r>
              <a:rPr lang="tr-TR" sz="6000" b="1" dirty="0">
                <a:solidFill>
                  <a:srgbClr val="0070C0"/>
                </a:solidFill>
                <a:latin typeface="Arial" panose="020B0604020202020204" pitchFamily="34" charset="0"/>
                <a:cs typeface="Arial" panose="020B0604020202020204" pitchFamily="34" charset="0"/>
              </a:rPr>
              <a:t>S</a:t>
            </a:r>
            <a:r>
              <a:rPr lang="tr-TR" sz="6000" b="1" dirty="0" smtClean="0">
                <a:solidFill>
                  <a:srgbClr val="0070C0"/>
                </a:solidFill>
                <a:latin typeface="Arial" panose="020B0604020202020204" pitchFamily="34" charset="0"/>
                <a:cs typeface="Arial" panose="020B0604020202020204" pitchFamily="34" charset="0"/>
              </a:rPr>
              <a:t>OSYAL </a:t>
            </a:r>
            <a:r>
              <a:rPr lang="tr-TR" sz="6000" b="1" dirty="0">
                <a:solidFill>
                  <a:srgbClr val="0070C0"/>
                </a:solidFill>
                <a:latin typeface="Arial" panose="020B0604020202020204" pitchFamily="34" charset="0"/>
                <a:cs typeface="Arial" panose="020B0604020202020204" pitchFamily="34" charset="0"/>
              </a:rPr>
              <a:t>GÜVENLİKTE GÜNCEL DEĞİŞİKLİKLER</a:t>
            </a:r>
          </a:p>
          <a:p>
            <a:pPr algn="ctr"/>
            <a:endParaRPr lang="tr-TR" sz="6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808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7715" y="568326"/>
            <a:ext cx="7416800" cy="1325563"/>
          </a:xfrm>
        </p:spPr>
        <p:txBody>
          <a:bodyPr>
            <a:normAutofit/>
          </a:bodyPr>
          <a:lstStyle/>
          <a:p>
            <a:pPr algn="ctr"/>
            <a:r>
              <a:rPr lang="tr-TR" sz="3000" b="1" dirty="0" smtClean="0">
                <a:solidFill>
                  <a:srgbClr val="FF0000"/>
                </a:solidFill>
                <a:latin typeface="Arial" panose="020B0604020202020204" pitchFamily="34" charset="0"/>
                <a:cs typeface="Arial" panose="020B0604020202020204" pitchFamily="34" charset="0"/>
              </a:rPr>
              <a:t>İLAVE 6 PUAN İNDİRİMİ UZATILDI</a:t>
            </a:r>
            <a:endParaRPr lang="tr-TR" sz="30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pPr marL="0" indent="0" algn="just">
              <a:lnSpc>
                <a:spcPct val="100000"/>
              </a:lnSpc>
              <a:buNone/>
            </a:pPr>
            <a:r>
              <a:rPr lang="tr-TR" sz="3000" dirty="0">
                <a:latin typeface="Arial" panose="020B0604020202020204" pitchFamily="34" charset="0"/>
                <a:cs typeface="Arial" panose="020B0604020202020204" pitchFamily="34" charset="0"/>
              </a:rPr>
              <a:t>29.5.2013 tarihli 6486 Sayılı Kanun’la yürürlüğe giren ve </a:t>
            </a:r>
            <a:r>
              <a:rPr lang="tr-TR" sz="3000" dirty="0" err="1">
                <a:latin typeface="Arial" panose="020B0604020202020204" pitchFamily="34" charset="0"/>
                <a:cs typeface="Arial" panose="020B0604020202020204" pitchFamily="34" charset="0"/>
              </a:rPr>
              <a:t>Sosyo</a:t>
            </a:r>
            <a:r>
              <a:rPr lang="tr-TR" sz="3000" dirty="0">
                <a:latin typeface="Arial" panose="020B0604020202020204" pitchFamily="34" charset="0"/>
                <a:cs typeface="Arial" panose="020B0604020202020204" pitchFamily="34" charset="0"/>
              </a:rPr>
              <a:t>-gelişmişlik endeksi düşük illerde üretim ve istihdam imkânlarının arttırılması için verilen 5510 </a:t>
            </a:r>
            <a:r>
              <a:rPr lang="tr-TR" sz="3000" dirty="0" smtClean="0">
                <a:latin typeface="Arial" panose="020B0604020202020204" pitchFamily="34" charset="0"/>
                <a:cs typeface="Arial" panose="020B0604020202020204" pitchFamily="34" charset="0"/>
              </a:rPr>
              <a:t>S.K. </a:t>
            </a:r>
            <a:r>
              <a:rPr lang="tr-TR" sz="3000" dirty="0">
                <a:latin typeface="Arial" panose="020B0604020202020204" pitchFamily="34" charset="0"/>
                <a:cs typeface="Arial" panose="020B0604020202020204" pitchFamily="34" charset="0"/>
              </a:rPr>
              <a:t>81’inci </a:t>
            </a:r>
            <a:r>
              <a:rPr lang="tr-TR" sz="3000" dirty="0" smtClean="0">
                <a:latin typeface="Arial" panose="020B0604020202020204" pitchFamily="34" charset="0"/>
                <a:cs typeface="Arial" panose="020B0604020202020204" pitchFamily="34" charset="0"/>
              </a:rPr>
              <a:t>Md. </a:t>
            </a:r>
            <a:r>
              <a:rPr lang="tr-TR" sz="3000" dirty="0">
                <a:latin typeface="Arial" panose="020B0604020202020204" pitchFamily="34" charset="0"/>
                <a:cs typeface="Arial" panose="020B0604020202020204" pitchFamily="34" charset="0"/>
              </a:rPr>
              <a:t>2’inci fıkrası uyarınca, </a:t>
            </a:r>
            <a:r>
              <a:rPr lang="tr-TR" sz="3000" b="1" u="sng" dirty="0">
                <a:latin typeface="Arial" panose="020B0604020202020204" pitchFamily="34" charset="0"/>
                <a:cs typeface="Arial" panose="020B0604020202020204" pitchFamily="34" charset="0"/>
              </a:rPr>
              <a:t>sigorta primine esas kazanç alt sınırı</a:t>
            </a:r>
            <a:r>
              <a:rPr lang="tr-TR" sz="3000" dirty="0">
                <a:latin typeface="Arial" panose="020B0604020202020204" pitchFamily="34" charset="0"/>
                <a:cs typeface="Arial" panose="020B0604020202020204" pitchFamily="34" charset="0"/>
              </a:rPr>
              <a:t> üzerinden uygulanacak </a:t>
            </a:r>
            <a:r>
              <a:rPr lang="tr-TR" sz="3000" b="1" dirty="0">
                <a:solidFill>
                  <a:srgbClr val="FF0000"/>
                </a:solidFill>
                <a:latin typeface="Arial" panose="020B0604020202020204" pitchFamily="34" charset="0"/>
                <a:cs typeface="Arial" panose="020B0604020202020204" pitchFamily="34" charset="0"/>
              </a:rPr>
              <a:t>ilave 6 puanlık sigorta primi işveren hissesi teşviki 31.12.2019 tarihi sonuna kadar uzatılmıştır.</a:t>
            </a:r>
          </a:p>
          <a:p>
            <a:pPr algn="just"/>
            <a:endParaRPr lang="tr-T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97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fontAlgn="base">
              <a:lnSpc>
                <a:spcPct val="100000"/>
              </a:lnSpc>
              <a:buNone/>
            </a:pPr>
            <a:r>
              <a:rPr lang="tr-TR" dirty="0">
                <a:latin typeface="Arial" panose="020B0604020202020204" pitchFamily="34" charset="0"/>
                <a:cs typeface="Arial" panose="020B0604020202020204" pitchFamily="34" charset="0"/>
              </a:rPr>
              <a:t>TBMM’ye 09.01.2019 tarihinde sunulan “Gelir Vergisi Kanunu ve Bazı Kanunlarda Değişiklik Yapılmasına Dair Kanun Teklifi’ ne göre; </a:t>
            </a:r>
            <a:r>
              <a:rPr lang="tr-TR" b="1" dirty="0">
                <a:solidFill>
                  <a:srgbClr val="FF0000"/>
                </a:solidFill>
                <a:latin typeface="Arial" panose="020B0604020202020204" pitchFamily="34" charset="0"/>
                <a:cs typeface="Arial" panose="020B0604020202020204" pitchFamily="34" charset="0"/>
              </a:rPr>
              <a:t>ortalama sigortalı sayısı</a:t>
            </a:r>
            <a:r>
              <a:rPr lang="tr-TR" dirty="0">
                <a:latin typeface="Arial" panose="020B0604020202020204" pitchFamily="34" charset="0"/>
                <a:cs typeface="Arial" panose="020B0604020202020204" pitchFamily="34" charset="0"/>
              </a:rPr>
              <a:t>;</a:t>
            </a:r>
          </a:p>
          <a:p>
            <a:pPr algn="just" fontAlgn="base">
              <a:lnSpc>
                <a:spcPct val="100000"/>
              </a:lnSpc>
            </a:pPr>
            <a:r>
              <a:rPr lang="tr-TR" dirty="0">
                <a:latin typeface="Arial" panose="020B0604020202020204" pitchFamily="34" charset="0"/>
                <a:cs typeface="Arial" panose="020B0604020202020204" pitchFamily="34" charset="0"/>
              </a:rPr>
              <a:t>500’ün altında olan işyerleri için günlük 5,00 </a:t>
            </a:r>
            <a:r>
              <a:rPr lang="tr-TR" dirty="0" smtClean="0">
                <a:latin typeface="Arial" panose="020B0604020202020204" pitchFamily="34" charset="0"/>
                <a:cs typeface="Arial" panose="020B0604020202020204" pitchFamily="34" charset="0"/>
              </a:rPr>
              <a:t>TL /aylık </a:t>
            </a:r>
            <a:r>
              <a:rPr lang="tr-TR" dirty="0">
                <a:latin typeface="Arial" panose="020B0604020202020204" pitchFamily="34" charset="0"/>
                <a:cs typeface="Arial" panose="020B0604020202020204" pitchFamily="34" charset="0"/>
              </a:rPr>
              <a:t>150,00 TL</a:t>
            </a:r>
          </a:p>
          <a:p>
            <a:pPr algn="just" fontAlgn="base">
              <a:lnSpc>
                <a:spcPct val="100000"/>
              </a:lnSpc>
            </a:pPr>
            <a:r>
              <a:rPr lang="tr-TR" dirty="0">
                <a:latin typeface="Arial" panose="020B0604020202020204" pitchFamily="34" charset="0"/>
                <a:cs typeface="Arial" panose="020B0604020202020204" pitchFamily="34" charset="0"/>
              </a:rPr>
              <a:t>500 ve üstünde olan işyerleri için günlük 3,36 </a:t>
            </a:r>
            <a:r>
              <a:rPr lang="tr-TR" dirty="0" smtClean="0">
                <a:latin typeface="Arial" panose="020B0604020202020204" pitchFamily="34" charset="0"/>
                <a:cs typeface="Arial" panose="020B0604020202020204" pitchFamily="34" charset="0"/>
              </a:rPr>
              <a:t>TL /aylık </a:t>
            </a:r>
            <a:r>
              <a:rPr lang="tr-TR" dirty="0">
                <a:latin typeface="Arial" panose="020B0604020202020204" pitchFamily="34" charset="0"/>
                <a:cs typeface="Arial" panose="020B0604020202020204" pitchFamily="34" charset="0"/>
              </a:rPr>
              <a:t>100,80 TL</a:t>
            </a:r>
          </a:p>
          <a:p>
            <a:pPr marL="0" indent="0" algn="just" fontAlgn="base">
              <a:lnSpc>
                <a:spcPct val="100000"/>
              </a:lnSpc>
              <a:buNone/>
            </a:pPr>
            <a:r>
              <a:rPr lang="tr-TR" dirty="0">
                <a:latin typeface="Arial" panose="020B0604020202020204" pitchFamily="34" charset="0"/>
                <a:cs typeface="Arial" panose="020B0604020202020204" pitchFamily="34" charset="0"/>
              </a:rPr>
              <a:t>asgari ücret desteği sağlanacaktır.</a:t>
            </a:r>
          </a:p>
          <a:p>
            <a:pPr marL="0" indent="0" algn="just">
              <a:lnSpc>
                <a:spcPct val="100000"/>
              </a:lnSpc>
              <a:buNone/>
            </a:pPr>
            <a:endParaRPr lang="tr-TR" dirty="0">
              <a:latin typeface="Arial" panose="020B0604020202020204" pitchFamily="34" charset="0"/>
              <a:cs typeface="Arial" panose="020B0604020202020204" pitchFamily="34" charset="0"/>
            </a:endParaRPr>
          </a:p>
        </p:txBody>
      </p:sp>
      <p:sp>
        <p:nvSpPr>
          <p:cNvPr id="4" name="Başlık 1"/>
          <p:cNvSpPr txBox="1">
            <a:spLocks/>
          </p:cNvSpPr>
          <p:nvPr/>
        </p:nvSpPr>
        <p:spPr>
          <a:xfrm>
            <a:off x="217715" y="365126"/>
            <a:ext cx="7416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rgbClr val="FF0000"/>
                </a:solidFill>
                <a:latin typeface="Arial" panose="020B0604020202020204" pitchFamily="34" charset="0"/>
                <a:cs typeface="Arial" panose="020B0604020202020204" pitchFamily="34" charset="0"/>
              </a:rPr>
              <a:t>ASGARİ ÜCRET DESTEĞİ </a:t>
            </a:r>
            <a:br>
              <a:rPr lang="tr-TR" sz="2800" b="1" dirty="0" smtClean="0">
                <a:solidFill>
                  <a:srgbClr val="FF0000"/>
                </a:solidFill>
                <a:latin typeface="Arial" panose="020B0604020202020204" pitchFamily="34" charset="0"/>
                <a:cs typeface="Arial" panose="020B0604020202020204" pitchFamily="34" charset="0"/>
              </a:rPr>
            </a:br>
            <a:r>
              <a:rPr lang="tr-TR" sz="2800" b="1" dirty="0" smtClean="0">
                <a:solidFill>
                  <a:srgbClr val="FF0000"/>
                </a:solidFill>
                <a:latin typeface="Arial" panose="020B0604020202020204" pitchFamily="34" charset="0"/>
                <a:cs typeface="Arial" panose="020B0604020202020204" pitchFamily="34" charset="0"/>
              </a:rPr>
              <a:t>2019 YILINDA TEKRAR UYGULANACAK</a:t>
            </a:r>
            <a:endParaRPr lang="tr-TR"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006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5448" y="1814286"/>
            <a:ext cx="8020052" cy="4499428"/>
          </a:xfrm>
        </p:spPr>
        <p:txBody>
          <a:bodyPr>
            <a:normAutofit/>
          </a:bodyPr>
          <a:lstStyle/>
          <a:p>
            <a:pPr marL="0" indent="0" algn="just" fontAlgn="base">
              <a:lnSpc>
                <a:spcPct val="100000"/>
              </a:lnSpc>
              <a:buNone/>
            </a:pPr>
            <a:r>
              <a:rPr lang="tr-TR" sz="2500" dirty="0">
                <a:latin typeface="Arial" panose="020B0604020202020204" pitchFamily="34" charset="0"/>
                <a:cs typeface="Arial" panose="020B0604020202020204" pitchFamily="34" charset="0"/>
              </a:rPr>
              <a:t>Ortalama sigortalı sayısının tespitinde </a:t>
            </a:r>
            <a:r>
              <a:rPr lang="tr-TR" sz="2500" b="1" dirty="0">
                <a:solidFill>
                  <a:srgbClr val="FF0000"/>
                </a:solidFill>
                <a:latin typeface="Arial" panose="020B0604020202020204" pitchFamily="34" charset="0"/>
                <a:cs typeface="Arial" panose="020B0604020202020204" pitchFamily="34" charset="0"/>
              </a:rPr>
              <a:t>2018/Ocak-Kasım</a:t>
            </a:r>
            <a:r>
              <a:rPr lang="tr-TR" sz="2500" dirty="0">
                <a:latin typeface="Arial" panose="020B0604020202020204" pitchFamily="34" charset="0"/>
                <a:cs typeface="Arial" panose="020B0604020202020204" pitchFamily="34" charset="0"/>
              </a:rPr>
              <a:t> döneminde </a:t>
            </a:r>
            <a:r>
              <a:rPr lang="tr-TR" sz="2500" dirty="0" err="1">
                <a:latin typeface="Arial" panose="020B0604020202020204" pitchFamily="34" charset="0"/>
                <a:cs typeface="Arial" panose="020B0604020202020204" pitchFamily="34" charset="0"/>
              </a:rPr>
              <a:t>SGK’ya</a:t>
            </a:r>
            <a:r>
              <a:rPr lang="tr-TR" sz="2500" dirty="0">
                <a:latin typeface="Arial" panose="020B0604020202020204" pitchFamily="34" charset="0"/>
                <a:cs typeface="Arial" panose="020B0604020202020204" pitchFamily="34" charset="0"/>
              </a:rPr>
              <a:t> 4/a </a:t>
            </a:r>
            <a:r>
              <a:rPr lang="tr-TR" sz="2500" dirty="0" smtClean="0">
                <a:latin typeface="Arial" panose="020B0604020202020204" pitchFamily="34" charset="0"/>
                <a:cs typeface="Arial" panose="020B0604020202020204" pitchFamily="34" charset="0"/>
              </a:rPr>
              <a:t>kapsamında bildirimi </a:t>
            </a:r>
            <a:r>
              <a:rPr lang="tr-TR" sz="2500" dirty="0">
                <a:latin typeface="Arial" panose="020B0604020202020204" pitchFamily="34" charset="0"/>
                <a:cs typeface="Arial" panose="020B0604020202020204" pitchFamily="34" charset="0"/>
              </a:rPr>
              <a:t>yapılan kişi sayısı dikkate alınacaktır</a:t>
            </a:r>
            <a:r>
              <a:rPr lang="tr-TR" sz="2500" dirty="0" smtClean="0">
                <a:latin typeface="Arial" panose="020B0604020202020204" pitchFamily="34" charset="0"/>
                <a:cs typeface="Arial" panose="020B0604020202020204" pitchFamily="34" charset="0"/>
              </a:rPr>
              <a:t>.</a:t>
            </a:r>
          </a:p>
          <a:p>
            <a:pPr marL="0" indent="0" algn="just" fontAlgn="base">
              <a:lnSpc>
                <a:spcPct val="100000"/>
              </a:lnSpc>
              <a:buNone/>
            </a:pPr>
            <a:endParaRPr lang="tr-TR" sz="1200" dirty="0">
              <a:latin typeface="Arial" panose="020B0604020202020204" pitchFamily="34" charset="0"/>
              <a:cs typeface="Arial" panose="020B0604020202020204" pitchFamily="34" charset="0"/>
            </a:endParaRPr>
          </a:p>
          <a:p>
            <a:pPr marL="0" indent="0" algn="just" fontAlgn="base">
              <a:lnSpc>
                <a:spcPct val="100000"/>
              </a:lnSpc>
              <a:buNone/>
            </a:pPr>
            <a:r>
              <a:rPr lang="tr-TR" sz="2500" dirty="0" smtClean="0">
                <a:latin typeface="Arial" panose="020B0604020202020204" pitchFamily="34" charset="0"/>
                <a:cs typeface="Arial" panose="020B0604020202020204" pitchFamily="34" charset="0"/>
              </a:rPr>
              <a:t>2019 </a:t>
            </a:r>
            <a:r>
              <a:rPr lang="tr-TR" sz="2500" dirty="0">
                <a:latin typeface="Arial" panose="020B0604020202020204" pitchFamily="34" charset="0"/>
                <a:cs typeface="Arial" panose="020B0604020202020204" pitchFamily="34" charset="0"/>
              </a:rPr>
              <a:t>yılında destekten yararlanılacak ayda </a:t>
            </a:r>
            <a:r>
              <a:rPr lang="tr-TR" sz="2500" b="1" dirty="0">
                <a:solidFill>
                  <a:srgbClr val="FF0000"/>
                </a:solidFill>
                <a:latin typeface="Arial" panose="020B0604020202020204" pitchFamily="34" charset="0"/>
                <a:cs typeface="Arial" panose="020B0604020202020204" pitchFamily="34" charset="0"/>
              </a:rPr>
              <a:t>2018/Ocak-Kasım</a:t>
            </a:r>
            <a:r>
              <a:rPr lang="tr-TR" sz="2500" dirty="0">
                <a:latin typeface="Arial" panose="020B0604020202020204" pitchFamily="34" charset="0"/>
                <a:cs typeface="Arial" panose="020B0604020202020204" pitchFamily="34" charset="0"/>
              </a:rPr>
              <a:t> dönemindeki ortalama sigortalı sayısından </a:t>
            </a:r>
            <a:r>
              <a:rPr lang="tr-TR" sz="2500" b="1" u="sng" dirty="0">
                <a:latin typeface="Arial" panose="020B0604020202020204" pitchFamily="34" charset="0"/>
                <a:cs typeface="Arial" panose="020B0604020202020204" pitchFamily="34" charset="0"/>
              </a:rPr>
              <a:t>daha az</a:t>
            </a:r>
            <a:r>
              <a:rPr lang="tr-TR" sz="2500" dirty="0">
                <a:latin typeface="Arial" panose="020B0604020202020204" pitchFamily="34" charset="0"/>
                <a:cs typeface="Arial" panose="020B0604020202020204" pitchFamily="34" charset="0"/>
              </a:rPr>
              <a:t> bildirim yapılması </a:t>
            </a:r>
            <a:r>
              <a:rPr lang="tr-TR" sz="2500" dirty="0" smtClean="0">
                <a:latin typeface="Arial" panose="020B0604020202020204" pitchFamily="34" charset="0"/>
                <a:cs typeface="Arial" panose="020B0604020202020204" pitchFamily="34" charset="0"/>
              </a:rPr>
              <a:t>halinde </a:t>
            </a:r>
            <a:r>
              <a:rPr lang="tr-TR" sz="2500" dirty="0">
                <a:latin typeface="Arial" panose="020B0604020202020204" pitchFamily="34" charset="0"/>
                <a:cs typeface="Arial" panose="020B0604020202020204" pitchFamily="34" charset="0"/>
              </a:rPr>
              <a:t>destekten </a:t>
            </a:r>
            <a:r>
              <a:rPr lang="tr-TR" sz="2500" b="1" u="sng" dirty="0">
                <a:solidFill>
                  <a:srgbClr val="FF0000"/>
                </a:solidFill>
                <a:latin typeface="Arial" panose="020B0604020202020204" pitchFamily="34" charset="0"/>
                <a:cs typeface="Arial" panose="020B0604020202020204" pitchFamily="34" charset="0"/>
              </a:rPr>
              <a:t>yararlanılamayacaktır</a:t>
            </a:r>
            <a:r>
              <a:rPr lang="tr-TR" sz="2500" b="1" u="sng" dirty="0" smtClean="0">
                <a:solidFill>
                  <a:srgbClr val="FF0000"/>
                </a:solidFill>
                <a:latin typeface="Arial" panose="020B0604020202020204" pitchFamily="34" charset="0"/>
                <a:cs typeface="Arial" panose="020B0604020202020204" pitchFamily="34" charset="0"/>
              </a:rPr>
              <a:t>.</a:t>
            </a:r>
            <a:endParaRPr lang="tr-TR" sz="2500" b="1" u="sng" dirty="0">
              <a:solidFill>
                <a:srgbClr val="FF0000"/>
              </a:solidFill>
              <a:latin typeface="Arial" panose="020B0604020202020204" pitchFamily="34" charset="0"/>
              <a:cs typeface="Arial" panose="020B0604020202020204" pitchFamily="34" charset="0"/>
            </a:endParaRPr>
          </a:p>
        </p:txBody>
      </p:sp>
      <p:sp>
        <p:nvSpPr>
          <p:cNvPr id="4" name="Başlık 1"/>
          <p:cNvSpPr txBox="1">
            <a:spLocks/>
          </p:cNvSpPr>
          <p:nvPr/>
        </p:nvSpPr>
        <p:spPr>
          <a:xfrm>
            <a:off x="217715" y="365126"/>
            <a:ext cx="7416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500" b="1" dirty="0" smtClean="0">
                <a:solidFill>
                  <a:srgbClr val="FF0000"/>
                </a:solidFill>
                <a:latin typeface="Arial" panose="020B0604020202020204" pitchFamily="34" charset="0"/>
                <a:cs typeface="Arial" panose="020B0604020202020204" pitchFamily="34" charset="0"/>
              </a:rPr>
              <a:t>ASGARİ ÜCRET DESTEĞİ ‘İNDE</a:t>
            </a:r>
            <a:br>
              <a:rPr lang="tr-TR" sz="2500" b="1" dirty="0" smtClean="0">
                <a:solidFill>
                  <a:srgbClr val="FF0000"/>
                </a:solidFill>
                <a:latin typeface="Arial" panose="020B0604020202020204" pitchFamily="34" charset="0"/>
                <a:cs typeface="Arial" panose="020B0604020202020204" pitchFamily="34" charset="0"/>
              </a:rPr>
            </a:br>
            <a:r>
              <a:rPr lang="tr-TR" sz="2500" b="1" dirty="0" smtClean="0">
                <a:solidFill>
                  <a:srgbClr val="FF0000"/>
                </a:solidFill>
                <a:latin typeface="Arial" panose="020B0604020202020204" pitchFamily="34" charset="0"/>
                <a:cs typeface="Arial" panose="020B0604020202020204" pitchFamily="34" charset="0"/>
              </a:rPr>
              <a:t>YENİ UYGULAMA «ORTALAMA İŞÇİ SAYISI»</a:t>
            </a:r>
            <a:endParaRPr lang="tr-TR" sz="2500" b="1" dirty="0">
              <a:solidFill>
                <a:srgbClr val="FF0000"/>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7199" y="4267200"/>
            <a:ext cx="2191657" cy="2590800"/>
          </a:xfrm>
          <a:prstGeom prst="rect">
            <a:avLst/>
          </a:prstGeom>
        </p:spPr>
      </p:pic>
    </p:spTree>
    <p:extLst>
      <p:ext uri="{BB962C8B-B14F-4D97-AF65-F5344CB8AC3E}">
        <p14:creationId xmlns:p14="http://schemas.microsoft.com/office/powerpoint/2010/main" val="3793652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9622" y="568326"/>
            <a:ext cx="6904264" cy="1325563"/>
          </a:xfrm>
        </p:spPr>
        <p:txBody>
          <a:bodyPr>
            <a:noAutofit/>
          </a:bodyPr>
          <a:lstStyle/>
          <a:p>
            <a:pPr algn="ctr"/>
            <a:r>
              <a:rPr lang="tr-TR" sz="3000" b="1" dirty="0">
                <a:solidFill>
                  <a:srgbClr val="FF0000"/>
                </a:solidFill>
                <a:latin typeface="Arial" panose="020B0604020202020204" pitchFamily="34" charset="0"/>
                <a:cs typeface="Arial" panose="020B0604020202020204" pitchFamily="34" charset="0"/>
              </a:rPr>
              <a:t>N</a:t>
            </a:r>
            <a:r>
              <a:rPr lang="tr-TR" sz="3000" b="1" dirty="0" smtClean="0">
                <a:solidFill>
                  <a:srgbClr val="FF0000"/>
                </a:solidFill>
                <a:latin typeface="Arial" panose="020B0604020202020204" pitchFamily="34" charset="0"/>
                <a:cs typeface="Arial" panose="020B0604020202020204" pitchFamily="34" charset="0"/>
              </a:rPr>
              <a:t>evi </a:t>
            </a:r>
            <a:r>
              <a:rPr lang="tr-TR" sz="3000" b="1" dirty="0">
                <a:solidFill>
                  <a:srgbClr val="FF0000"/>
                </a:solidFill>
                <a:latin typeface="Arial" panose="020B0604020202020204" pitchFamily="34" charset="0"/>
                <a:cs typeface="Arial" panose="020B0604020202020204" pitchFamily="34" charset="0"/>
              </a:rPr>
              <a:t>D</a:t>
            </a:r>
            <a:r>
              <a:rPr lang="tr-TR" sz="3000" b="1" dirty="0" smtClean="0">
                <a:solidFill>
                  <a:srgbClr val="FF0000"/>
                </a:solidFill>
                <a:latin typeface="Arial" panose="020B0604020202020204" pitchFamily="34" charset="0"/>
                <a:cs typeface="Arial" panose="020B0604020202020204" pitchFamily="34" charset="0"/>
              </a:rPr>
              <a:t>eğişikliği</a:t>
            </a:r>
            <a:r>
              <a:rPr lang="tr-TR" sz="3000" b="1" dirty="0">
                <a:solidFill>
                  <a:srgbClr val="FF0000"/>
                </a:solidFill>
                <a:latin typeface="Arial" panose="020B0604020202020204" pitchFamily="34" charset="0"/>
                <a:cs typeface="Arial" panose="020B0604020202020204" pitchFamily="34" charset="0"/>
              </a:rPr>
              <a:t>, </a:t>
            </a:r>
            <a:r>
              <a:rPr lang="tr-TR" sz="3000" b="1" dirty="0" smtClean="0">
                <a:solidFill>
                  <a:srgbClr val="FF0000"/>
                </a:solidFill>
                <a:latin typeface="Arial" panose="020B0604020202020204" pitchFamily="34" charset="0"/>
                <a:cs typeface="Arial" panose="020B0604020202020204" pitchFamily="34" charset="0"/>
              </a:rPr>
              <a:t>İntikal</a:t>
            </a:r>
            <a:r>
              <a:rPr lang="tr-TR" sz="3000" b="1" dirty="0">
                <a:solidFill>
                  <a:srgbClr val="FF0000"/>
                </a:solidFill>
                <a:latin typeface="Arial" panose="020B0604020202020204" pitchFamily="34" charset="0"/>
                <a:cs typeface="Arial" panose="020B0604020202020204" pitchFamily="34" charset="0"/>
              </a:rPr>
              <a:t>, </a:t>
            </a:r>
            <a:r>
              <a:rPr lang="tr-TR" sz="3000" b="1" dirty="0" smtClean="0">
                <a:solidFill>
                  <a:srgbClr val="FF0000"/>
                </a:solidFill>
                <a:latin typeface="Arial" panose="020B0604020202020204" pitchFamily="34" charset="0"/>
                <a:cs typeface="Arial" panose="020B0604020202020204" pitchFamily="34" charset="0"/>
              </a:rPr>
              <a:t>Devir </a:t>
            </a:r>
            <a:r>
              <a:rPr lang="tr-TR" sz="3000" b="1" dirty="0">
                <a:solidFill>
                  <a:srgbClr val="FF0000"/>
                </a:solidFill>
                <a:latin typeface="Arial" panose="020B0604020202020204" pitchFamily="34" charset="0"/>
                <a:cs typeface="Arial" panose="020B0604020202020204" pitchFamily="34" charset="0"/>
              </a:rPr>
              <a:t>ve </a:t>
            </a:r>
            <a:r>
              <a:rPr lang="tr-TR" sz="3000" b="1" dirty="0" smtClean="0">
                <a:solidFill>
                  <a:srgbClr val="FF0000"/>
                </a:solidFill>
                <a:latin typeface="Arial" panose="020B0604020202020204" pitchFamily="34" charset="0"/>
                <a:cs typeface="Arial" panose="020B0604020202020204" pitchFamily="34" charset="0"/>
              </a:rPr>
              <a:t>Aracı </a:t>
            </a:r>
            <a:r>
              <a:rPr lang="tr-TR" sz="3000" b="1" dirty="0">
                <a:solidFill>
                  <a:srgbClr val="FF0000"/>
                </a:solidFill>
                <a:latin typeface="Arial" panose="020B0604020202020204" pitchFamily="34" charset="0"/>
                <a:cs typeface="Arial" panose="020B0604020202020204" pitchFamily="34" charset="0"/>
              </a:rPr>
              <a:t>G</a:t>
            </a:r>
            <a:r>
              <a:rPr lang="tr-TR" sz="3000" b="1" dirty="0" smtClean="0">
                <a:solidFill>
                  <a:srgbClr val="FF0000"/>
                </a:solidFill>
                <a:latin typeface="Arial" panose="020B0604020202020204" pitchFamily="34" charset="0"/>
                <a:cs typeface="Arial" panose="020B0604020202020204" pitchFamily="34" charset="0"/>
              </a:rPr>
              <a:t>iriş </a:t>
            </a:r>
            <a:r>
              <a:rPr lang="tr-TR" sz="3000" b="1" dirty="0">
                <a:solidFill>
                  <a:srgbClr val="FF0000"/>
                </a:solidFill>
                <a:latin typeface="Arial" panose="020B0604020202020204" pitchFamily="34" charset="0"/>
                <a:cs typeface="Arial" panose="020B0604020202020204" pitchFamily="34" charset="0"/>
              </a:rPr>
              <a:t>işlemlerinin, İ</a:t>
            </a:r>
            <a:r>
              <a:rPr lang="tr-TR" sz="3000" b="1" dirty="0" smtClean="0">
                <a:solidFill>
                  <a:srgbClr val="FF0000"/>
                </a:solidFill>
                <a:latin typeface="Arial" panose="020B0604020202020204" pitchFamily="34" charset="0"/>
                <a:cs typeface="Arial" panose="020B0604020202020204" pitchFamily="34" charset="0"/>
              </a:rPr>
              <a:t>nternet </a:t>
            </a:r>
            <a:r>
              <a:rPr lang="tr-TR" sz="3000" b="1" dirty="0">
                <a:solidFill>
                  <a:srgbClr val="FF0000"/>
                </a:solidFill>
                <a:latin typeface="Arial" panose="020B0604020202020204" pitchFamily="34" charset="0"/>
                <a:cs typeface="Arial" panose="020B0604020202020204" pitchFamily="34" charset="0"/>
              </a:rPr>
              <a:t>O</a:t>
            </a:r>
            <a:r>
              <a:rPr lang="tr-TR" sz="3000" b="1" dirty="0" smtClean="0">
                <a:solidFill>
                  <a:srgbClr val="FF0000"/>
                </a:solidFill>
                <a:latin typeface="Arial" panose="020B0604020202020204" pitchFamily="34" charset="0"/>
                <a:cs typeface="Arial" panose="020B0604020202020204" pitchFamily="34" charset="0"/>
              </a:rPr>
              <a:t>rtamından </a:t>
            </a:r>
            <a:r>
              <a:rPr lang="tr-TR" sz="3000" b="1" dirty="0">
                <a:solidFill>
                  <a:srgbClr val="FF0000"/>
                </a:solidFill>
                <a:latin typeface="Arial" panose="020B0604020202020204" pitchFamily="34" charset="0"/>
                <a:cs typeface="Arial" panose="020B0604020202020204" pitchFamily="34" charset="0"/>
              </a:rPr>
              <a:t>G</a:t>
            </a:r>
            <a:r>
              <a:rPr lang="tr-TR" sz="3000" b="1" dirty="0" smtClean="0">
                <a:solidFill>
                  <a:srgbClr val="FF0000"/>
                </a:solidFill>
                <a:latin typeface="Arial" panose="020B0604020202020204" pitchFamily="34" charset="0"/>
                <a:cs typeface="Arial" panose="020B0604020202020204" pitchFamily="34" charset="0"/>
              </a:rPr>
              <a:t>önderilmesi</a:t>
            </a:r>
            <a:endParaRPr lang="tr-TR" sz="30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232229" y="2057853"/>
            <a:ext cx="8519885" cy="4351338"/>
          </a:xfrm>
        </p:spPr>
        <p:txBody>
          <a:bodyPr>
            <a:normAutofit fontScale="92500" lnSpcReduction="20000"/>
          </a:bodyPr>
          <a:lstStyle/>
          <a:p>
            <a:pPr marL="0" indent="0" algn="just" fontAlgn="base">
              <a:lnSpc>
                <a:spcPct val="120000"/>
              </a:lnSpc>
              <a:buNone/>
            </a:pPr>
            <a:r>
              <a:rPr lang="tr-TR" dirty="0" smtClean="0">
                <a:latin typeface="Arial" panose="020B0604020202020204" pitchFamily="34" charset="0"/>
                <a:cs typeface="Arial" panose="020B0604020202020204" pitchFamily="34" charset="0"/>
              </a:rPr>
              <a:t>Belirtilen </a:t>
            </a:r>
            <a:r>
              <a:rPr lang="tr-TR" dirty="0">
                <a:latin typeface="Arial" panose="020B0604020202020204" pitchFamily="34" charset="0"/>
                <a:cs typeface="Arial" panose="020B0604020202020204" pitchFamily="34" charset="0"/>
              </a:rPr>
              <a:t>değişiklikler için kağıt ortamında herhangi bir belge düzenlenmeden ve </a:t>
            </a:r>
            <a:r>
              <a:rPr lang="tr-TR" dirty="0" err="1">
                <a:latin typeface="Arial" panose="020B0604020202020204" pitchFamily="34" charset="0"/>
                <a:cs typeface="Arial" panose="020B0604020202020204" pitchFamily="34" charset="0"/>
              </a:rPr>
              <a:t>SGK’ya</a:t>
            </a:r>
            <a:r>
              <a:rPr lang="tr-TR" dirty="0">
                <a:latin typeface="Arial" panose="020B0604020202020204" pitchFamily="34" charset="0"/>
                <a:cs typeface="Arial" panose="020B0604020202020204" pitchFamily="34" charset="0"/>
              </a:rPr>
              <a:t> da gitmeden e-bildirge şifresiyle elektronik ortamda sisteme girilerek işveren tarafından değiştirilebilecek,</a:t>
            </a:r>
          </a:p>
          <a:p>
            <a:pPr marL="0" indent="0" algn="just" fontAlgn="base">
              <a:lnSpc>
                <a:spcPct val="120000"/>
              </a:lnSpc>
              <a:buNone/>
            </a:pPr>
            <a:r>
              <a:rPr lang="tr-TR" dirty="0">
                <a:latin typeface="Arial" panose="020B0604020202020204" pitchFamily="34" charset="0"/>
                <a:cs typeface="Arial" panose="020B0604020202020204" pitchFamily="34" charset="0"/>
              </a:rPr>
              <a:t>Sisteme girilen tescil değişiklikleri de sosyal güvenlik il müdürlükleri veya sosyal güvenlik merkezlerince işyeri tescil ekranlarında bulunan </a:t>
            </a:r>
            <a:r>
              <a:rPr lang="tr-TR" b="1" u="sng" dirty="0">
                <a:solidFill>
                  <a:srgbClr val="FF0000"/>
                </a:solidFill>
                <a:latin typeface="Arial" panose="020B0604020202020204" pitchFamily="34" charset="0"/>
                <a:cs typeface="Arial" panose="020B0604020202020204" pitchFamily="34" charset="0"/>
              </a:rPr>
              <a:t>“İnternetten Verilen Değişiklik İşlemleri –Nevi/Devir/İntikal/Aracı Giriş İşlemleri” </a:t>
            </a:r>
            <a:r>
              <a:rPr lang="tr-TR" dirty="0">
                <a:latin typeface="Arial" panose="020B0604020202020204" pitchFamily="34" charset="0"/>
                <a:cs typeface="Arial" panose="020B0604020202020204" pitchFamily="34" charset="0"/>
              </a:rPr>
              <a:t>menüsü vasıtasıyla onaylanmak suretiyle işlem tamamlanmış olacaktır.</a:t>
            </a:r>
          </a:p>
          <a:p>
            <a:pPr marL="0" indent="0" algn="just">
              <a:lnSpc>
                <a:spcPct val="120000"/>
              </a:lnSpc>
              <a:buNone/>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841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599622" y="568326"/>
            <a:ext cx="6904264" cy="1325563"/>
          </a:xfrm>
        </p:spPr>
        <p:txBody>
          <a:bodyPr>
            <a:noAutofit/>
          </a:bodyPr>
          <a:lstStyle/>
          <a:p>
            <a:pPr algn="ctr"/>
            <a:r>
              <a:rPr lang="tr-TR" sz="3000" b="1" dirty="0">
                <a:solidFill>
                  <a:srgbClr val="FF0000"/>
                </a:solidFill>
                <a:latin typeface="Arial" panose="020B0604020202020204" pitchFamily="34" charset="0"/>
                <a:cs typeface="Arial" panose="020B0604020202020204" pitchFamily="34" charset="0"/>
              </a:rPr>
              <a:t>N</a:t>
            </a:r>
            <a:r>
              <a:rPr lang="tr-TR" sz="3000" b="1" dirty="0" smtClean="0">
                <a:solidFill>
                  <a:srgbClr val="FF0000"/>
                </a:solidFill>
                <a:latin typeface="Arial" panose="020B0604020202020204" pitchFamily="34" charset="0"/>
                <a:cs typeface="Arial" panose="020B0604020202020204" pitchFamily="34" charset="0"/>
              </a:rPr>
              <a:t>evi </a:t>
            </a:r>
            <a:r>
              <a:rPr lang="tr-TR" sz="3000" b="1" dirty="0">
                <a:solidFill>
                  <a:srgbClr val="FF0000"/>
                </a:solidFill>
                <a:latin typeface="Arial" panose="020B0604020202020204" pitchFamily="34" charset="0"/>
                <a:cs typeface="Arial" panose="020B0604020202020204" pitchFamily="34" charset="0"/>
              </a:rPr>
              <a:t>D</a:t>
            </a:r>
            <a:r>
              <a:rPr lang="tr-TR" sz="3000" b="1" dirty="0" smtClean="0">
                <a:solidFill>
                  <a:srgbClr val="FF0000"/>
                </a:solidFill>
                <a:latin typeface="Arial" panose="020B0604020202020204" pitchFamily="34" charset="0"/>
                <a:cs typeface="Arial" panose="020B0604020202020204" pitchFamily="34" charset="0"/>
              </a:rPr>
              <a:t>eğişikliği</a:t>
            </a:r>
            <a:r>
              <a:rPr lang="tr-TR" sz="3000" b="1" dirty="0">
                <a:solidFill>
                  <a:srgbClr val="FF0000"/>
                </a:solidFill>
                <a:latin typeface="Arial" panose="020B0604020202020204" pitchFamily="34" charset="0"/>
                <a:cs typeface="Arial" panose="020B0604020202020204" pitchFamily="34" charset="0"/>
              </a:rPr>
              <a:t>, </a:t>
            </a:r>
            <a:r>
              <a:rPr lang="tr-TR" sz="3000" b="1" dirty="0" smtClean="0">
                <a:solidFill>
                  <a:srgbClr val="FF0000"/>
                </a:solidFill>
                <a:latin typeface="Arial" panose="020B0604020202020204" pitchFamily="34" charset="0"/>
                <a:cs typeface="Arial" panose="020B0604020202020204" pitchFamily="34" charset="0"/>
              </a:rPr>
              <a:t>İntikal</a:t>
            </a:r>
            <a:r>
              <a:rPr lang="tr-TR" sz="3000" b="1" dirty="0">
                <a:solidFill>
                  <a:srgbClr val="FF0000"/>
                </a:solidFill>
                <a:latin typeface="Arial" panose="020B0604020202020204" pitchFamily="34" charset="0"/>
                <a:cs typeface="Arial" panose="020B0604020202020204" pitchFamily="34" charset="0"/>
              </a:rPr>
              <a:t>, </a:t>
            </a:r>
            <a:r>
              <a:rPr lang="tr-TR" sz="3000" b="1" dirty="0" smtClean="0">
                <a:solidFill>
                  <a:srgbClr val="FF0000"/>
                </a:solidFill>
                <a:latin typeface="Arial" panose="020B0604020202020204" pitchFamily="34" charset="0"/>
                <a:cs typeface="Arial" panose="020B0604020202020204" pitchFamily="34" charset="0"/>
              </a:rPr>
              <a:t>Devir </a:t>
            </a:r>
            <a:r>
              <a:rPr lang="tr-TR" sz="3000" b="1" dirty="0">
                <a:solidFill>
                  <a:srgbClr val="FF0000"/>
                </a:solidFill>
                <a:latin typeface="Arial" panose="020B0604020202020204" pitchFamily="34" charset="0"/>
                <a:cs typeface="Arial" panose="020B0604020202020204" pitchFamily="34" charset="0"/>
              </a:rPr>
              <a:t>ve </a:t>
            </a:r>
            <a:r>
              <a:rPr lang="tr-TR" sz="3000" b="1" dirty="0" smtClean="0">
                <a:solidFill>
                  <a:srgbClr val="FF0000"/>
                </a:solidFill>
                <a:latin typeface="Arial" panose="020B0604020202020204" pitchFamily="34" charset="0"/>
                <a:cs typeface="Arial" panose="020B0604020202020204" pitchFamily="34" charset="0"/>
              </a:rPr>
              <a:t>Aracı </a:t>
            </a:r>
            <a:r>
              <a:rPr lang="tr-TR" sz="3000" b="1" dirty="0">
                <a:solidFill>
                  <a:srgbClr val="FF0000"/>
                </a:solidFill>
                <a:latin typeface="Arial" panose="020B0604020202020204" pitchFamily="34" charset="0"/>
                <a:cs typeface="Arial" panose="020B0604020202020204" pitchFamily="34" charset="0"/>
              </a:rPr>
              <a:t>G</a:t>
            </a:r>
            <a:r>
              <a:rPr lang="tr-TR" sz="3000" b="1" dirty="0" smtClean="0">
                <a:solidFill>
                  <a:srgbClr val="FF0000"/>
                </a:solidFill>
                <a:latin typeface="Arial" panose="020B0604020202020204" pitchFamily="34" charset="0"/>
                <a:cs typeface="Arial" panose="020B0604020202020204" pitchFamily="34" charset="0"/>
              </a:rPr>
              <a:t>iriş </a:t>
            </a:r>
            <a:r>
              <a:rPr lang="tr-TR" sz="3000" b="1" dirty="0">
                <a:solidFill>
                  <a:srgbClr val="FF0000"/>
                </a:solidFill>
                <a:latin typeface="Arial" panose="020B0604020202020204" pitchFamily="34" charset="0"/>
                <a:cs typeface="Arial" panose="020B0604020202020204" pitchFamily="34" charset="0"/>
              </a:rPr>
              <a:t>işlemlerinin, İ</a:t>
            </a:r>
            <a:r>
              <a:rPr lang="tr-TR" sz="3000" b="1" dirty="0" smtClean="0">
                <a:solidFill>
                  <a:srgbClr val="FF0000"/>
                </a:solidFill>
                <a:latin typeface="Arial" panose="020B0604020202020204" pitchFamily="34" charset="0"/>
                <a:cs typeface="Arial" panose="020B0604020202020204" pitchFamily="34" charset="0"/>
              </a:rPr>
              <a:t>nternet </a:t>
            </a:r>
            <a:r>
              <a:rPr lang="tr-TR" sz="3000" b="1" dirty="0">
                <a:solidFill>
                  <a:srgbClr val="FF0000"/>
                </a:solidFill>
                <a:latin typeface="Arial" panose="020B0604020202020204" pitchFamily="34" charset="0"/>
                <a:cs typeface="Arial" panose="020B0604020202020204" pitchFamily="34" charset="0"/>
              </a:rPr>
              <a:t>O</a:t>
            </a:r>
            <a:r>
              <a:rPr lang="tr-TR" sz="3000" b="1" dirty="0" smtClean="0">
                <a:solidFill>
                  <a:srgbClr val="FF0000"/>
                </a:solidFill>
                <a:latin typeface="Arial" panose="020B0604020202020204" pitchFamily="34" charset="0"/>
                <a:cs typeface="Arial" panose="020B0604020202020204" pitchFamily="34" charset="0"/>
              </a:rPr>
              <a:t>rtamından </a:t>
            </a:r>
            <a:r>
              <a:rPr lang="tr-TR" sz="3000" b="1" dirty="0">
                <a:solidFill>
                  <a:srgbClr val="FF0000"/>
                </a:solidFill>
                <a:latin typeface="Arial" panose="020B0604020202020204" pitchFamily="34" charset="0"/>
                <a:cs typeface="Arial" panose="020B0604020202020204" pitchFamily="34" charset="0"/>
              </a:rPr>
              <a:t>G</a:t>
            </a:r>
            <a:r>
              <a:rPr lang="tr-TR" sz="3000" b="1" dirty="0" smtClean="0">
                <a:solidFill>
                  <a:srgbClr val="FF0000"/>
                </a:solidFill>
                <a:latin typeface="Arial" panose="020B0604020202020204" pitchFamily="34" charset="0"/>
                <a:cs typeface="Arial" panose="020B0604020202020204" pitchFamily="34" charset="0"/>
              </a:rPr>
              <a:t>önderilmesi</a:t>
            </a:r>
            <a:endParaRPr lang="tr-TR" sz="3000" b="1" dirty="0">
              <a:solidFill>
                <a:srgbClr val="FF0000"/>
              </a:solidFill>
              <a:latin typeface="Arial" panose="020B0604020202020204" pitchFamily="34" charset="0"/>
              <a:cs typeface="Arial" panose="020B0604020202020204" pitchFamily="34" charset="0"/>
            </a:endParaRPr>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993" y="2067600"/>
            <a:ext cx="8288756" cy="4217086"/>
          </a:xfrm>
        </p:spPr>
      </p:pic>
    </p:spTree>
    <p:extLst>
      <p:ext uri="{BB962C8B-B14F-4D97-AF65-F5344CB8AC3E}">
        <p14:creationId xmlns:p14="http://schemas.microsoft.com/office/powerpoint/2010/main" val="1454429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5085" y="539297"/>
            <a:ext cx="7557407" cy="1325563"/>
          </a:xfrm>
        </p:spPr>
        <p:txBody>
          <a:bodyPr>
            <a:normAutofit/>
          </a:bodyPr>
          <a:lstStyle/>
          <a:p>
            <a:r>
              <a:rPr lang="tr-TR" sz="3600" b="1" dirty="0" smtClean="0">
                <a:solidFill>
                  <a:srgbClr val="FF0000"/>
                </a:solidFill>
                <a:latin typeface="Arial" panose="020B0604020202020204" pitchFamily="34" charset="0"/>
                <a:cs typeface="Arial" panose="020B0604020202020204" pitchFamily="34" charset="0"/>
              </a:rPr>
              <a:t>2019 YILINDA ZORUNLU BES</a:t>
            </a:r>
            <a:endParaRPr lang="tr-TR" sz="36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368300" y="1898197"/>
            <a:ext cx="8079015" cy="2993117"/>
          </a:xfrm>
        </p:spPr>
        <p:txBody>
          <a:bodyPr>
            <a:noAutofit/>
          </a:bodyPr>
          <a:lstStyle/>
          <a:p>
            <a:pPr marL="0" indent="0" algn="just">
              <a:buNone/>
            </a:pPr>
            <a:r>
              <a:rPr lang="tr-TR" sz="4000" dirty="0" smtClean="0">
                <a:latin typeface="Arial" panose="020B0604020202020204" pitchFamily="34" charset="0"/>
                <a:cs typeface="Arial" panose="020B0604020202020204" pitchFamily="34" charset="0"/>
              </a:rPr>
              <a:t>01.01.2019  </a:t>
            </a:r>
            <a:r>
              <a:rPr lang="tr-TR" sz="4000" dirty="0">
                <a:latin typeface="Arial" panose="020B0604020202020204" pitchFamily="34" charset="0"/>
                <a:cs typeface="Arial" panose="020B0604020202020204" pitchFamily="34" charset="0"/>
              </a:rPr>
              <a:t>tarihinden itibaren </a:t>
            </a:r>
            <a:r>
              <a:rPr lang="tr-TR" sz="4000" b="1" dirty="0">
                <a:solidFill>
                  <a:srgbClr val="FF0000"/>
                </a:solidFill>
                <a:latin typeface="Arial" panose="020B0604020202020204" pitchFamily="34" charset="0"/>
                <a:cs typeface="Arial" panose="020B0604020202020204" pitchFamily="34" charset="0"/>
              </a:rPr>
              <a:t>5 ila 9 </a:t>
            </a:r>
            <a:r>
              <a:rPr lang="tr-TR" sz="4000" dirty="0">
                <a:latin typeface="Arial" panose="020B0604020202020204" pitchFamily="34" charset="0"/>
                <a:cs typeface="Arial" panose="020B0604020202020204" pitchFamily="34" charset="0"/>
              </a:rPr>
              <a:t>isçinin </a:t>
            </a:r>
            <a:r>
              <a:rPr lang="tr-TR" sz="4000" dirty="0" err="1">
                <a:latin typeface="Arial" panose="020B0604020202020204" pitchFamily="34" charset="0"/>
                <a:cs typeface="Arial" panose="020B0604020202020204" pitchFamily="34" charset="0"/>
              </a:rPr>
              <a:t>çalısacağı</a:t>
            </a:r>
            <a:r>
              <a:rPr lang="tr-TR" sz="4000" dirty="0">
                <a:latin typeface="Arial" panose="020B0604020202020204" pitchFamily="34" charset="0"/>
                <a:cs typeface="Arial" panose="020B0604020202020204" pitchFamily="34" charset="0"/>
              </a:rPr>
              <a:t> / </a:t>
            </a:r>
            <a:r>
              <a:rPr lang="tr-TR" sz="4000" dirty="0" err="1">
                <a:latin typeface="Arial" panose="020B0604020202020204" pitchFamily="34" charset="0"/>
                <a:cs typeface="Arial" panose="020B0604020202020204" pitchFamily="34" charset="0"/>
              </a:rPr>
              <a:t>çalıstığı</a:t>
            </a:r>
            <a:r>
              <a:rPr lang="tr-TR" sz="4000" dirty="0">
                <a:latin typeface="Arial" panose="020B0604020202020204" pitchFamily="34" charset="0"/>
                <a:cs typeface="Arial" panose="020B0604020202020204" pitchFamily="34" charset="0"/>
              </a:rPr>
              <a:t> işyerlerinde. Bireysel Emeklilik Sistemi (BES) </a:t>
            </a:r>
            <a:r>
              <a:rPr lang="tr-TR" sz="4000" b="1" u="sng" dirty="0">
                <a:solidFill>
                  <a:srgbClr val="FF0000"/>
                </a:solidFill>
                <a:latin typeface="Arial" panose="020B0604020202020204" pitchFamily="34" charset="0"/>
                <a:cs typeface="Arial" panose="020B0604020202020204" pitchFamily="34" charset="0"/>
              </a:rPr>
              <a:t>zorunlu</a:t>
            </a:r>
            <a:r>
              <a:rPr lang="tr-TR" sz="4000" dirty="0">
                <a:latin typeface="Arial" panose="020B0604020202020204" pitchFamily="34" charset="0"/>
                <a:cs typeface="Arial" panose="020B0604020202020204" pitchFamily="34" charset="0"/>
              </a:rPr>
              <a:t> olarak uygulanacaktır.</a:t>
            </a:r>
          </a:p>
        </p:txBody>
      </p:sp>
    </p:spTree>
    <p:extLst>
      <p:ext uri="{BB962C8B-B14F-4D97-AF65-F5344CB8AC3E}">
        <p14:creationId xmlns:p14="http://schemas.microsoft.com/office/powerpoint/2010/main" val="2630790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lnSpc>
                <a:spcPct val="100000"/>
              </a:lnSpc>
              <a:buNone/>
            </a:pPr>
            <a:r>
              <a:rPr lang="tr-TR" sz="2200" b="1" u="sng" dirty="0" smtClean="0">
                <a:solidFill>
                  <a:srgbClr val="FF0000"/>
                </a:solidFill>
                <a:latin typeface="Arial" panose="020B0604020202020204" pitchFamily="34" charset="0"/>
                <a:cs typeface="Arial" panose="020B0604020202020204" pitchFamily="34" charset="0"/>
              </a:rPr>
              <a:t>ÇALIŞAN SAYISI NASIL HESAPLANIR?</a:t>
            </a:r>
          </a:p>
          <a:p>
            <a:pPr marL="0" indent="0" algn="just">
              <a:lnSpc>
                <a:spcPct val="100000"/>
              </a:lnSpc>
              <a:buNone/>
            </a:pPr>
            <a:r>
              <a:rPr lang="tr-TR" sz="2200" dirty="0">
                <a:latin typeface="Arial" panose="020B0604020202020204" pitchFamily="34" charset="0"/>
                <a:cs typeface="Arial" panose="020B0604020202020204" pitchFamily="34" charset="0"/>
              </a:rPr>
              <a:t>Çalışanların otomatik katılıma dahil olma şartlarını taşıyıp taşımadıklarına bakılmaksızın (45 yaş altı/üstü çalışan sayısı, yerli/yabancı/yurtdışında çalışan, şubelerdeki ve/veya birden fazla işyeri noktasında çalışan ayrımı yapılmaksızın) Sosyal sigorta işlemler yönetmeliğine göre </a:t>
            </a:r>
            <a:r>
              <a:rPr lang="tr-TR" sz="2200" dirty="0" err="1">
                <a:latin typeface="Arial" panose="020B0604020202020204" pitchFamily="34" charset="0"/>
                <a:cs typeface="Arial" panose="020B0604020202020204" pitchFamily="34" charset="0"/>
              </a:rPr>
              <a:t>SGK’ya</a:t>
            </a:r>
            <a:r>
              <a:rPr lang="tr-TR" sz="2200" dirty="0">
                <a:latin typeface="Arial" panose="020B0604020202020204" pitchFamily="34" charset="0"/>
                <a:cs typeface="Arial" panose="020B0604020202020204" pitchFamily="34" charset="0"/>
              </a:rPr>
              <a:t> yapılan bildirime göre işverene bağlı olarak çalışan sayısı hesabı yapılır</a:t>
            </a:r>
            <a:r>
              <a:rPr lang="tr-TR" sz="2200" dirty="0" smtClean="0">
                <a:latin typeface="Arial" panose="020B0604020202020204" pitchFamily="34" charset="0"/>
                <a:cs typeface="Arial" panose="020B0604020202020204" pitchFamily="34" charset="0"/>
              </a:rPr>
              <a:t>.</a:t>
            </a:r>
          </a:p>
          <a:p>
            <a:pPr marL="0" indent="0" algn="just">
              <a:lnSpc>
                <a:spcPct val="100000"/>
              </a:lnSpc>
              <a:buNone/>
            </a:pPr>
            <a:r>
              <a:rPr lang="tr-TR" sz="2200" b="1" u="sng" dirty="0" smtClean="0">
                <a:solidFill>
                  <a:srgbClr val="FF0000"/>
                </a:solidFill>
                <a:latin typeface="Arial" panose="020B0604020202020204" pitchFamily="34" charset="0"/>
                <a:cs typeface="Arial" panose="020B0604020202020204" pitchFamily="34" charset="0"/>
              </a:rPr>
              <a:t>ÇALIŞAN SAYISI’NDA HANGİ TARİH ESAS ALINACAK?</a:t>
            </a:r>
          </a:p>
          <a:p>
            <a:pPr marL="0" indent="0" algn="just">
              <a:lnSpc>
                <a:spcPct val="100000"/>
              </a:lnSpc>
              <a:buNone/>
            </a:pPr>
            <a:r>
              <a:rPr lang="tr-TR" sz="2200" dirty="0">
                <a:latin typeface="Arial" panose="020B0604020202020204" pitchFamily="34" charset="0"/>
                <a:cs typeface="Arial" panose="020B0604020202020204" pitchFamily="34" charset="0"/>
              </a:rPr>
              <a:t>Çalışan sayısı tespit edilirken, kapsama alınma tarihinde en güncel SGK verisi (net çalışan sayısı) göz önünde </a:t>
            </a:r>
            <a:r>
              <a:rPr lang="tr-TR" sz="2200" dirty="0" smtClean="0">
                <a:latin typeface="Arial" panose="020B0604020202020204" pitchFamily="34" charset="0"/>
                <a:cs typeface="Arial" panose="020B0604020202020204" pitchFamily="34" charset="0"/>
              </a:rPr>
              <a:t>bulundurulur.</a:t>
            </a:r>
            <a:endParaRPr lang="tr-TR" sz="2200" dirty="0">
              <a:latin typeface="Arial" panose="020B0604020202020204" pitchFamily="34" charset="0"/>
              <a:cs typeface="Arial" panose="020B0604020202020204" pitchFamily="34" charset="0"/>
            </a:endParaRPr>
          </a:p>
        </p:txBody>
      </p:sp>
      <p:sp>
        <p:nvSpPr>
          <p:cNvPr id="4" name="Başlık 1"/>
          <p:cNvSpPr>
            <a:spLocks noGrp="1"/>
          </p:cNvSpPr>
          <p:nvPr>
            <p:ph type="title"/>
          </p:nvPr>
        </p:nvSpPr>
        <p:spPr>
          <a:xfrm>
            <a:off x="595085" y="539297"/>
            <a:ext cx="7557407" cy="1325563"/>
          </a:xfrm>
        </p:spPr>
        <p:txBody>
          <a:bodyPr>
            <a:normAutofit/>
          </a:bodyPr>
          <a:lstStyle/>
          <a:p>
            <a:r>
              <a:rPr lang="tr-TR" sz="3600" b="1" dirty="0" smtClean="0">
                <a:solidFill>
                  <a:srgbClr val="FF0000"/>
                </a:solidFill>
                <a:latin typeface="Arial" panose="020B0604020202020204" pitchFamily="34" charset="0"/>
                <a:cs typeface="Arial" panose="020B0604020202020204" pitchFamily="34" charset="0"/>
              </a:rPr>
              <a:t>2019 YILINDA ZORUNLU BES</a:t>
            </a:r>
            <a:endParaRPr lang="tr-TR"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813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4479" y="553814"/>
            <a:ext cx="7886700" cy="999216"/>
          </a:xfrm>
        </p:spPr>
        <p:txBody>
          <a:bodyPr/>
          <a:lstStyle/>
          <a:p>
            <a:r>
              <a:rPr lang="tr-TR" b="1" dirty="0" smtClean="0">
                <a:solidFill>
                  <a:srgbClr val="FF0000"/>
                </a:solidFill>
                <a:latin typeface="Arial" panose="020B0604020202020204" pitchFamily="34" charset="0"/>
                <a:cs typeface="Arial" panose="020B0604020202020204" pitchFamily="34" charset="0"/>
              </a:rPr>
              <a:t>Kıdem Tazminatı nedir ?</a:t>
            </a:r>
            <a:endParaRPr lang="tr-TR"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512535" y="1549855"/>
            <a:ext cx="7886700" cy="4473574"/>
          </a:xfrm>
        </p:spPr>
        <p:txBody>
          <a:bodyPr>
            <a:noAutofit/>
          </a:bodyPr>
          <a:lstStyle/>
          <a:p>
            <a:pPr marL="0" indent="0" algn="just">
              <a:lnSpc>
                <a:spcPct val="100000"/>
              </a:lnSpc>
              <a:buNone/>
            </a:pPr>
            <a:r>
              <a:rPr lang="tr-TR" sz="2200" b="1" dirty="0">
                <a:latin typeface="Arial" panose="020B0604020202020204" pitchFamily="34" charset="0"/>
                <a:cs typeface="Arial" panose="020B0604020202020204" pitchFamily="34" charset="0"/>
              </a:rPr>
              <a:t>Bu Kanuna tabi işçilerin hizmet akitlerinin; </a:t>
            </a:r>
            <a:r>
              <a:rPr lang="tr-TR" sz="2200" dirty="0">
                <a:latin typeface="Arial" panose="020B0604020202020204" pitchFamily="34" charset="0"/>
                <a:cs typeface="Arial" panose="020B0604020202020204" pitchFamily="34" charset="0"/>
              </a:rPr>
              <a:t> </a:t>
            </a:r>
            <a:r>
              <a:rPr lang="tr-TR" sz="2200" dirty="0" smtClean="0">
                <a:latin typeface="Arial" panose="020B0604020202020204" pitchFamily="34" charset="0"/>
                <a:cs typeface="Arial" panose="020B0604020202020204" pitchFamily="34" charset="0"/>
              </a:rPr>
              <a:t>                                   </a:t>
            </a:r>
            <a:endParaRPr lang="tr-TR" sz="2200" dirty="0">
              <a:latin typeface="Arial" panose="020B0604020202020204" pitchFamily="34" charset="0"/>
              <a:cs typeface="Arial" panose="020B0604020202020204" pitchFamily="34" charset="0"/>
            </a:endParaRPr>
          </a:p>
          <a:p>
            <a:pPr algn="just">
              <a:lnSpc>
                <a:spcPct val="150000"/>
              </a:lnSpc>
            </a:pPr>
            <a:r>
              <a:rPr lang="tr-TR" sz="2200" dirty="0" smtClean="0">
                <a:latin typeface="Arial" panose="020B0604020202020204" pitchFamily="34" charset="0"/>
                <a:cs typeface="Arial" panose="020B0604020202020204" pitchFamily="34" charset="0"/>
              </a:rPr>
              <a:t>İşveren </a:t>
            </a:r>
            <a:r>
              <a:rPr lang="tr-TR" sz="2200" dirty="0">
                <a:latin typeface="Arial" panose="020B0604020202020204" pitchFamily="34" charset="0"/>
                <a:cs typeface="Arial" panose="020B0604020202020204" pitchFamily="34" charset="0"/>
              </a:rPr>
              <a:t>tarafından bu Kanunun 17 </a:t>
            </a:r>
            <a:r>
              <a:rPr lang="tr-TR" sz="2200" dirty="0" err="1">
                <a:latin typeface="Arial" panose="020B0604020202020204" pitchFamily="34" charset="0"/>
                <a:cs typeface="Arial" panose="020B0604020202020204" pitchFamily="34" charset="0"/>
              </a:rPr>
              <a:t>nci</a:t>
            </a:r>
            <a:r>
              <a:rPr lang="tr-TR" sz="2200" dirty="0">
                <a:latin typeface="Arial" panose="020B0604020202020204" pitchFamily="34" charset="0"/>
                <a:cs typeface="Arial" panose="020B0604020202020204" pitchFamily="34" charset="0"/>
              </a:rPr>
              <a:t> maddesinin II numaralı bendinde gösterilen sebepler dışında,                                                      </a:t>
            </a:r>
          </a:p>
          <a:p>
            <a:pPr algn="just">
              <a:lnSpc>
                <a:spcPct val="150000"/>
              </a:lnSpc>
            </a:pPr>
            <a:r>
              <a:rPr lang="tr-TR" sz="2200" dirty="0" smtClean="0">
                <a:latin typeface="Arial" panose="020B0604020202020204" pitchFamily="34" charset="0"/>
                <a:cs typeface="Arial" panose="020B0604020202020204" pitchFamily="34" charset="0"/>
              </a:rPr>
              <a:t>İşçi </a:t>
            </a:r>
            <a:r>
              <a:rPr lang="tr-TR" sz="2200" dirty="0">
                <a:latin typeface="Arial" panose="020B0604020202020204" pitchFamily="34" charset="0"/>
                <a:cs typeface="Arial" panose="020B0604020202020204" pitchFamily="34" charset="0"/>
              </a:rPr>
              <a:t>tarafından bu Kanunun 16 </a:t>
            </a:r>
            <a:r>
              <a:rPr lang="tr-TR" sz="2200" dirty="0" err="1">
                <a:latin typeface="Arial" panose="020B0604020202020204" pitchFamily="34" charset="0"/>
                <a:cs typeface="Arial" panose="020B0604020202020204" pitchFamily="34" charset="0"/>
              </a:rPr>
              <a:t>ncı</a:t>
            </a:r>
            <a:r>
              <a:rPr lang="tr-TR" sz="2200" dirty="0">
                <a:latin typeface="Arial" panose="020B0604020202020204" pitchFamily="34" charset="0"/>
                <a:cs typeface="Arial" panose="020B0604020202020204" pitchFamily="34" charset="0"/>
              </a:rPr>
              <a:t> maddesi uyarınca,                     </a:t>
            </a:r>
          </a:p>
          <a:p>
            <a:pPr algn="just">
              <a:lnSpc>
                <a:spcPct val="150000"/>
              </a:lnSpc>
            </a:pPr>
            <a:r>
              <a:rPr lang="tr-TR" sz="2200" dirty="0" smtClean="0">
                <a:latin typeface="Arial" panose="020B0604020202020204" pitchFamily="34" charset="0"/>
                <a:cs typeface="Arial" panose="020B0604020202020204" pitchFamily="34" charset="0"/>
              </a:rPr>
              <a:t>Muvazzaf </a:t>
            </a:r>
            <a:r>
              <a:rPr lang="tr-TR" sz="2200" dirty="0">
                <a:latin typeface="Arial" panose="020B0604020202020204" pitchFamily="34" charset="0"/>
                <a:cs typeface="Arial" panose="020B0604020202020204" pitchFamily="34" charset="0"/>
              </a:rPr>
              <a:t>askerlik hizmeti dolayısıyla,                                  </a:t>
            </a:r>
          </a:p>
          <a:p>
            <a:pPr algn="just">
              <a:lnSpc>
                <a:spcPct val="150000"/>
              </a:lnSpc>
            </a:pPr>
            <a:r>
              <a:rPr lang="tr-TR" sz="2200" dirty="0" smtClean="0">
                <a:latin typeface="Arial" panose="020B0604020202020204" pitchFamily="34" charset="0"/>
                <a:cs typeface="Arial" panose="020B0604020202020204" pitchFamily="34" charset="0"/>
              </a:rPr>
              <a:t>Bağlı </a:t>
            </a:r>
            <a:r>
              <a:rPr lang="tr-TR" sz="2200" dirty="0">
                <a:latin typeface="Arial" panose="020B0604020202020204" pitchFamily="34" charset="0"/>
                <a:cs typeface="Arial" panose="020B0604020202020204" pitchFamily="34" charset="0"/>
              </a:rPr>
              <a:t>bulundukları kanunla kurulu kurum veya sandıklardan yaşlılık, emeklilik veya malullük aylığı yahut toptan ödeme almak amacıyla;                  </a:t>
            </a:r>
          </a:p>
          <a:p>
            <a:pPr algn="just">
              <a:lnSpc>
                <a:spcPct val="100000"/>
              </a:lnSpc>
            </a:pPr>
            <a:endParaRPr lang="tr-T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480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900" y="1825624"/>
            <a:ext cx="8750300" cy="4943476"/>
          </a:xfrm>
        </p:spPr>
        <p:txBody>
          <a:bodyPr>
            <a:noAutofit/>
          </a:bodyPr>
          <a:lstStyle/>
          <a:p>
            <a:pPr algn="just"/>
            <a:r>
              <a:rPr lang="tr-TR" sz="2200" dirty="0" smtClean="0">
                <a:latin typeface="Arial" panose="020B0604020202020204" pitchFamily="34" charset="0"/>
                <a:cs typeface="Arial" panose="020B0604020202020204" pitchFamily="34" charset="0"/>
              </a:rPr>
              <a:t>(4447 </a:t>
            </a:r>
            <a:r>
              <a:rPr lang="tr-TR" sz="2200" dirty="0">
                <a:latin typeface="Arial" panose="020B0604020202020204" pitchFamily="34" charset="0"/>
                <a:cs typeface="Arial" panose="020B0604020202020204" pitchFamily="34" charset="0"/>
              </a:rPr>
              <a:t>sayılı Kanunun 45 inci maddesi ile ilave edilen bent hükmü.( Yürürlük tarihi: 08.09.1999) 506 Sayılı Kanunun 60 </a:t>
            </a:r>
            <a:r>
              <a:rPr lang="tr-TR" sz="2200" dirty="0" err="1">
                <a:latin typeface="Arial" panose="020B0604020202020204" pitchFamily="34" charset="0"/>
                <a:cs typeface="Arial" panose="020B0604020202020204" pitchFamily="34" charset="0"/>
              </a:rPr>
              <a:t>ıncı</a:t>
            </a:r>
            <a:r>
              <a:rPr lang="tr-TR" sz="2200" dirty="0">
                <a:latin typeface="Arial" panose="020B0604020202020204" pitchFamily="34" charset="0"/>
                <a:cs typeface="Arial" panose="020B0604020202020204" pitchFamily="34" charset="0"/>
              </a:rPr>
              <a:t> maddesinin birinci fıkrasının (A) bendinin (a) ve (b) alt bentlerinde öngörülen yaşlar dışında kalan diğer şartları veya aynı Kanunun Geçici 81 inci maddesine göre yaşlılık aylığı bağlanması için öngörülen sigortalılık süresini ve prim ödeme gün sayısını tamamlayarak kendi istekleri ile işten ayrılmaları </a:t>
            </a:r>
            <a:r>
              <a:rPr lang="tr-TR" sz="2200" dirty="0" smtClean="0">
                <a:latin typeface="Arial" panose="020B0604020202020204" pitchFamily="34" charset="0"/>
                <a:cs typeface="Arial" panose="020B0604020202020204" pitchFamily="34" charset="0"/>
              </a:rPr>
              <a:t>nedeniyle</a:t>
            </a:r>
            <a:r>
              <a:rPr lang="tr-TR" sz="2200" dirty="0">
                <a:latin typeface="Arial" panose="020B0604020202020204" pitchFamily="34" charset="0"/>
                <a:cs typeface="Arial" panose="020B0604020202020204" pitchFamily="34" charset="0"/>
              </a:rPr>
              <a:t> </a:t>
            </a:r>
            <a:r>
              <a:rPr lang="tr-TR" sz="2200" dirty="0" smtClean="0">
                <a:latin typeface="Arial" panose="020B0604020202020204" pitchFamily="34" charset="0"/>
                <a:cs typeface="Arial" panose="020B0604020202020204" pitchFamily="34" charset="0"/>
              </a:rPr>
              <a:t>feshedilmesi, </a:t>
            </a:r>
            <a:endParaRPr lang="tr-TR" sz="2200" dirty="0">
              <a:latin typeface="Arial" panose="020B0604020202020204" pitchFamily="34" charset="0"/>
              <a:cs typeface="Arial" panose="020B0604020202020204" pitchFamily="34" charset="0"/>
            </a:endParaRPr>
          </a:p>
          <a:p>
            <a:pPr algn="just"/>
            <a:endParaRPr lang="tr-TR" sz="1200" dirty="0" smtClean="0">
              <a:latin typeface="Arial" panose="020B0604020202020204" pitchFamily="34" charset="0"/>
              <a:cs typeface="Arial" panose="020B0604020202020204" pitchFamily="34" charset="0"/>
            </a:endParaRPr>
          </a:p>
          <a:p>
            <a:pPr algn="just"/>
            <a:r>
              <a:rPr lang="tr-TR" sz="2200" dirty="0" smtClean="0">
                <a:latin typeface="Arial" panose="020B0604020202020204" pitchFamily="34" charset="0"/>
                <a:cs typeface="Arial" panose="020B0604020202020204" pitchFamily="34" charset="0"/>
              </a:rPr>
              <a:t>Kadın işçinin </a:t>
            </a:r>
            <a:r>
              <a:rPr lang="tr-TR" sz="2200" dirty="0">
                <a:latin typeface="Arial" panose="020B0604020202020204" pitchFamily="34" charset="0"/>
                <a:cs typeface="Arial" panose="020B0604020202020204" pitchFamily="34" charset="0"/>
              </a:rPr>
              <a:t>evlendiği tarihten itibaren bir yıl içerisinde kendi arzusu ile sona erdirmesi veya işçinin ölümü sebebiyle son </a:t>
            </a:r>
            <a:r>
              <a:rPr lang="tr-TR" sz="2200" dirty="0" smtClean="0">
                <a:latin typeface="Arial" panose="020B0604020202020204" pitchFamily="34" charset="0"/>
                <a:cs typeface="Arial" panose="020B0604020202020204" pitchFamily="34" charset="0"/>
              </a:rPr>
              <a:t>bulması,</a:t>
            </a:r>
          </a:p>
          <a:p>
            <a:pPr marL="0" indent="0" algn="just">
              <a:buNone/>
            </a:pPr>
            <a:r>
              <a:rPr lang="tr-TR" sz="2200" dirty="0" smtClean="0">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hallerinde </a:t>
            </a:r>
            <a:r>
              <a:rPr lang="tr-TR" sz="2200" dirty="0" smtClean="0">
                <a:latin typeface="Arial" panose="020B0604020202020204" pitchFamily="34" charset="0"/>
                <a:cs typeface="Arial" panose="020B0604020202020204" pitchFamily="34" charset="0"/>
              </a:rPr>
              <a:t>işçinin </a:t>
            </a:r>
            <a:r>
              <a:rPr lang="tr-TR" sz="2200" dirty="0">
                <a:latin typeface="Arial" panose="020B0604020202020204" pitchFamily="34" charset="0"/>
                <a:cs typeface="Arial" panose="020B0604020202020204" pitchFamily="34" charset="0"/>
              </a:rPr>
              <a:t>işe başladığı tarihten itibaren hizmet akdinin devamı süresince   her geçen tam yıl için işverence işçiye 30 günlük ücreti tutarında kıdem tazminatı ödenir. </a:t>
            </a:r>
          </a:p>
          <a:p>
            <a:pPr algn="just"/>
            <a:endParaRPr lang="tr-TR" sz="2200" dirty="0">
              <a:latin typeface="Arial" panose="020B0604020202020204" pitchFamily="34" charset="0"/>
              <a:cs typeface="Arial" panose="020B0604020202020204" pitchFamily="34" charset="0"/>
            </a:endParaRPr>
          </a:p>
        </p:txBody>
      </p:sp>
      <p:sp>
        <p:nvSpPr>
          <p:cNvPr id="5" name="Başlık 1"/>
          <p:cNvSpPr>
            <a:spLocks noGrp="1"/>
          </p:cNvSpPr>
          <p:nvPr>
            <p:ph type="title"/>
          </p:nvPr>
        </p:nvSpPr>
        <p:spPr>
          <a:xfrm>
            <a:off x="454479" y="553814"/>
            <a:ext cx="7886700" cy="999216"/>
          </a:xfrm>
        </p:spPr>
        <p:txBody>
          <a:bodyPr/>
          <a:lstStyle/>
          <a:p>
            <a:r>
              <a:rPr lang="tr-TR" b="1" dirty="0" smtClean="0">
                <a:solidFill>
                  <a:srgbClr val="FF0000"/>
                </a:solidFill>
                <a:latin typeface="Arial" panose="020B0604020202020204" pitchFamily="34" charset="0"/>
                <a:cs typeface="Arial" panose="020B0604020202020204" pitchFamily="34" charset="0"/>
              </a:rPr>
              <a:t>Kıdem Tazminatı nedir ?</a:t>
            </a:r>
            <a:endParaRPr lang="tr-T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015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latin typeface="Times New Roman" pitchFamily="18" charset="0"/>
                <a:cs typeface="Times New Roman" pitchFamily="18" charset="0"/>
              </a:rPr>
              <a:t>Kısa </a:t>
            </a:r>
            <a:r>
              <a:rPr lang="tr-TR" b="1" dirty="0">
                <a:solidFill>
                  <a:srgbClr val="FF0000"/>
                </a:solidFill>
                <a:latin typeface="Times New Roman" pitchFamily="18" charset="0"/>
                <a:cs typeface="Times New Roman" pitchFamily="18" charset="0"/>
              </a:rPr>
              <a:t>Çalışma </a:t>
            </a:r>
            <a:r>
              <a:rPr lang="tr-TR" b="1" dirty="0" smtClean="0">
                <a:solidFill>
                  <a:srgbClr val="FF0000"/>
                </a:solidFill>
                <a:latin typeface="Times New Roman" pitchFamily="18" charset="0"/>
                <a:cs typeface="Times New Roman" pitchFamily="18" charset="0"/>
              </a:rPr>
              <a:t>Uygulaması</a:t>
            </a: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p:txBody>
          <a:bodyPr>
            <a:normAutofit/>
          </a:bodyPr>
          <a:lstStyle/>
          <a:p>
            <a:endParaRPr lang="tr-TR" dirty="0" smtClean="0"/>
          </a:p>
          <a:p>
            <a:r>
              <a:rPr lang="tr-TR" dirty="0" smtClean="0"/>
              <a:t> </a:t>
            </a:r>
            <a:r>
              <a:rPr lang="tr-TR" dirty="0" smtClean="0">
                <a:latin typeface="Times New Roman" pitchFamily="18" charset="0"/>
                <a:cs typeface="Times New Roman" pitchFamily="18" charset="0"/>
              </a:rPr>
              <a:t>Genel bir ekonomik krizin varlığı, </a:t>
            </a:r>
          </a:p>
          <a:p>
            <a:r>
              <a:rPr lang="tr-TR" dirty="0" smtClean="0">
                <a:latin typeface="Times New Roman" pitchFamily="18" charset="0"/>
                <a:cs typeface="Times New Roman" pitchFamily="18" charset="0"/>
              </a:rPr>
              <a:t> </a:t>
            </a:r>
            <a:r>
              <a:rPr lang="tr-TR" dirty="0" err="1">
                <a:latin typeface="Times New Roman" pitchFamily="18" charset="0"/>
                <a:cs typeface="Times New Roman" pitchFamily="18" charset="0"/>
              </a:rPr>
              <a:t>S</a:t>
            </a:r>
            <a:r>
              <a:rPr lang="tr-TR" dirty="0" err="1" smtClean="0">
                <a:latin typeface="Times New Roman" pitchFamily="18" charset="0"/>
                <a:cs typeface="Times New Roman" pitchFamily="18" charset="0"/>
              </a:rPr>
              <a:t>ektörel</a:t>
            </a:r>
            <a:r>
              <a:rPr lang="tr-TR" dirty="0" smtClean="0">
                <a:latin typeface="Times New Roman" pitchFamily="18" charset="0"/>
                <a:cs typeface="Times New Roman" pitchFamily="18" charset="0"/>
              </a:rPr>
              <a:t> bir kriz yaşanması, </a:t>
            </a:r>
          </a:p>
          <a:p>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B</a:t>
            </a:r>
            <a:r>
              <a:rPr lang="tr-TR" dirty="0" smtClean="0">
                <a:latin typeface="Times New Roman" pitchFamily="18" charset="0"/>
                <a:cs typeface="Times New Roman" pitchFamily="18" charset="0"/>
              </a:rPr>
              <a:t>ölgesel bir krizin meydana gelmesi, </a:t>
            </a:r>
          </a:p>
          <a:p>
            <a:r>
              <a:rPr lang="tr-TR" dirty="0" smtClean="0">
                <a:latin typeface="Times New Roman" pitchFamily="18" charset="0"/>
                <a:cs typeface="Times New Roman" pitchFamily="18" charset="0"/>
              </a:rPr>
              <a:t> Zorlayıcı bir Sebebin olması,</a:t>
            </a:r>
          </a:p>
          <a:p>
            <a:pPr marL="0" indent="0">
              <a:buNone/>
            </a:pPr>
            <a:endParaRPr lang="tr-TR" dirty="0">
              <a:latin typeface="Times New Roman" pitchFamily="18" charset="0"/>
              <a:cs typeface="Times New Roman" pitchFamily="18" charset="0"/>
            </a:endParaRPr>
          </a:p>
          <a:p>
            <a:pPr marL="0" indent="0">
              <a:buNone/>
            </a:pPr>
            <a:r>
              <a:rPr lang="tr-TR" dirty="0" smtClean="0">
                <a:latin typeface="Times New Roman" pitchFamily="18" charset="0"/>
                <a:cs typeface="Times New Roman" pitchFamily="18" charset="0"/>
              </a:rPr>
              <a:t>Sonucunda; </a:t>
            </a:r>
          </a:p>
          <a:p>
            <a:pPr marL="0" indent="0">
              <a:buNone/>
            </a:pPr>
            <a:r>
              <a:rPr lang="tr-TR" dirty="0" smtClean="0"/>
              <a:t> </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350" y="3924300"/>
            <a:ext cx="32321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002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9621" y="539297"/>
            <a:ext cx="7886700" cy="1325563"/>
          </a:xfrm>
        </p:spPr>
        <p:txBody>
          <a:bodyPr>
            <a:normAutofit fontScale="90000"/>
          </a:bodyPr>
          <a:lstStyle/>
          <a:p>
            <a:r>
              <a:rPr lang="tr-TR" dirty="0" smtClean="0"/>
              <a:t/>
            </a:r>
            <a:br>
              <a:rPr lang="tr-TR" dirty="0" smtClean="0"/>
            </a:br>
            <a:r>
              <a:rPr lang="tr-TR" b="1" dirty="0" smtClean="0">
                <a:solidFill>
                  <a:srgbClr val="FF0000"/>
                </a:solidFill>
                <a:latin typeface="Arial" panose="020B0604020202020204" pitchFamily="34" charset="0"/>
                <a:cs typeface="Arial" panose="020B0604020202020204" pitchFamily="34" charset="0"/>
              </a:rPr>
              <a:t>Bedelli </a:t>
            </a:r>
            <a:r>
              <a:rPr lang="tr-TR" b="1" dirty="0">
                <a:solidFill>
                  <a:srgbClr val="FF0000"/>
                </a:solidFill>
                <a:latin typeface="Arial" panose="020B0604020202020204" pitchFamily="34" charset="0"/>
                <a:cs typeface="Arial" panose="020B0604020202020204" pitchFamily="34" charset="0"/>
              </a:rPr>
              <a:t>A</a:t>
            </a:r>
            <a:r>
              <a:rPr lang="tr-TR" b="1" dirty="0" smtClean="0">
                <a:solidFill>
                  <a:srgbClr val="FF0000"/>
                </a:solidFill>
                <a:latin typeface="Arial" panose="020B0604020202020204" pitchFamily="34" charset="0"/>
                <a:cs typeface="Arial" panose="020B0604020202020204" pitchFamily="34" charset="0"/>
              </a:rPr>
              <a:t>skerlikte </a:t>
            </a:r>
            <a:r>
              <a:rPr lang="tr-TR" b="1" dirty="0">
                <a:solidFill>
                  <a:srgbClr val="FF0000"/>
                </a:solidFill>
                <a:latin typeface="Arial" panose="020B0604020202020204" pitchFamily="34" charset="0"/>
                <a:cs typeface="Arial" panose="020B0604020202020204" pitchFamily="34" charset="0"/>
              </a:rPr>
              <a:t>K</a:t>
            </a:r>
            <a:r>
              <a:rPr lang="tr-TR" b="1" dirty="0" smtClean="0">
                <a:solidFill>
                  <a:srgbClr val="FF0000"/>
                </a:solidFill>
                <a:latin typeface="Arial" panose="020B0604020202020204" pitchFamily="34" charset="0"/>
                <a:cs typeface="Arial" panose="020B0604020202020204" pitchFamily="34" charset="0"/>
              </a:rPr>
              <a:t>ıdem </a:t>
            </a:r>
            <a:br>
              <a:rPr lang="tr-TR" b="1" dirty="0" smtClean="0">
                <a:solidFill>
                  <a:srgbClr val="FF0000"/>
                </a:solidFill>
                <a:latin typeface="Arial" panose="020B0604020202020204" pitchFamily="34" charset="0"/>
                <a:cs typeface="Arial" panose="020B0604020202020204" pitchFamily="34" charset="0"/>
              </a:rPr>
            </a:br>
            <a:r>
              <a:rPr lang="tr-TR" b="1" dirty="0" smtClean="0">
                <a:solidFill>
                  <a:srgbClr val="FF0000"/>
                </a:solidFill>
                <a:latin typeface="Arial" panose="020B0604020202020204" pitchFamily="34" charset="0"/>
                <a:cs typeface="Arial" panose="020B0604020202020204" pitchFamily="34" charset="0"/>
              </a:rPr>
              <a:t>Tazminatı </a:t>
            </a:r>
            <a:r>
              <a:rPr lang="tr-TR" b="1" dirty="0">
                <a:solidFill>
                  <a:srgbClr val="FF0000"/>
                </a:solidFill>
                <a:latin typeface="Arial" panose="020B0604020202020204" pitchFamily="34" charset="0"/>
                <a:cs typeface="Arial" panose="020B0604020202020204" pitchFamily="34" charset="0"/>
              </a:rPr>
              <a:t>var </a:t>
            </a:r>
            <a:r>
              <a:rPr lang="tr-TR" b="1" dirty="0" smtClean="0">
                <a:solidFill>
                  <a:srgbClr val="FF0000"/>
                </a:solidFill>
                <a:latin typeface="Arial" panose="020B0604020202020204" pitchFamily="34" charset="0"/>
                <a:cs typeface="Arial" panose="020B0604020202020204" pitchFamily="34" charset="0"/>
              </a:rPr>
              <a:t>mı</a:t>
            </a:r>
            <a:r>
              <a:rPr lang="tr-TR" b="1" dirty="0">
                <a:solidFill>
                  <a:srgbClr val="FF0000"/>
                </a:solidFill>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a:t>
            </a:r>
            <a:r>
              <a:rPr lang="tr-TR" dirty="0"/>
              <a:t/>
            </a:r>
            <a:br>
              <a:rPr lang="tr-TR" dirty="0"/>
            </a:br>
            <a:endParaRPr lang="tr-TR" dirty="0"/>
          </a:p>
        </p:txBody>
      </p:sp>
      <p:sp>
        <p:nvSpPr>
          <p:cNvPr id="3" name="İçerik Yer Tutucusu 2"/>
          <p:cNvSpPr>
            <a:spLocks noGrp="1"/>
          </p:cNvSpPr>
          <p:nvPr>
            <p:ph idx="1"/>
          </p:nvPr>
        </p:nvSpPr>
        <p:spPr>
          <a:xfrm>
            <a:off x="348343" y="1825625"/>
            <a:ext cx="8519885" cy="4351338"/>
          </a:xfrm>
        </p:spPr>
        <p:txBody>
          <a:bodyPr>
            <a:noAutofit/>
          </a:bodyPr>
          <a:lstStyle/>
          <a:p>
            <a:pPr algn="just">
              <a:lnSpc>
                <a:spcPct val="120000"/>
              </a:lnSpc>
            </a:pPr>
            <a:r>
              <a:rPr lang="tr-TR" sz="2100" dirty="0" smtClean="0">
                <a:latin typeface="Arial" panose="020B0604020202020204" pitchFamily="34" charset="0"/>
                <a:cs typeface="Arial" panose="020B0604020202020204" pitchFamily="34" charset="0"/>
              </a:rPr>
              <a:t>Uzun </a:t>
            </a:r>
            <a:r>
              <a:rPr lang="tr-TR" sz="2100" dirty="0">
                <a:latin typeface="Arial" panose="020B0604020202020204" pitchFamily="34" charset="0"/>
                <a:cs typeface="Arial" panose="020B0604020202020204" pitchFamily="34" charset="0"/>
              </a:rPr>
              <a:t>bir süre beklendikten sonra </a:t>
            </a:r>
            <a:r>
              <a:rPr lang="tr-TR" sz="2100" dirty="0" smtClean="0">
                <a:latin typeface="Arial" panose="020B0604020202020204" pitchFamily="34" charset="0"/>
                <a:cs typeface="Arial" panose="020B0604020202020204" pitchFamily="34" charset="0"/>
              </a:rPr>
              <a:t>TBMM’de </a:t>
            </a:r>
            <a:r>
              <a:rPr lang="tr-TR" sz="2100" dirty="0">
                <a:latin typeface="Arial" panose="020B0604020202020204" pitchFamily="34" charset="0"/>
                <a:cs typeface="Arial" panose="020B0604020202020204" pitchFamily="34" charset="0"/>
              </a:rPr>
              <a:t>görüşülerek kabul edilen 7146 sayılı Kanun’la bedelli askerlikle ilgili düzenlemeler </a:t>
            </a:r>
            <a:r>
              <a:rPr lang="tr-TR" sz="2100" dirty="0" smtClean="0">
                <a:latin typeface="Arial" panose="020B0604020202020204" pitchFamily="34" charset="0"/>
                <a:cs typeface="Arial" panose="020B0604020202020204" pitchFamily="34" charset="0"/>
              </a:rPr>
              <a:t>03.08.2018 </a:t>
            </a:r>
            <a:r>
              <a:rPr lang="tr-TR" sz="2100" dirty="0">
                <a:latin typeface="Arial" panose="020B0604020202020204" pitchFamily="34" charset="0"/>
                <a:cs typeface="Arial" panose="020B0604020202020204" pitchFamily="34" charset="0"/>
              </a:rPr>
              <a:t>tarihinde Resmi </a:t>
            </a:r>
            <a:r>
              <a:rPr lang="tr-TR" sz="2100" dirty="0" err="1">
                <a:latin typeface="Arial" panose="020B0604020202020204" pitchFamily="34" charset="0"/>
                <a:cs typeface="Arial" panose="020B0604020202020204" pitchFamily="34" charset="0"/>
              </a:rPr>
              <a:t>Gazete'de</a:t>
            </a:r>
            <a:r>
              <a:rPr lang="tr-TR" sz="2100" dirty="0">
                <a:latin typeface="Arial" panose="020B0604020202020204" pitchFamily="34" charset="0"/>
                <a:cs typeface="Arial" panose="020B0604020202020204" pitchFamily="34" charset="0"/>
              </a:rPr>
              <a:t> yayımlanarak yürürlüğe girdi</a:t>
            </a:r>
            <a:r>
              <a:rPr lang="tr-TR" sz="2100" dirty="0" smtClean="0">
                <a:latin typeface="Arial" panose="020B0604020202020204" pitchFamily="34" charset="0"/>
                <a:cs typeface="Arial" panose="020B0604020202020204" pitchFamily="34" charset="0"/>
              </a:rPr>
              <a:t>.</a:t>
            </a:r>
          </a:p>
          <a:p>
            <a:pPr algn="just">
              <a:lnSpc>
                <a:spcPct val="120000"/>
              </a:lnSpc>
            </a:pPr>
            <a:r>
              <a:rPr lang="tr-TR" sz="2100" dirty="0" smtClean="0">
                <a:latin typeface="Arial" panose="020B0604020202020204" pitchFamily="34" charset="0"/>
                <a:cs typeface="Arial" panose="020B0604020202020204" pitchFamily="34" charset="0"/>
              </a:rPr>
              <a:t>Yapılan </a:t>
            </a:r>
            <a:r>
              <a:rPr lang="tr-TR" sz="2100" dirty="0">
                <a:latin typeface="Arial" panose="020B0604020202020204" pitchFamily="34" charset="0"/>
                <a:cs typeface="Arial" panose="020B0604020202020204" pitchFamily="34" charset="0"/>
              </a:rPr>
              <a:t>düzenleme ile henüz fiili askerlik hizmetine başlamamış ve 1 Ocak 1994 tarihinden (bu tarih dahil) önce doğan 1076 sayılı Kanun ile bu kanuna tabi yükümlülerin istekleri halinde, üç ay içinde askerlik şubelerine veya yurt dışı temsilciliklerine başvurmaları, 15 bin Türk Lirası veya </a:t>
            </a:r>
            <a:r>
              <a:rPr lang="tr-TR" sz="2100" dirty="0" smtClean="0">
                <a:latin typeface="Arial" panose="020B0604020202020204" pitchFamily="34" charset="0"/>
                <a:cs typeface="Arial" panose="020B0604020202020204" pitchFamily="34" charset="0"/>
              </a:rPr>
              <a:t>karşılığı </a:t>
            </a:r>
            <a:r>
              <a:rPr lang="tr-TR" sz="2100" dirty="0">
                <a:latin typeface="Arial" panose="020B0604020202020204" pitchFamily="34" charset="0"/>
                <a:cs typeface="Arial" panose="020B0604020202020204" pitchFamily="34" charset="0"/>
              </a:rPr>
              <a:t>kadar konvertibl yabancı ülke parasını defaten ödemeleri ve 21 gün temel askerlik eğitimini yerine getirmeleri şartıyla askerlik hizmetini yerine getirmiş sayılacaklar.</a:t>
            </a:r>
          </a:p>
          <a:p>
            <a:pPr algn="just">
              <a:lnSpc>
                <a:spcPct val="120000"/>
              </a:lnSpc>
            </a:pPr>
            <a:endParaRPr lang="tr-T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203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7678" y="2333625"/>
            <a:ext cx="7886700" cy="3225346"/>
          </a:xfrm>
        </p:spPr>
        <p:txBody>
          <a:bodyPr/>
          <a:lstStyle/>
          <a:p>
            <a:pPr marL="0" indent="0" algn="just">
              <a:lnSpc>
                <a:spcPct val="100000"/>
              </a:lnSpc>
              <a:buNone/>
            </a:pPr>
            <a:r>
              <a:rPr lang="tr-TR" dirty="0">
                <a:latin typeface="Arial" panose="020B0604020202020204" pitchFamily="34" charset="0"/>
                <a:cs typeface="Arial" panose="020B0604020202020204" pitchFamily="34" charset="0"/>
              </a:rPr>
              <a:t>Yasanın en önemli düzenlemelerinden birisi de</a:t>
            </a:r>
            <a:r>
              <a:rPr lang="tr-TR" dirty="0" smtClean="0">
                <a:latin typeface="Arial" panose="020B0604020202020204" pitchFamily="34" charset="0"/>
                <a:cs typeface="Arial" panose="020B0604020202020204" pitchFamily="34" charset="0"/>
              </a:rPr>
              <a:t>;</a:t>
            </a:r>
          </a:p>
          <a:p>
            <a:pPr marL="0" indent="0" algn="just">
              <a:lnSpc>
                <a:spcPct val="100000"/>
              </a:lnSpc>
              <a:buNone/>
            </a:pP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“Bu madde hükümlerinden yararlananlar temel askerlik eğitimi süresince çalıştıkları iş yeri, kurum ve kuruluşlar tarafından aylıksız veya ücretsiz izinli sayılırlar.” </a:t>
            </a:r>
            <a:r>
              <a:rPr lang="tr-TR" dirty="0" smtClean="0">
                <a:latin typeface="Arial" panose="020B0604020202020204" pitchFamily="34" charset="0"/>
                <a:cs typeface="Arial" panose="020B0604020202020204" pitchFamily="34" charset="0"/>
              </a:rPr>
              <a:t>denilmek </a:t>
            </a:r>
            <a:r>
              <a:rPr lang="tr-TR" dirty="0">
                <a:latin typeface="Arial" panose="020B0604020202020204" pitchFamily="34" charset="0"/>
                <a:cs typeface="Arial" panose="020B0604020202020204" pitchFamily="34" charset="0"/>
              </a:rPr>
              <a:t>suretiyle iş sözleşmesinin bedelli askerlik süresince </a:t>
            </a:r>
            <a:r>
              <a:rPr lang="tr-TR" b="1" dirty="0">
                <a:solidFill>
                  <a:srgbClr val="FF0000"/>
                </a:solidFill>
                <a:latin typeface="Arial" panose="020B0604020202020204" pitchFamily="34" charset="0"/>
                <a:cs typeface="Arial" panose="020B0604020202020204" pitchFamily="34" charset="0"/>
              </a:rPr>
              <a:t>askıda kalmasını</a:t>
            </a:r>
            <a:r>
              <a:rPr lang="tr-TR" dirty="0">
                <a:latin typeface="Arial" panose="020B0604020202020204" pitchFamily="34" charset="0"/>
                <a:cs typeface="Arial" panose="020B0604020202020204" pitchFamily="34" charset="0"/>
              </a:rPr>
              <a:t> öngörüyor.</a:t>
            </a:r>
          </a:p>
        </p:txBody>
      </p:sp>
      <p:sp>
        <p:nvSpPr>
          <p:cNvPr id="5" name="Başlık 1"/>
          <p:cNvSpPr>
            <a:spLocks noGrp="1"/>
          </p:cNvSpPr>
          <p:nvPr>
            <p:ph type="title"/>
          </p:nvPr>
        </p:nvSpPr>
        <p:spPr>
          <a:xfrm>
            <a:off x="599621" y="539297"/>
            <a:ext cx="7886700" cy="1325563"/>
          </a:xfrm>
        </p:spPr>
        <p:txBody>
          <a:bodyPr>
            <a:normAutofit fontScale="90000"/>
          </a:bodyPr>
          <a:lstStyle/>
          <a:p>
            <a:r>
              <a:rPr lang="tr-TR" dirty="0" smtClean="0"/>
              <a:t/>
            </a:r>
            <a:br>
              <a:rPr lang="tr-TR" dirty="0" smtClean="0"/>
            </a:br>
            <a:r>
              <a:rPr lang="tr-TR" b="1" dirty="0" smtClean="0">
                <a:solidFill>
                  <a:srgbClr val="FF0000"/>
                </a:solidFill>
                <a:latin typeface="Arial" panose="020B0604020202020204" pitchFamily="34" charset="0"/>
                <a:cs typeface="Arial" panose="020B0604020202020204" pitchFamily="34" charset="0"/>
              </a:rPr>
              <a:t>Bedelli </a:t>
            </a:r>
            <a:r>
              <a:rPr lang="tr-TR" b="1" dirty="0">
                <a:solidFill>
                  <a:srgbClr val="FF0000"/>
                </a:solidFill>
                <a:latin typeface="Arial" panose="020B0604020202020204" pitchFamily="34" charset="0"/>
                <a:cs typeface="Arial" panose="020B0604020202020204" pitchFamily="34" charset="0"/>
              </a:rPr>
              <a:t>A</a:t>
            </a:r>
            <a:r>
              <a:rPr lang="tr-TR" b="1" dirty="0" smtClean="0">
                <a:solidFill>
                  <a:srgbClr val="FF0000"/>
                </a:solidFill>
                <a:latin typeface="Arial" panose="020B0604020202020204" pitchFamily="34" charset="0"/>
                <a:cs typeface="Arial" panose="020B0604020202020204" pitchFamily="34" charset="0"/>
              </a:rPr>
              <a:t>skerlikte </a:t>
            </a:r>
            <a:r>
              <a:rPr lang="tr-TR" b="1" dirty="0">
                <a:solidFill>
                  <a:srgbClr val="FF0000"/>
                </a:solidFill>
                <a:latin typeface="Arial" panose="020B0604020202020204" pitchFamily="34" charset="0"/>
                <a:cs typeface="Arial" panose="020B0604020202020204" pitchFamily="34" charset="0"/>
              </a:rPr>
              <a:t>K</a:t>
            </a:r>
            <a:r>
              <a:rPr lang="tr-TR" b="1" dirty="0" smtClean="0">
                <a:solidFill>
                  <a:srgbClr val="FF0000"/>
                </a:solidFill>
                <a:latin typeface="Arial" panose="020B0604020202020204" pitchFamily="34" charset="0"/>
                <a:cs typeface="Arial" panose="020B0604020202020204" pitchFamily="34" charset="0"/>
              </a:rPr>
              <a:t>ıdem </a:t>
            </a:r>
            <a:br>
              <a:rPr lang="tr-TR" b="1" dirty="0" smtClean="0">
                <a:solidFill>
                  <a:srgbClr val="FF0000"/>
                </a:solidFill>
                <a:latin typeface="Arial" panose="020B0604020202020204" pitchFamily="34" charset="0"/>
                <a:cs typeface="Arial" panose="020B0604020202020204" pitchFamily="34" charset="0"/>
              </a:rPr>
            </a:br>
            <a:r>
              <a:rPr lang="tr-TR" b="1" dirty="0" smtClean="0">
                <a:solidFill>
                  <a:srgbClr val="FF0000"/>
                </a:solidFill>
                <a:latin typeface="Arial" panose="020B0604020202020204" pitchFamily="34" charset="0"/>
                <a:cs typeface="Arial" panose="020B0604020202020204" pitchFamily="34" charset="0"/>
              </a:rPr>
              <a:t>Tazminatı </a:t>
            </a:r>
            <a:r>
              <a:rPr lang="tr-TR" b="1" dirty="0">
                <a:solidFill>
                  <a:srgbClr val="FF0000"/>
                </a:solidFill>
                <a:latin typeface="Arial" panose="020B0604020202020204" pitchFamily="34" charset="0"/>
                <a:cs typeface="Arial" panose="020B0604020202020204" pitchFamily="34" charset="0"/>
              </a:rPr>
              <a:t>var </a:t>
            </a:r>
            <a:r>
              <a:rPr lang="tr-TR" b="1" dirty="0" smtClean="0">
                <a:solidFill>
                  <a:srgbClr val="FF0000"/>
                </a:solidFill>
                <a:latin typeface="Arial" panose="020B0604020202020204" pitchFamily="34" charset="0"/>
                <a:cs typeface="Arial" panose="020B0604020202020204" pitchFamily="34" charset="0"/>
              </a:rPr>
              <a:t>mı</a:t>
            </a:r>
            <a:r>
              <a:rPr lang="tr-TR" b="1" dirty="0">
                <a:solidFill>
                  <a:srgbClr val="FF0000"/>
                </a:solidFill>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a:t>
            </a:r>
            <a:r>
              <a:rPr lang="tr-TR" dirty="0"/>
              <a:t/>
            </a:r>
            <a:br>
              <a:rPr lang="tr-TR" dirty="0"/>
            </a:br>
            <a:endParaRPr lang="tr-TR" dirty="0"/>
          </a:p>
        </p:txBody>
      </p:sp>
    </p:spTree>
    <p:extLst>
      <p:ext uri="{BB962C8B-B14F-4D97-AF65-F5344CB8AC3E}">
        <p14:creationId xmlns:p14="http://schemas.microsoft.com/office/powerpoint/2010/main" val="966842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9400" y="1825624"/>
            <a:ext cx="8686800" cy="4803776"/>
          </a:xfrm>
        </p:spPr>
        <p:txBody>
          <a:bodyPr>
            <a:normAutofit/>
          </a:bodyPr>
          <a:lstStyle/>
          <a:p>
            <a:pPr marL="0" indent="0" algn="just">
              <a:lnSpc>
                <a:spcPct val="100000"/>
              </a:lnSpc>
              <a:buNone/>
            </a:pPr>
            <a:r>
              <a:rPr lang="tr-TR" dirty="0">
                <a:latin typeface="Arial" panose="020B0604020202020204" pitchFamily="34" charset="0"/>
                <a:cs typeface="Arial" panose="020B0604020202020204" pitchFamily="34" charset="0"/>
              </a:rPr>
              <a:t>1475 sayılı Yasa'nın 14. maddesinin üçüncü fıkrasına göre; İşçi, muvazzaf askerlik hizmeti sebebiyle iş sözleşmesini feshetmesi halinde </a:t>
            </a:r>
            <a:r>
              <a:rPr lang="tr-TR" dirty="0" smtClean="0">
                <a:latin typeface="Arial" panose="020B0604020202020204" pitchFamily="34" charset="0"/>
                <a:cs typeface="Arial" panose="020B0604020202020204" pitchFamily="34" charset="0"/>
              </a:rPr>
              <a:t>Kıdem </a:t>
            </a:r>
            <a:r>
              <a:rPr lang="tr-TR" dirty="0">
                <a:latin typeface="Arial" panose="020B0604020202020204" pitchFamily="34" charset="0"/>
                <a:cs typeface="Arial" panose="020B0604020202020204" pitchFamily="34" charset="0"/>
              </a:rPr>
              <a:t>T</a:t>
            </a:r>
            <a:r>
              <a:rPr lang="tr-TR" dirty="0" smtClean="0">
                <a:latin typeface="Arial" panose="020B0604020202020204" pitchFamily="34" charset="0"/>
                <a:cs typeface="Arial" panose="020B0604020202020204" pitchFamily="34" charset="0"/>
              </a:rPr>
              <a:t>azminatına </a:t>
            </a:r>
            <a:r>
              <a:rPr lang="tr-TR" dirty="0">
                <a:latin typeface="Arial" panose="020B0604020202020204" pitchFamily="34" charset="0"/>
                <a:cs typeface="Arial" panose="020B0604020202020204" pitchFamily="34" charset="0"/>
              </a:rPr>
              <a:t>hak kazanılmaktadır</a:t>
            </a:r>
            <a:r>
              <a:rPr lang="tr-TR" dirty="0" smtClean="0">
                <a:latin typeface="Arial" panose="020B0604020202020204" pitchFamily="34" charset="0"/>
                <a:cs typeface="Arial" panose="020B0604020202020204" pitchFamily="34" charset="0"/>
              </a:rPr>
              <a:t>.</a:t>
            </a:r>
          </a:p>
          <a:p>
            <a:pPr marL="0" indent="0" algn="just">
              <a:lnSpc>
                <a:spcPct val="100000"/>
              </a:lnSpc>
              <a:buNone/>
            </a:pP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Ancak 7146 sayılı Kanun'la getirilen bedelli askerlikteki önemli düzenlemelerden birisinin de bedelli askerlik yapanların temel askerlik eğitimi süresince çalıştıkları iş yeri, kurum ve kuruluşlar tarafından </a:t>
            </a:r>
            <a:r>
              <a:rPr lang="tr-TR" b="1" dirty="0">
                <a:solidFill>
                  <a:srgbClr val="FF0000"/>
                </a:solidFill>
                <a:latin typeface="Arial" panose="020B0604020202020204" pitchFamily="34" charset="0"/>
                <a:cs typeface="Arial" panose="020B0604020202020204" pitchFamily="34" charset="0"/>
              </a:rPr>
              <a:t>aylıksız</a:t>
            </a:r>
            <a:r>
              <a:rPr lang="tr-TR" dirty="0">
                <a:latin typeface="Arial" panose="020B0604020202020204" pitchFamily="34" charset="0"/>
                <a:cs typeface="Arial" panose="020B0604020202020204" pitchFamily="34" charset="0"/>
              </a:rPr>
              <a:t> veya </a:t>
            </a:r>
            <a:r>
              <a:rPr lang="tr-TR" b="1" dirty="0">
                <a:solidFill>
                  <a:srgbClr val="FF0000"/>
                </a:solidFill>
                <a:latin typeface="Arial" panose="020B0604020202020204" pitchFamily="34" charset="0"/>
                <a:cs typeface="Arial" panose="020B0604020202020204" pitchFamily="34" charset="0"/>
              </a:rPr>
              <a:t>ücretsiz</a:t>
            </a:r>
            <a:r>
              <a:rPr lang="tr-TR" dirty="0">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izinli</a:t>
            </a:r>
            <a:r>
              <a:rPr lang="tr-TR" dirty="0">
                <a:latin typeface="Arial" panose="020B0604020202020204" pitchFamily="34" charset="0"/>
                <a:cs typeface="Arial" panose="020B0604020202020204" pitchFamily="34" charset="0"/>
              </a:rPr>
              <a:t> olarak sayılmaları olduğu görülüyor.</a:t>
            </a:r>
          </a:p>
        </p:txBody>
      </p:sp>
      <p:sp>
        <p:nvSpPr>
          <p:cNvPr id="5" name="Başlık 1"/>
          <p:cNvSpPr>
            <a:spLocks noGrp="1"/>
          </p:cNvSpPr>
          <p:nvPr>
            <p:ph type="title"/>
          </p:nvPr>
        </p:nvSpPr>
        <p:spPr>
          <a:xfrm>
            <a:off x="599621" y="539297"/>
            <a:ext cx="7886700" cy="1325563"/>
          </a:xfrm>
        </p:spPr>
        <p:txBody>
          <a:bodyPr>
            <a:normAutofit fontScale="90000"/>
          </a:bodyPr>
          <a:lstStyle/>
          <a:p>
            <a:r>
              <a:rPr lang="tr-TR" dirty="0" smtClean="0"/>
              <a:t/>
            </a:r>
            <a:br>
              <a:rPr lang="tr-TR" dirty="0" smtClean="0"/>
            </a:br>
            <a:r>
              <a:rPr lang="tr-TR" b="1" dirty="0" smtClean="0">
                <a:solidFill>
                  <a:srgbClr val="FF0000"/>
                </a:solidFill>
                <a:latin typeface="Arial" panose="020B0604020202020204" pitchFamily="34" charset="0"/>
                <a:cs typeface="Arial" panose="020B0604020202020204" pitchFamily="34" charset="0"/>
              </a:rPr>
              <a:t>Bedelli </a:t>
            </a:r>
            <a:r>
              <a:rPr lang="tr-TR" b="1" dirty="0">
                <a:solidFill>
                  <a:srgbClr val="FF0000"/>
                </a:solidFill>
                <a:latin typeface="Arial" panose="020B0604020202020204" pitchFamily="34" charset="0"/>
                <a:cs typeface="Arial" panose="020B0604020202020204" pitchFamily="34" charset="0"/>
              </a:rPr>
              <a:t>A</a:t>
            </a:r>
            <a:r>
              <a:rPr lang="tr-TR" b="1" dirty="0" smtClean="0">
                <a:solidFill>
                  <a:srgbClr val="FF0000"/>
                </a:solidFill>
                <a:latin typeface="Arial" panose="020B0604020202020204" pitchFamily="34" charset="0"/>
                <a:cs typeface="Arial" panose="020B0604020202020204" pitchFamily="34" charset="0"/>
              </a:rPr>
              <a:t>skerlikte </a:t>
            </a:r>
            <a:r>
              <a:rPr lang="tr-TR" b="1" dirty="0">
                <a:solidFill>
                  <a:srgbClr val="FF0000"/>
                </a:solidFill>
                <a:latin typeface="Arial" panose="020B0604020202020204" pitchFamily="34" charset="0"/>
                <a:cs typeface="Arial" panose="020B0604020202020204" pitchFamily="34" charset="0"/>
              </a:rPr>
              <a:t>K</a:t>
            </a:r>
            <a:r>
              <a:rPr lang="tr-TR" b="1" dirty="0" smtClean="0">
                <a:solidFill>
                  <a:srgbClr val="FF0000"/>
                </a:solidFill>
                <a:latin typeface="Arial" panose="020B0604020202020204" pitchFamily="34" charset="0"/>
                <a:cs typeface="Arial" panose="020B0604020202020204" pitchFamily="34" charset="0"/>
              </a:rPr>
              <a:t>ıdem </a:t>
            </a:r>
            <a:br>
              <a:rPr lang="tr-TR" b="1" dirty="0" smtClean="0">
                <a:solidFill>
                  <a:srgbClr val="FF0000"/>
                </a:solidFill>
                <a:latin typeface="Arial" panose="020B0604020202020204" pitchFamily="34" charset="0"/>
                <a:cs typeface="Arial" panose="020B0604020202020204" pitchFamily="34" charset="0"/>
              </a:rPr>
            </a:br>
            <a:r>
              <a:rPr lang="tr-TR" b="1" dirty="0" smtClean="0">
                <a:solidFill>
                  <a:srgbClr val="FF0000"/>
                </a:solidFill>
                <a:latin typeface="Arial" panose="020B0604020202020204" pitchFamily="34" charset="0"/>
                <a:cs typeface="Arial" panose="020B0604020202020204" pitchFamily="34" charset="0"/>
              </a:rPr>
              <a:t>Tazminatı </a:t>
            </a:r>
            <a:r>
              <a:rPr lang="tr-TR" b="1" dirty="0">
                <a:solidFill>
                  <a:srgbClr val="FF0000"/>
                </a:solidFill>
                <a:latin typeface="Arial" panose="020B0604020202020204" pitchFamily="34" charset="0"/>
                <a:cs typeface="Arial" panose="020B0604020202020204" pitchFamily="34" charset="0"/>
              </a:rPr>
              <a:t>var </a:t>
            </a:r>
            <a:r>
              <a:rPr lang="tr-TR" b="1" dirty="0" smtClean="0">
                <a:solidFill>
                  <a:srgbClr val="FF0000"/>
                </a:solidFill>
                <a:latin typeface="Arial" panose="020B0604020202020204" pitchFamily="34" charset="0"/>
                <a:cs typeface="Arial" panose="020B0604020202020204" pitchFamily="34" charset="0"/>
              </a:rPr>
              <a:t>mı</a:t>
            </a:r>
            <a:r>
              <a:rPr lang="tr-TR" b="1" dirty="0">
                <a:solidFill>
                  <a:srgbClr val="FF0000"/>
                </a:solidFill>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a:t>
            </a:r>
            <a:r>
              <a:rPr lang="tr-TR" dirty="0"/>
              <a:t/>
            </a:r>
            <a:br>
              <a:rPr lang="tr-TR" dirty="0"/>
            </a:br>
            <a:endParaRPr lang="tr-TR" dirty="0"/>
          </a:p>
        </p:txBody>
      </p:sp>
    </p:spTree>
    <p:extLst>
      <p:ext uri="{BB962C8B-B14F-4D97-AF65-F5344CB8AC3E}">
        <p14:creationId xmlns:p14="http://schemas.microsoft.com/office/powerpoint/2010/main" val="2869900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77372" y="365126"/>
            <a:ext cx="8137978" cy="1325563"/>
          </a:xfrm>
        </p:spPr>
        <p:txBody>
          <a:bodyPr>
            <a:noAutofit/>
          </a:bodyPr>
          <a:lstStyle/>
          <a:p>
            <a:pPr lvl="0"/>
            <a:r>
              <a:rPr lang="tr-TR" sz="2200" b="1" dirty="0" smtClean="0">
                <a:solidFill>
                  <a:srgbClr val="FF0000"/>
                </a:solidFill>
                <a:latin typeface="Arial" panose="020B0604020202020204" pitchFamily="34" charset="0"/>
                <a:cs typeface="Arial" panose="020B0604020202020204" pitchFamily="34" charset="0"/>
              </a:rPr>
              <a:t>İŞ KAZASI OLMAYAN İŞYERLERİNDE TEŞVİK</a:t>
            </a:r>
            <a:br>
              <a:rPr lang="tr-TR" sz="2200" b="1" dirty="0" smtClean="0">
                <a:solidFill>
                  <a:srgbClr val="FF0000"/>
                </a:solidFill>
                <a:latin typeface="Arial" panose="020B0604020202020204" pitchFamily="34" charset="0"/>
                <a:cs typeface="Arial" panose="020B0604020202020204" pitchFamily="34" charset="0"/>
              </a:rPr>
            </a:br>
            <a:r>
              <a:rPr lang="tr-TR" sz="2200" b="1" dirty="0" smtClean="0">
                <a:solidFill>
                  <a:srgbClr val="FF0000"/>
                </a:solidFill>
                <a:latin typeface="Arial" panose="020B0604020202020204" pitchFamily="34" charset="0"/>
                <a:cs typeface="Arial" panose="020B0604020202020204" pitchFamily="34" charset="0"/>
              </a:rPr>
              <a:t>(</a:t>
            </a:r>
            <a:r>
              <a:rPr lang="tr-TR" altLang="tr-TR" sz="2200" b="1" dirty="0" smtClean="0">
                <a:solidFill>
                  <a:srgbClr val="FF0000"/>
                </a:solidFill>
                <a:latin typeface="Arial" panose="020B0604020202020204" pitchFamily="34" charset="0"/>
                <a:cs typeface="Arial" panose="020B0604020202020204" pitchFamily="34" charset="0"/>
              </a:rPr>
              <a:t>İŞSİZLİK </a:t>
            </a:r>
            <a:r>
              <a:rPr lang="tr-TR" altLang="tr-TR" sz="2200" b="1" dirty="0">
                <a:solidFill>
                  <a:srgbClr val="FF0000"/>
                </a:solidFill>
                <a:latin typeface="Arial" panose="020B0604020202020204" pitchFamily="34" charset="0"/>
                <a:cs typeface="Arial" panose="020B0604020202020204" pitchFamily="34" charset="0"/>
              </a:rPr>
              <a:t>SİGORTASI PRİMİ İŞVEREN PAYI </a:t>
            </a:r>
            <a:r>
              <a:rPr lang="tr-TR" altLang="tr-TR" sz="2200" b="1" dirty="0" smtClean="0">
                <a:solidFill>
                  <a:srgbClr val="FF0000"/>
                </a:solidFill>
                <a:latin typeface="Arial" panose="020B0604020202020204" pitchFamily="34" charset="0"/>
                <a:cs typeface="Arial" panose="020B0604020202020204" pitchFamily="34" charset="0"/>
              </a:rPr>
              <a:t>TEŞVİĞİ)</a:t>
            </a:r>
            <a:endParaRPr lang="tr-TR" sz="22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72" y="1785257"/>
            <a:ext cx="8142514" cy="456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460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849" y="1332140"/>
            <a:ext cx="8283121" cy="5373460"/>
          </a:xfrm>
        </p:spPr>
        <p:txBody>
          <a:bodyPr>
            <a:noAutofit/>
          </a:bodyPr>
          <a:lstStyle/>
          <a:p>
            <a:pPr marL="0" indent="0">
              <a:lnSpc>
                <a:spcPct val="120000"/>
              </a:lnSpc>
              <a:buNone/>
            </a:pPr>
            <a:r>
              <a:rPr lang="tr-TR" sz="2200" b="1" dirty="0">
                <a:solidFill>
                  <a:srgbClr val="FF0000"/>
                </a:solidFill>
                <a:latin typeface="Arial" panose="020B0604020202020204" pitchFamily="34" charset="0"/>
                <a:cs typeface="Arial" panose="020B0604020202020204" pitchFamily="34" charset="0"/>
              </a:rPr>
              <a:t>% 1 oranındaki işsizlik sigortası primi teşvikinden yararlanılabilmesi için</a:t>
            </a:r>
            <a:r>
              <a:rPr lang="tr-TR" sz="2200" b="1" dirty="0" smtClean="0">
                <a:solidFill>
                  <a:srgbClr val="FF0000"/>
                </a:solidFill>
                <a:latin typeface="Arial" panose="020B0604020202020204" pitchFamily="34" charset="0"/>
                <a:cs typeface="Arial" panose="020B0604020202020204" pitchFamily="34" charset="0"/>
              </a:rPr>
              <a:t>;</a:t>
            </a:r>
            <a:endParaRPr lang="tr-TR" sz="2200" dirty="0">
              <a:solidFill>
                <a:srgbClr val="FF0000"/>
              </a:solidFill>
              <a:latin typeface="Arial" panose="020B0604020202020204" pitchFamily="34" charset="0"/>
              <a:cs typeface="Arial" panose="020B0604020202020204" pitchFamily="34" charset="0"/>
            </a:endParaRPr>
          </a:p>
          <a:p>
            <a:pPr>
              <a:lnSpc>
                <a:spcPct val="120000"/>
              </a:lnSpc>
            </a:pPr>
            <a:r>
              <a:rPr lang="tr-TR" sz="2200" dirty="0" smtClean="0">
                <a:latin typeface="Arial" panose="020B0604020202020204" pitchFamily="34" charset="0"/>
                <a:cs typeface="Arial" panose="020B0604020202020204" pitchFamily="34" charset="0"/>
              </a:rPr>
              <a:t>İş </a:t>
            </a:r>
            <a:r>
              <a:rPr lang="tr-TR" sz="2200" dirty="0">
                <a:latin typeface="Arial" panose="020B0604020202020204" pitchFamily="34" charset="0"/>
                <a:cs typeface="Arial" panose="020B0604020202020204" pitchFamily="34" charset="0"/>
              </a:rPr>
              <a:t>yerinin çok tehlikeli sınıfta yer alması,</a:t>
            </a:r>
          </a:p>
          <a:p>
            <a:pPr>
              <a:lnSpc>
                <a:spcPct val="120000"/>
              </a:lnSpc>
            </a:pPr>
            <a:r>
              <a:rPr lang="tr-TR" sz="2200" dirty="0" smtClean="0">
                <a:latin typeface="Arial" panose="020B0604020202020204" pitchFamily="34" charset="0"/>
                <a:cs typeface="Arial" panose="020B0604020202020204" pitchFamily="34" charset="0"/>
              </a:rPr>
              <a:t>10 </a:t>
            </a:r>
            <a:r>
              <a:rPr lang="tr-TR" sz="2200" dirty="0">
                <a:latin typeface="Arial" panose="020B0604020202020204" pitchFamily="34" charset="0"/>
                <a:cs typeface="Arial" panose="020B0604020202020204" pitchFamily="34" charset="0"/>
              </a:rPr>
              <a:t>sigortalıdan fazla </a:t>
            </a:r>
            <a:r>
              <a:rPr lang="tr-TR" sz="2200" b="1" dirty="0">
                <a:solidFill>
                  <a:srgbClr val="FF0000"/>
                </a:solidFill>
                <a:latin typeface="Arial" panose="020B0604020202020204" pitchFamily="34" charset="0"/>
                <a:cs typeface="Arial" panose="020B0604020202020204" pitchFamily="34" charset="0"/>
              </a:rPr>
              <a:t>(en az 11) </a:t>
            </a:r>
            <a:r>
              <a:rPr lang="tr-TR" sz="2200" dirty="0">
                <a:latin typeface="Arial" panose="020B0604020202020204" pitchFamily="34" charset="0"/>
                <a:cs typeface="Arial" panose="020B0604020202020204" pitchFamily="34" charset="0"/>
              </a:rPr>
              <a:t>çalışanının bulunması (Türkiye genelinde birden fazla çok tehlikeli sınıfta faaliyet gösteren iş yeri bulunan işverenlerin çalışan sayısının 10'dan fazla olup olmadığının tespitinde, </a:t>
            </a:r>
            <a:r>
              <a:rPr lang="tr-TR" sz="2200" b="1" u="sng" dirty="0">
                <a:latin typeface="Arial" panose="020B0604020202020204" pitchFamily="34" charset="0"/>
                <a:cs typeface="Arial" panose="020B0604020202020204" pitchFamily="34" charset="0"/>
              </a:rPr>
              <a:t>bu iş yerlerinin çalışan toplam sigortalı sayısı esas alınacak),</a:t>
            </a:r>
          </a:p>
          <a:p>
            <a:pPr>
              <a:lnSpc>
                <a:spcPct val="120000"/>
              </a:lnSpc>
            </a:pPr>
            <a:r>
              <a:rPr lang="tr-TR" sz="2200" dirty="0" smtClean="0">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İş yerinde son </a:t>
            </a:r>
            <a:r>
              <a:rPr lang="tr-TR" sz="2200" b="1" dirty="0" smtClean="0">
                <a:solidFill>
                  <a:srgbClr val="FF0000"/>
                </a:solidFill>
                <a:latin typeface="Arial" panose="020B0604020202020204" pitchFamily="34" charset="0"/>
                <a:cs typeface="Arial" panose="020B0604020202020204" pitchFamily="34" charset="0"/>
              </a:rPr>
              <a:t>3 yıl </a:t>
            </a:r>
            <a:r>
              <a:rPr lang="tr-TR" sz="2200" dirty="0">
                <a:latin typeface="Arial" panose="020B0604020202020204" pitchFamily="34" charset="0"/>
                <a:cs typeface="Arial" panose="020B0604020202020204" pitchFamily="34" charset="0"/>
              </a:rPr>
              <a:t>içinde </a:t>
            </a:r>
            <a:r>
              <a:rPr lang="tr-TR" sz="2200" b="1" dirty="0">
                <a:solidFill>
                  <a:srgbClr val="FF0000"/>
                </a:solidFill>
                <a:latin typeface="Arial" panose="020B0604020202020204" pitchFamily="34" charset="0"/>
                <a:cs typeface="Arial" panose="020B0604020202020204" pitchFamily="34" charset="0"/>
              </a:rPr>
              <a:t>ölümlü</a:t>
            </a:r>
            <a:r>
              <a:rPr lang="tr-TR" sz="2200" dirty="0">
                <a:latin typeface="Arial" panose="020B0604020202020204" pitchFamily="34" charset="0"/>
                <a:cs typeface="Arial" panose="020B0604020202020204" pitchFamily="34" charset="0"/>
              </a:rPr>
              <a:t> veya </a:t>
            </a:r>
            <a:r>
              <a:rPr lang="tr-TR" sz="2200" b="1" dirty="0">
                <a:solidFill>
                  <a:srgbClr val="FF0000"/>
                </a:solidFill>
                <a:latin typeface="Arial" panose="020B0604020202020204" pitchFamily="34" charset="0"/>
                <a:cs typeface="Arial" panose="020B0604020202020204" pitchFamily="34" charset="0"/>
              </a:rPr>
              <a:t>sürekli iş göremezlikle </a:t>
            </a:r>
            <a:r>
              <a:rPr lang="tr-TR" sz="2200" dirty="0">
                <a:latin typeface="Arial" panose="020B0604020202020204" pitchFamily="34" charset="0"/>
                <a:cs typeface="Arial" panose="020B0604020202020204" pitchFamily="34" charset="0"/>
              </a:rPr>
              <a:t>sonuçlanan bir iş kazasının meydana </a:t>
            </a:r>
            <a:r>
              <a:rPr lang="tr-TR" sz="2200" b="1" u="sng" dirty="0">
                <a:solidFill>
                  <a:srgbClr val="FF0000"/>
                </a:solidFill>
                <a:latin typeface="Arial" panose="020B0604020202020204" pitchFamily="34" charset="0"/>
                <a:cs typeface="Arial" panose="020B0604020202020204" pitchFamily="34" charset="0"/>
              </a:rPr>
              <a:t>gelmemiş</a:t>
            </a:r>
            <a:r>
              <a:rPr lang="tr-TR" sz="2200" dirty="0">
                <a:latin typeface="Arial" panose="020B0604020202020204" pitchFamily="34" charset="0"/>
                <a:cs typeface="Arial" panose="020B0604020202020204" pitchFamily="34" charset="0"/>
              </a:rPr>
              <a:t> </a:t>
            </a:r>
            <a:r>
              <a:rPr lang="tr-TR" sz="2200" dirty="0" smtClean="0">
                <a:latin typeface="Arial" panose="020B0604020202020204" pitchFamily="34" charset="0"/>
                <a:cs typeface="Arial" panose="020B0604020202020204" pitchFamily="34" charset="0"/>
              </a:rPr>
              <a:t>olması gerekmektedir</a:t>
            </a:r>
            <a:r>
              <a:rPr lang="tr-TR" sz="2200" dirty="0">
                <a:latin typeface="Arial" panose="020B0604020202020204" pitchFamily="34" charset="0"/>
                <a:cs typeface="Arial" panose="020B0604020202020204" pitchFamily="34" charset="0"/>
              </a:rPr>
              <a:t>.</a:t>
            </a:r>
          </a:p>
        </p:txBody>
      </p:sp>
      <p:sp>
        <p:nvSpPr>
          <p:cNvPr id="5" name="Başlık 1"/>
          <p:cNvSpPr>
            <a:spLocks noGrp="1"/>
          </p:cNvSpPr>
          <p:nvPr>
            <p:ph type="title"/>
          </p:nvPr>
        </p:nvSpPr>
        <p:spPr>
          <a:xfrm>
            <a:off x="333830" y="249011"/>
            <a:ext cx="7242628" cy="1325563"/>
          </a:xfrm>
        </p:spPr>
        <p:txBody>
          <a:bodyPr>
            <a:normAutofit/>
          </a:bodyPr>
          <a:lstStyle/>
          <a:p>
            <a:pPr algn="ctr"/>
            <a:r>
              <a:rPr lang="tr-TR" altLang="tr-TR" sz="2200" b="1" dirty="0" smtClean="0">
                <a:solidFill>
                  <a:srgbClr val="FF0000"/>
                </a:solidFill>
                <a:latin typeface="Arial" panose="020B0604020202020204" pitchFamily="34" charset="0"/>
                <a:cs typeface="Arial" panose="020B0604020202020204" pitchFamily="34" charset="0"/>
              </a:rPr>
              <a:t>İŞSİZLİK </a:t>
            </a:r>
            <a:r>
              <a:rPr lang="tr-TR" altLang="tr-TR" sz="2200" b="1" dirty="0">
                <a:solidFill>
                  <a:srgbClr val="FF0000"/>
                </a:solidFill>
                <a:latin typeface="Arial" panose="020B0604020202020204" pitchFamily="34" charset="0"/>
                <a:cs typeface="Arial" panose="020B0604020202020204" pitchFamily="34" charset="0"/>
              </a:rPr>
              <a:t>SİGORTASI </a:t>
            </a:r>
            <a:r>
              <a:rPr lang="tr-TR" altLang="tr-TR" sz="2200" b="1" dirty="0" smtClean="0">
                <a:solidFill>
                  <a:srgbClr val="FF0000"/>
                </a:solidFill>
                <a:latin typeface="Arial" panose="020B0604020202020204" pitchFamily="34" charset="0"/>
                <a:cs typeface="Arial" panose="020B0604020202020204" pitchFamily="34" charset="0"/>
              </a:rPr>
              <a:t>PRİMİ </a:t>
            </a:r>
            <a:r>
              <a:rPr lang="tr-TR" altLang="tr-TR" sz="2200" b="1" dirty="0">
                <a:solidFill>
                  <a:srgbClr val="FF0000"/>
                </a:solidFill>
                <a:latin typeface="Arial" panose="020B0604020202020204" pitchFamily="34" charset="0"/>
                <a:cs typeface="Arial" panose="020B0604020202020204" pitchFamily="34" charset="0"/>
              </a:rPr>
              <a:t>İŞVEREN PAYI </a:t>
            </a:r>
            <a:r>
              <a:rPr lang="tr-TR" altLang="tr-TR" sz="2200" b="1" dirty="0" smtClean="0">
                <a:solidFill>
                  <a:srgbClr val="FF0000"/>
                </a:solidFill>
                <a:latin typeface="Arial" panose="020B0604020202020204" pitchFamily="34" charset="0"/>
                <a:cs typeface="Arial" panose="020B0604020202020204" pitchFamily="34" charset="0"/>
              </a:rPr>
              <a:t>TEŞVİĞİ</a:t>
            </a:r>
            <a:endParaRPr lang="tr-TR" sz="2200" dirty="0"/>
          </a:p>
        </p:txBody>
      </p:sp>
    </p:spTree>
    <p:extLst>
      <p:ext uri="{BB962C8B-B14F-4D97-AF65-F5344CB8AC3E}">
        <p14:creationId xmlns:p14="http://schemas.microsoft.com/office/powerpoint/2010/main" val="2219789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6700" y="1812925"/>
            <a:ext cx="8151586" cy="4351338"/>
          </a:xfrm>
        </p:spPr>
        <p:txBody>
          <a:bodyPr>
            <a:normAutofit/>
          </a:bodyPr>
          <a:lstStyle/>
          <a:p>
            <a:pPr marL="0" indent="0" algn="just">
              <a:lnSpc>
                <a:spcPct val="100000"/>
              </a:lnSpc>
              <a:buNone/>
            </a:pPr>
            <a:endParaRPr lang="tr-TR" dirty="0" smtClean="0">
              <a:latin typeface="Arial" panose="020B0604020202020204" pitchFamily="34" charset="0"/>
              <a:cs typeface="Arial" panose="020B0604020202020204" pitchFamily="34" charset="0"/>
            </a:endParaRPr>
          </a:p>
          <a:p>
            <a:pPr marL="0" indent="0" algn="just">
              <a:lnSpc>
                <a:spcPct val="100000"/>
              </a:lnSpc>
              <a:buNone/>
            </a:pPr>
            <a:r>
              <a:rPr lang="tr-TR" dirty="0" smtClean="0">
                <a:latin typeface="Arial" panose="020B0604020202020204" pitchFamily="34" charset="0"/>
                <a:cs typeface="Arial" panose="020B0604020202020204" pitchFamily="34" charset="0"/>
              </a:rPr>
              <a:t>Çok </a:t>
            </a:r>
            <a:r>
              <a:rPr lang="tr-TR" dirty="0">
                <a:latin typeface="Arial" panose="020B0604020202020204" pitchFamily="34" charset="0"/>
                <a:cs typeface="Arial" panose="020B0604020202020204" pitchFamily="34" charset="0"/>
              </a:rPr>
              <a:t>tehlikeli sınıfta yer alıp </a:t>
            </a:r>
            <a:r>
              <a:rPr lang="tr-TR" b="1" dirty="0" smtClean="0">
                <a:solidFill>
                  <a:srgbClr val="FF0000"/>
                </a:solidFill>
                <a:latin typeface="Arial" panose="020B0604020202020204" pitchFamily="34" charset="0"/>
                <a:cs typeface="Arial" panose="020B0604020202020204" pitchFamily="34" charset="0"/>
              </a:rPr>
              <a:t>3 </a:t>
            </a:r>
            <a:r>
              <a:rPr lang="tr-TR" b="1" dirty="0">
                <a:solidFill>
                  <a:srgbClr val="FF0000"/>
                </a:solidFill>
                <a:latin typeface="Arial" panose="020B0604020202020204" pitchFamily="34" charset="0"/>
                <a:cs typeface="Arial" panose="020B0604020202020204" pitchFamily="34" charset="0"/>
              </a:rPr>
              <a:t>yıl </a:t>
            </a:r>
            <a:r>
              <a:rPr lang="tr-TR" dirty="0">
                <a:latin typeface="Arial" panose="020B0604020202020204" pitchFamily="34" charset="0"/>
                <a:cs typeface="Arial" panose="020B0604020202020204" pitchFamily="34" charset="0"/>
              </a:rPr>
              <a:t>boyunca </a:t>
            </a:r>
            <a:r>
              <a:rPr lang="tr-TR" b="1" dirty="0">
                <a:solidFill>
                  <a:srgbClr val="FF0000"/>
                </a:solidFill>
                <a:latin typeface="Arial" panose="020B0604020202020204" pitchFamily="34" charset="0"/>
                <a:cs typeface="Arial" panose="020B0604020202020204" pitchFamily="34" charset="0"/>
              </a:rPr>
              <a:t>ölümlü </a:t>
            </a:r>
            <a:r>
              <a:rPr lang="tr-TR" dirty="0">
                <a:latin typeface="Arial" panose="020B0604020202020204" pitchFamily="34" charset="0"/>
                <a:cs typeface="Arial" panose="020B0604020202020204" pitchFamily="34" charset="0"/>
              </a:rPr>
              <a:t>veya </a:t>
            </a:r>
            <a:r>
              <a:rPr lang="tr-TR" b="1" dirty="0">
                <a:solidFill>
                  <a:srgbClr val="FF0000"/>
                </a:solidFill>
                <a:latin typeface="Arial" panose="020B0604020202020204" pitchFamily="34" charset="0"/>
                <a:cs typeface="Arial" panose="020B0604020202020204" pitchFamily="34" charset="0"/>
              </a:rPr>
              <a:t>sürekli iş göremezlikle </a:t>
            </a:r>
            <a:r>
              <a:rPr lang="tr-TR" dirty="0">
                <a:latin typeface="Arial" panose="020B0604020202020204" pitchFamily="34" charset="0"/>
                <a:cs typeface="Arial" panose="020B0604020202020204" pitchFamily="34" charset="0"/>
              </a:rPr>
              <a:t>sonuçlanan iş kazası meydana gelmeyen iş yeri işverenleri, söz konusu </a:t>
            </a:r>
            <a:r>
              <a:rPr lang="tr-TR" b="1" dirty="0">
                <a:latin typeface="Arial" panose="020B0604020202020204" pitchFamily="34" charset="0"/>
                <a:cs typeface="Arial" panose="020B0604020202020204" pitchFamily="34" charset="0"/>
              </a:rPr>
              <a:t>teşvikten takip eden takvim yılından itibaren üç yıl boyunca yararlanabileceklerdir</a:t>
            </a:r>
            <a:r>
              <a:rPr lang="tr-TR" sz="3300" b="1" dirty="0">
                <a:latin typeface="Arial" panose="020B0604020202020204" pitchFamily="34" charset="0"/>
                <a:cs typeface="Arial" panose="020B0604020202020204" pitchFamily="34" charset="0"/>
              </a:rPr>
              <a:t>.</a:t>
            </a:r>
          </a:p>
        </p:txBody>
      </p:sp>
      <p:sp>
        <p:nvSpPr>
          <p:cNvPr id="7" name="Başlık 1"/>
          <p:cNvSpPr>
            <a:spLocks noGrp="1"/>
          </p:cNvSpPr>
          <p:nvPr>
            <p:ph type="title"/>
          </p:nvPr>
        </p:nvSpPr>
        <p:spPr>
          <a:xfrm>
            <a:off x="348344" y="437697"/>
            <a:ext cx="7242628" cy="1325563"/>
          </a:xfrm>
        </p:spPr>
        <p:txBody>
          <a:bodyPr>
            <a:normAutofit/>
          </a:bodyPr>
          <a:lstStyle/>
          <a:p>
            <a:pPr algn="ctr"/>
            <a:r>
              <a:rPr lang="tr-TR" altLang="tr-TR" sz="2800" b="1" dirty="0" smtClean="0">
                <a:solidFill>
                  <a:srgbClr val="FF0000"/>
                </a:solidFill>
                <a:latin typeface="Arial" panose="020B0604020202020204" pitchFamily="34" charset="0"/>
                <a:cs typeface="Arial" panose="020B0604020202020204" pitchFamily="34" charset="0"/>
              </a:rPr>
              <a:t>İŞSİZLİK </a:t>
            </a:r>
            <a:r>
              <a:rPr lang="tr-TR" altLang="tr-TR" sz="2800" b="1" dirty="0">
                <a:solidFill>
                  <a:srgbClr val="FF0000"/>
                </a:solidFill>
                <a:latin typeface="Arial" panose="020B0604020202020204" pitchFamily="34" charset="0"/>
                <a:cs typeface="Arial" panose="020B0604020202020204" pitchFamily="34" charset="0"/>
              </a:rPr>
              <a:t>SİGORTASI </a:t>
            </a:r>
            <a:r>
              <a:rPr lang="tr-TR" altLang="tr-TR" sz="2800" b="1" dirty="0" smtClean="0">
                <a:solidFill>
                  <a:srgbClr val="FF0000"/>
                </a:solidFill>
                <a:latin typeface="Arial" panose="020B0604020202020204" pitchFamily="34" charset="0"/>
                <a:cs typeface="Arial" panose="020B0604020202020204" pitchFamily="34" charset="0"/>
              </a:rPr>
              <a:t>PRİMİ </a:t>
            </a:r>
            <a:r>
              <a:rPr lang="tr-TR" altLang="tr-TR" sz="2800" b="1" dirty="0">
                <a:solidFill>
                  <a:srgbClr val="FF0000"/>
                </a:solidFill>
                <a:latin typeface="Arial" panose="020B0604020202020204" pitchFamily="34" charset="0"/>
                <a:cs typeface="Arial" panose="020B0604020202020204" pitchFamily="34" charset="0"/>
              </a:rPr>
              <a:t>İŞVEREN PAYI </a:t>
            </a:r>
            <a:r>
              <a:rPr lang="tr-TR" altLang="tr-TR" sz="2800" b="1" dirty="0" smtClean="0">
                <a:solidFill>
                  <a:srgbClr val="FF0000"/>
                </a:solidFill>
                <a:latin typeface="Arial" panose="020B0604020202020204" pitchFamily="34" charset="0"/>
                <a:cs typeface="Arial" panose="020B0604020202020204" pitchFamily="34" charset="0"/>
              </a:rPr>
              <a:t>TEŞVİĞİ</a:t>
            </a:r>
            <a:endParaRPr lang="tr-TR" sz="2800" dirty="0"/>
          </a:p>
        </p:txBody>
      </p:sp>
    </p:spTree>
    <p:extLst>
      <p:ext uri="{BB962C8B-B14F-4D97-AF65-F5344CB8AC3E}">
        <p14:creationId xmlns:p14="http://schemas.microsoft.com/office/powerpoint/2010/main" val="4288960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9621" y="1277258"/>
            <a:ext cx="8108950" cy="5080000"/>
          </a:xfrm>
        </p:spPr>
        <p:txBody>
          <a:bodyPr>
            <a:normAutofit fontScale="92500" lnSpcReduction="10000"/>
          </a:bodyPr>
          <a:lstStyle/>
          <a:p>
            <a:pPr marL="0" indent="0" algn="just">
              <a:lnSpc>
                <a:spcPct val="110000"/>
              </a:lnSpc>
              <a:buNone/>
            </a:pPr>
            <a:r>
              <a:rPr lang="tr-TR" sz="3500" b="1" dirty="0">
                <a:solidFill>
                  <a:srgbClr val="FF0000"/>
                </a:solidFill>
                <a:latin typeface="Arial" panose="020B0604020202020204" pitchFamily="34" charset="0"/>
                <a:cs typeface="Arial" panose="020B0604020202020204" pitchFamily="34" charset="0"/>
              </a:rPr>
              <a:t>Teşvikten yararlanma </a:t>
            </a:r>
            <a:r>
              <a:rPr lang="tr-TR" sz="3500" b="1" dirty="0" smtClean="0">
                <a:solidFill>
                  <a:srgbClr val="FF0000"/>
                </a:solidFill>
                <a:latin typeface="Arial" panose="020B0604020202020204" pitchFamily="34" charset="0"/>
                <a:cs typeface="Arial" panose="020B0604020202020204" pitchFamily="34" charset="0"/>
              </a:rPr>
              <a:t>süresi;</a:t>
            </a:r>
            <a:endParaRPr lang="tr-TR" sz="3500" b="1" dirty="0">
              <a:solidFill>
                <a:srgbClr val="FF0000"/>
              </a:solidFill>
              <a:latin typeface="Arial" panose="020B0604020202020204" pitchFamily="34" charset="0"/>
              <a:cs typeface="Arial" panose="020B0604020202020204" pitchFamily="34" charset="0"/>
            </a:endParaRPr>
          </a:p>
          <a:p>
            <a:pPr algn="just">
              <a:lnSpc>
                <a:spcPct val="110000"/>
              </a:lnSpc>
            </a:pPr>
            <a:r>
              <a:rPr lang="tr-TR" dirty="0" smtClean="0">
                <a:latin typeface="Arial" panose="020B0604020202020204" pitchFamily="34" charset="0"/>
                <a:cs typeface="Arial" panose="020B0604020202020204" pitchFamily="34" charset="0"/>
              </a:rPr>
              <a:t>Teşvikten </a:t>
            </a:r>
            <a:r>
              <a:rPr lang="tr-TR" dirty="0">
                <a:latin typeface="Arial" panose="020B0604020202020204" pitchFamily="34" charset="0"/>
                <a:cs typeface="Arial" panose="020B0604020202020204" pitchFamily="34" charset="0"/>
              </a:rPr>
              <a:t>yararlanma süresi, işyerinin teşvikten yararlanmaya esas şartları sağladığı </a:t>
            </a:r>
            <a:r>
              <a:rPr lang="tr-TR" b="1" dirty="0">
                <a:solidFill>
                  <a:srgbClr val="FF0000"/>
                </a:solidFill>
                <a:latin typeface="Arial" panose="020B0604020202020204" pitchFamily="34" charset="0"/>
                <a:cs typeface="Arial" panose="020B0604020202020204" pitchFamily="34" charset="0"/>
              </a:rPr>
              <a:t>3</a:t>
            </a:r>
            <a:r>
              <a:rPr lang="tr-TR" b="1" dirty="0" smtClean="0">
                <a:solidFill>
                  <a:srgbClr val="FF0000"/>
                </a:solidFill>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yıllık </a:t>
            </a:r>
            <a:r>
              <a:rPr lang="tr-TR" dirty="0">
                <a:latin typeface="Arial" panose="020B0604020202020204" pitchFamily="34" charset="0"/>
                <a:cs typeface="Arial" panose="020B0604020202020204" pitchFamily="34" charset="0"/>
              </a:rPr>
              <a:t>süreyi takip eden takvim yılından geçerli olmak üzere </a:t>
            </a:r>
            <a:r>
              <a:rPr lang="tr-TR" b="1" u="sng" dirty="0">
                <a:solidFill>
                  <a:srgbClr val="FF0000"/>
                </a:solidFill>
                <a:latin typeface="Arial" panose="020B0604020202020204" pitchFamily="34" charset="0"/>
                <a:cs typeface="Arial" panose="020B0604020202020204" pitchFamily="34" charset="0"/>
              </a:rPr>
              <a:t>3</a:t>
            </a:r>
            <a:r>
              <a:rPr lang="tr-TR" b="1" u="sng" dirty="0" smtClean="0">
                <a:solidFill>
                  <a:srgbClr val="FF0000"/>
                </a:solidFill>
                <a:latin typeface="Arial" panose="020B0604020202020204" pitchFamily="34" charset="0"/>
                <a:cs typeface="Arial" panose="020B0604020202020204" pitchFamily="34" charset="0"/>
              </a:rPr>
              <a:t> </a:t>
            </a:r>
            <a:r>
              <a:rPr lang="tr-TR" b="1" u="sng" dirty="0">
                <a:solidFill>
                  <a:srgbClr val="FF0000"/>
                </a:solidFill>
                <a:latin typeface="Arial" panose="020B0604020202020204" pitchFamily="34" charset="0"/>
                <a:cs typeface="Arial" panose="020B0604020202020204" pitchFamily="34" charset="0"/>
              </a:rPr>
              <a:t>yıldır. </a:t>
            </a:r>
          </a:p>
          <a:p>
            <a:pPr algn="just">
              <a:lnSpc>
                <a:spcPct val="110000"/>
              </a:lnSpc>
            </a:pPr>
            <a:r>
              <a:rPr lang="tr-TR" dirty="0">
                <a:latin typeface="Arial" panose="020B0604020202020204" pitchFamily="34" charset="0"/>
                <a:cs typeface="Arial" panose="020B0604020202020204" pitchFamily="34" charset="0"/>
              </a:rPr>
              <a:t>Belirtilen şartları sağlayan işverenler için </a:t>
            </a:r>
            <a:r>
              <a:rPr lang="tr-TR" b="1" dirty="0">
                <a:latin typeface="Arial" panose="020B0604020202020204" pitchFamily="34" charset="0"/>
                <a:cs typeface="Arial" panose="020B0604020202020204" pitchFamily="34" charset="0"/>
              </a:rPr>
              <a:t>işsizlik sigortası primi işveren payı</a:t>
            </a:r>
            <a:r>
              <a:rPr lang="tr-TR" dirty="0">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3</a:t>
            </a:r>
            <a:r>
              <a:rPr lang="tr-TR" b="1" dirty="0" smtClean="0">
                <a:solidFill>
                  <a:srgbClr val="FF0000"/>
                </a:solidFill>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yıl </a:t>
            </a:r>
            <a:r>
              <a:rPr lang="tr-TR" dirty="0">
                <a:latin typeface="Arial" panose="020B0604020202020204" pitchFamily="34" charset="0"/>
                <a:cs typeface="Arial" panose="020B0604020202020204" pitchFamily="34" charset="0"/>
              </a:rPr>
              <a:t>süreyle her </a:t>
            </a:r>
            <a:r>
              <a:rPr lang="tr-TR" b="1" dirty="0">
                <a:solidFill>
                  <a:srgbClr val="FF0000"/>
                </a:solidFill>
                <a:latin typeface="Arial" panose="020B0604020202020204" pitchFamily="34" charset="0"/>
                <a:cs typeface="Arial" panose="020B0604020202020204" pitchFamily="34" charset="0"/>
              </a:rPr>
              <a:t>ay/dönem</a:t>
            </a:r>
            <a:r>
              <a:rPr lang="tr-TR" dirty="0">
                <a:latin typeface="Arial" panose="020B0604020202020204" pitchFamily="34" charset="0"/>
                <a:cs typeface="Arial" panose="020B0604020202020204" pitchFamily="34" charset="0"/>
              </a:rPr>
              <a:t> için ilgili ayda </a:t>
            </a:r>
            <a:r>
              <a:rPr lang="tr-TR" dirty="0" err="1">
                <a:latin typeface="Arial" panose="020B0604020202020204" pitchFamily="34" charset="0"/>
                <a:cs typeface="Arial" panose="020B0604020202020204" pitchFamily="34" charset="0"/>
              </a:rPr>
              <a:t>SGK’ya</a:t>
            </a:r>
            <a:r>
              <a:rPr lang="tr-TR" dirty="0">
                <a:latin typeface="Arial" panose="020B0604020202020204" pitchFamily="34" charset="0"/>
                <a:cs typeface="Arial" panose="020B0604020202020204" pitchFamily="34" charset="0"/>
              </a:rPr>
              <a:t> bildirilen sigortalılara ilişkin prim ödeme gün sayısı dikkate alınmak suretiyle </a:t>
            </a:r>
            <a:r>
              <a:rPr lang="tr-TR" b="1" u="sng" dirty="0">
                <a:latin typeface="Arial" panose="020B0604020202020204" pitchFamily="34" charset="0"/>
                <a:cs typeface="Arial" panose="020B0604020202020204" pitchFamily="34" charset="0"/>
              </a:rPr>
              <a:t>prime esas kazançlar üzerinden </a:t>
            </a:r>
            <a:r>
              <a:rPr lang="tr-TR" b="1" u="sng" dirty="0" smtClean="0">
                <a:solidFill>
                  <a:srgbClr val="FF0000"/>
                </a:solidFill>
                <a:latin typeface="Arial" panose="020B0604020202020204" pitchFamily="34" charset="0"/>
                <a:cs typeface="Arial" panose="020B0604020202020204" pitchFamily="34" charset="0"/>
              </a:rPr>
              <a:t>% </a:t>
            </a:r>
            <a:r>
              <a:rPr lang="tr-TR" b="1" u="sng" dirty="0">
                <a:solidFill>
                  <a:srgbClr val="FF0000"/>
                </a:solidFill>
                <a:latin typeface="Arial" panose="020B0604020202020204" pitchFamily="34" charset="0"/>
                <a:cs typeface="Arial" panose="020B0604020202020204" pitchFamily="34" charset="0"/>
              </a:rPr>
              <a:t>1 </a:t>
            </a:r>
            <a:r>
              <a:rPr lang="tr-TR" b="1" u="sng" dirty="0">
                <a:latin typeface="Arial" panose="020B0604020202020204" pitchFamily="34" charset="0"/>
                <a:cs typeface="Arial" panose="020B0604020202020204" pitchFamily="34" charset="0"/>
              </a:rPr>
              <a:t>olarak hesaplanarak tahsil edilecektir. </a:t>
            </a:r>
          </a:p>
          <a:p>
            <a:pPr algn="just">
              <a:lnSpc>
                <a:spcPct val="110000"/>
              </a:lnSpc>
            </a:pPr>
            <a:endParaRPr lang="tr-TR" dirty="0">
              <a:latin typeface="Arial" panose="020B0604020202020204" pitchFamily="34" charset="0"/>
              <a:cs typeface="Arial" panose="020B0604020202020204" pitchFamily="34" charset="0"/>
            </a:endParaRPr>
          </a:p>
        </p:txBody>
      </p:sp>
      <p:sp>
        <p:nvSpPr>
          <p:cNvPr id="4" name="Başlık 1"/>
          <p:cNvSpPr txBox="1">
            <a:spLocks/>
          </p:cNvSpPr>
          <p:nvPr/>
        </p:nvSpPr>
        <p:spPr>
          <a:xfrm>
            <a:off x="495300" y="249010"/>
            <a:ext cx="76653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200" b="1" dirty="0" smtClean="0">
                <a:solidFill>
                  <a:srgbClr val="FF0000"/>
                </a:solidFill>
                <a:latin typeface="Arial" panose="020B0604020202020204" pitchFamily="34" charset="0"/>
                <a:cs typeface="Arial" panose="020B0604020202020204" pitchFamily="34" charset="0"/>
              </a:rPr>
              <a:t>İŞSİZLİK SİGORTASI PRİMİ İŞVEREN PAYI TEŞVİĞİ</a:t>
            </a:r>
            <a:endParaRPr lang="tr-TR" sz="3200" dirty="0"/>
          </a:p>
        </p:txBody>
      </p:sp>
    </p:spTree>
    <p:extLst>
      <p:ext uri="{BB962C8B-B14F-4D97-AF65-F5344CB8AC3E}">
        <p14:creationId xmlns:p14="http://schemas.microsoft.com/office/powerpoint/2010/main" val="2463220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7979" y="1327831"/>
            <a:ext cx="7886700" cy="4351338"/>
          </a:xfrm>
        </p:spPr>
        <p:txBody>
          <a:bodyPr/>
          <a:lstStyle/>
          <a:p>
            <a:pPr marL="0" indent="0" algn="just">
              <a:buNone/>
            </a:pPr>
            <a:r>
              <a:rPr lang="tr-TR" sz="3600" b="1" dirty="0">
                <a:solidFill>
                  <a:srgbClr val="FF0000"/>
                </a:solidFill>
              </a:rPr>
              <a:t>Destek </a:t>
            </a:r>
            <a:r>
              <a:rPr lang="tr-TR" sz="3600" b="1" dirty="0" smtClean="0">
                <a:solidFill>
                  <a:srgbClr val="FF0000"/>
                </a:solidFill>
              </a:rPr>
              <a:t>oranı;</a:t>
            </a:r>
            <a:endParaRPr lang="tr-TR" sz="3600" b="1" dirty="0">
              <a:solidFill>
                <a:srgbClr val="FF0000"/>
              </a:solidFill>
            </a:endParaRPr>
          </a:p>
          <a:p>
            <a:pPr algn="just"/>
            <a:r>
              <a:rPr lang="tr-TR" dirty="0" smtClean="0"/>
              <a:t>4447 </a:t>
            </a:r>
            <a:r>
              <a:rPr lang="tr-TR" dirty="0"/>
              <a:t>sayılı İşsizlik Sigortası Kanunu’na ilave edilen Ek-4. madde ile </a:t>
            </a:r>
            <a:r>
              <a:rPr lang="tr-TR" b="1" dirty="0">
                <a:solidFill>
                  <a:srgbClr val="FF0000"/>
                </a:solidFill>
              </a:rPr>
              <a:t>çok tehlikeli</a:t>
            </a:r>
            <a:r>
              <a:rPr lang="tr-TR" dirty="0"/>
              <a:t> sınıfta faaliyet gösterip, </a:t>
            </a:r>
            <a:r>
              <a:rPr lang="tr-TR" b="1" dirty="0" smtClean="0">
                <a:solidFill>
                  <a:srgbClr val="FF0000"/>
                </a:solidFill>
              </a:rPr>
              <a:t>10 dan </a:t>
            </a:r>
            <a:r>
              <a:rPr lang="tr-TR" b="1" dirty="0">
                <a:solidFill>
                  <a:srgbClr val="FF0000"/>
                </a:solidFill>
              </a:rPr>
              <a:t>fazla </a:t>
            </a:r>
            <a:r>
              <a:rPr lang="tr-TR" dirty="0"/>
              <a:t>çalışan bulunan iş yerlerinde </a:t>
            </a:r>
            <a:r>
              <a:rPr lang="tr-TR" dirty="0" smtClean="0"/>
              <a:t>sigortalıların </a:t>
            </a:r>
            <a:r>
              <a:rPr lang="tr-TR" dirty="0"/>
              <a:t>prime esas kazançları üzerinden </a:t>
            </a:r>
            <a:r>
              <a:rPr lang="tr-TR" b="1" dirty="0">
                <a:solidFill>
                  <a:srgbClr val="FF0000"/>
                </a:solidFill>
              </a:rPr>
              <a:t>% 3 </a:t>
            </a:r>
            <a:r>
              <a:rPr lang="tr-TR" dirty="0"/>
              <a:t>oranında kesilen işsizlik sigortası primi, son </a:t>
            </a:r>
            <a:r>
              <a:rPr lang="tr-TR" b="1" dirty="0">
                <a:solidFill>
                  <a:srgbClr val="FF0000"/>
                </a:solidFill>
              </a:rPr>
              <a:t>3</a:t>
            </a:r>
            <a:r>
              <a:rPr lang="tr-TR" b="1" dirty="0" smtClean="0">
                <a:solidFill>
                  <a:srgbClr val="FF0000"/>
                </a:solidFill>
              </a:rPr>
              <a:t> </a:t>
            </a:r>
            <a:r>
              <a:rPr lang="tr-TR" b="1" dirty="0">
                <a:solidFill>
                  <a:srgbClr val="FF0000"/>
                </a:solidFill>
              </a:rPr>
              <a:t>yıl </a:t>
            </a:r>
            <a:r>
              <a:rPr lang="tr-TR" dirty="0"/>
              <a:t>içinde </a:t>
            </a:r>
            <a:r>
              <a:rPr lang="tr-TR" b="1" dirty="0">
                <a:solidFill>
                  <a:srgbClr val="FF0000"/>
                </a:solidFill>
              </a:rPr>
              <a:t>ölümlü </a:t>
            </a:r>
            <a:r>
              <a:rPr lang="tr-TR" dirty="0"/>
              <a:t>veya </a:t>
            </a:r>
            <a:r>
              <a:rPr lang="tr-TR" b="1" dirty="0">
                <a:solidFill>
                  <a:srgbClr val="FF0000"/>
                </a:solidFill>
              </a:rPr>
              <a:t>sürekli</a:t>
            </a:r>
            <a:r>
              <a:rPr lang="tr-TR" dirty="0"/>
              <a:t> iş göremezlikle sonuçlanan iş kazası meydana gelmemesi halinde </a:t>
            </a:r>
            <a:r>
              <a:rPr lang="tr-TR" b="1" dirty="0">
                <a:solidFill>
                  <a:srgbClr val="FF0000"/>
                </a:solidFill>
              </a:rPr>
              <a:t>% 1’i </a:t>
            </a:r>
            <a:r>
              <a:rPr lang="tr-TR" dirty="0"/>
              <a:t>sigortalı hissesi, </a:t>
            </a:r>
            <a:r>
              <a:rPr lang="tr-TR" b="1" dirty="0">
                <a:solidFill>
                  <a:srgbClr val="FF0000"/>
                </a:solidFill>
              </a:rPr>
              <a:t>% 1’i </a:t>
            </a:r>
            <a:r>
              <a:rPr lang="tr-TR" dirty="0"/>
              <a:t>işveren hissesi olmak üzere toplam </a:t>
            </a:r>
            <a:r>
              <a:rPr lang="tr-TR" b="1" dirty="0">
                <a:solidFill>
                  <a:srgbClr val="FF0000"/>
                </a:solidFill>
              </a:rPr>
              <a:t>% 2 </a:t>
            </a:r>
            <a:r>
              <a:rPr lang="tr-TR" dirty="0"/>
              <a:t>oranında kesilecektir.</a:t>
            </a:r>
          </a:p>
        </p:txBody>
      </p:sp>
      <p:sp>
        <p:nvSpPr>
          <p:cNvPr id="4" name="Başlık 1"/>
          <p:cNvSpPr txBox="1">
            <a:spLocks/>
          </p:cNvSpPr>
          <p:nvPr/>
        </p:nvSpPr>
        <p:spPr>
          <a:xfrm>
            <a:off x="333830" y="249011"/>
            <a:ext cx="7242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200" b="1" dirty="0" smtClean="0">
                <a:solidFill>
                  <a:srgbClr val="FF0000"/>
                </a:solidFill>
                <a:latin typeface="Arial" panose="020B0604020202020204" pitchFamily="34" charset="0"/>
                <a:cs typeface="Arial" panose="020B0604020202020204" pitchFamily="34" charset="0"/>
              </a:rPr>
              <a:t>İŞSİZLİK SİGORTASI PRİMİ İŞVEREN PAYI TEŞVİĞİ</a:t>
            </a:r>
            <a:endParaRPr lang="tr-TR" sz="3200" dirty="0"/>
          </a:p>
        </p:txBody>
      </p:sp>
    </p:spTree>
    <p:extLst>
      <p:ext uri="{BB962C8B-B14F-4D97-AF65-F5344CB8AC3E}">
        <p14:creationId xmlns:p14="http://schemas.microsoft.com/office/powerpoint/2010/main" val="1630724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1574573"/>
            <a:ext cx="8523514" cy="5092927"/>
          </a:xfrm>
        </p:spPr>
        <p:txBody>
          <a:bodyPr>
            <a:noAutofit/>
          </a:bodyPr>
          <a:lstStyle/>
          <a:p>
            <a:pPr algn="just">
              <a:lnSpc>
                <a:spcPct val="120000"/>
              </a:lnSpc>
            </a:pPr>
            <a:r>
              <a:rPr lang="tr-TR" sz="1900" dirty="0">
                <a:latin typeface="Arial" panose="020B0604020202020204" pitchFamily="34" charset="0"/>
                <a:cs typeface="Arial" panose="020B0604020202020204" pitchFamily="34" charset="0"/>
              </a:rPr>
              <a:t>Yasa’da, </a:t>
            </a:r>
            <a:r>
              <a:rPr lang="tr-TR" sz="1900" b="1" dirty="0" smtClean="0">
                <a:solidFill>
                  <a:srgbClr val="FF0000"/>
                </a:solidFill>
                <a:latin typeface="Arial" panose="020B0604020202020204" pitchFamily="34" charset="0"/>
                <a:cs typeface="Arial" panose="020B0604020202020204" pitchFamily="34" charset="0"/>
              </a:rPr>
              <a:t>10 dan </a:t>
            </a:r>
            <a:r>
              <a:rPr lang="tr-TR" sz="1900" b="1" dirty="0">
                <a:solidFill>
                  <a:srgbClr val="FF0000"/>
                </a:solidFill>
                <a:latin typeface="Arial" panose="020B0604020202020204" pitchFamily="34" charset="0"/>
                <a:cs typeface="Arial" panose="020B0604020202020204" pitchFamily="34" charset="0"/>
              </a:rPr>
              <a:t>fazla </a:t>
            </a:r>
            <a:r>
              <a:rPr lang="tr-TR" sz="1900" dirty="0">
                <a:latin typeface="Arial" panose="020B0604020202020204" pitchFamily="34" charset="0"/>
                <a:cs typeface="Arial" panose="020B0604020202020204" pitchFamily="34" charset="0"/>
              </a:rPr>
              <a:t>çalışan şartına hangi tarihten itibaren bakılacağı hususunda bir hüküm yer almamakla birlikte, teşvikten yararlanılmadan önceki </a:t>
            </a:r>
            <a:r>
              <a:rPr lang="tr-TR" sz="1900" b="1" dirty="0" smtClean="0">
                <a:solidFill>
                  <a:srgbClr val="FF0000"/>
                </a:solidFill>
                <a:latin typeface="Arial" panose="020B0604020202020204" pitchFamily="34" charset="0"/>
                <a:cs typeface="Arial" panose="020B0604020202020204" pitchFamily="34" charset="0"/>
              </a:rPr>
              <a:t>3 </a:t>
            </a:r>
            <a:r>
              <a:rPr lang="tr-TR" sz="1900" b="1" dirty="0">
                <a:solidFill>
                  <a:srgbClr val="FF0000"/>
                </a:solidFill>
                <a:latin typeface="Arial" panose="020B0604020202020204" pitchFamily="34" charset="0"/>
                <a:cs typeface="Arial" panose="020B0604020202020204" pitchFamily="34" charset="0"/>
              </a:rPr>
              <a:t>yılda </a:t>
            </a:r>
            <a:r>
              <a:rPr lang="tr-TR" sz="1900" dirty="0">
                <a:latin typeface="Arial" panose="020B0604020202020204" pitchFamily="34" charset="0"/>
                <a:cs typeface="Arial" panose="020B0604020202020204" pitchFamily="34" charset="0"/>
              </a:rPr>
              <a:t>çalışan sayısı </a:t>
            </a:r>
            <a:r>
              <a:rPr lang="tr-TR" sz="1900" b="1" dirty="0" smtClean="0">
                <a:solidFill>
                  <a:srgbClr val="FF0000"/>
                </a:solidFill>
                <a:latin typeface="Arial" panose="020B0604020202020204" pitchFamily="34" charset="0"/>
                <a:cs typeface="Arial" panose="020B0604020202020204" pitchFamily="34" charset="0"/>
              </a:rPr>
              <a:t>10 dan </a:t>
            </a:r>
            <a:r>
              <a:rPr lang="tr-TR" sz="1900" b="1" dirty="0">
                <a:solidFill>
                  <a:srgbClr val="FF0000"/>
                </a:solidFill>
                <a:latin typeface="Arial" panose="020B0604020202020204" pitchFamily="34" charset="0"/>
                <a:cs typeface="Arial" panose="020B0604020202020204" pitchFamily="34" charset="0"/>
              </a:rPr>
              <a:t>az </a:t>
            </a:r>
            <a:r>
              <a:rPr lang="tr-TR" sz="1900" dirty="0">
                <a:latin typeface="Arial" panose="020B0604020202020204" pitchFamily="34" charset="0"/>
                <a:cs typeface="Arial" panose="020B0604020202020204" pitchFamily="34" charset="0"/>
              </a:rPr>
              <a:t>olsa bile, kapsama giren iş yeri işverenleri takip eden takvim yılı başından itibaren </a:t>
            </a:r>
            <a:r>
              <a:rPr lang="tr-TR" sz="1900" b="1" dirty="0">
                <a:solidFill>
                  <a:srgbClr val="FF0000"/>
                </a:solidFill>
                <a:latin typeface="Arial" panose="020B0604020202020204" pitchFamily="34" charset="0"/>
                <a:cs typeface="Arial" panose="020B0604020202020204" pitchFamily="34" charset="0"/>
              </a:rPr>
              <a:t>3</a:t>
            </a:r>
            <a:r>
              <a:rPr lang="tr-TR" sz="1900" b="1" dirty="0" smtClean="0">
                <a:solidFill>
                  <a:srgbClr val="FF0000"/>
                </a:solidFill>
                <a:latin typeface="Arial" panose="020B0604020202020204" pitchFamily="34" charset="0"/>
                <a:cs typeface="Arial" panose="020B0604020202020204" pitchFamily="34" charset="0"/>
              </a:rPr>
              <a:t> </a:t>
            </a:r>
            <a:r>
              <a:rPr lang="tr-TR" sz="1900" b="1" dirty="0">
                <a:solidFill>
                  <a:srgbClr val="FF0000"/>
                </a:solidFill>
                <a:latin typeface="Arial" panose="020B0604020202020204" pitchFamily="34" charset="0"/>
                <a:cs typeface="Arial" panose="020B0604020202020204" pitchFamily="34" charset="0"/>
              </a:rPr>
              <a:t>yıl</a:t>
            </a:r>
            <a:r>
              <a:rPr lang="tr-TR" sz="1900" dirty="0">
                <a:latin typeface="Arial" panose="020B0604020202020204" pitchFamily="34" charset="0"/>
                <a:cs typeface="Arial" panose="020B0604020202020204" pitchFamily="34" charset="0"/>
              </a:rPr>
              <a:t> içinde </a:t>
            </a:r>
            <a:r>
              <a:rPr lang="tr-TR" sz="1900" b="1" dirty="0">
                <a:solidFill>
                  <a:srgbClr val="FF0000"/>
                </a:solidFill>
                <a:latin typeface="Arial" panose="020B0604020202020204" pitchFamily="34" charset="0"/>
                <a:cs typeface="Arial" panose="020B0604020202020204" pitchFamily="34" charset="0"/>
              </a:rPr>
              <a:t>en az </a:t>
            </a:r>
            <a:r>
              <a:rPr lang="tr-TR" sz="1900" b="1" dirty="0" smtClean="0">
                <a:solidFill>
                  <a:srgbClr val="FF0000"/>
                </a:solidFill>
                <a:latin typeface="Arial" panose="020B0604020202020204" pitchFamily="34" charset="0"/>
                <a:cs typeface="Arial" panose="020B0604020202020204" pitchFamily="34" charset="0"/>
              </a:rPr>
              <a:t>11 </a:t>
            </a:r>
            <a:r>
              <a:rPr lang="tr-TR" sz="1900" dirty="0">
                <a:latin typeface="Arial" panose="020B0604020202020204" pitchFamily="34" charset="0"/>
                <a:cs typeface="Arial" panose="020B0604020202020204" pitchFamily="34" charset="0"/>
              </a:rPr>
              <a:t>sigortalı istihdam ettikleri takdirde, </a:t>
            </a:r>
            <a:r>
              <a:rPr lang="tr-TR" sz="1900" b="1" dirty="0">
                <a:solidFill>
                  <a:srgbClr val="FF0000"/>
                </a:solidFill>
                <a:latin typeface="Arial" panose="020B0604020202020204" pitchFamily="34" charset="0"/>
                <a:cs typeface="Arial" panose="020B0604020202020204" pitchFamily="34" charset="0"/>
              </a:rPr>
              <a:t>% 1</a:t>
            </a:r>
            <a:r>
              <a:rPr lang="tr-TR" sz="1900" dirty="0">
                <a:latin typeface="Arial" panose="020B0604020202020204" pitchFamily="34" charset="0"/>
                <a:cs typeface="Arial" panose="020B0604020202020204" pitchFamily="34" charset="0"/>
              </a:rPr>
              <a:t> oranındaki işsizlik sigortası primi işveren hissesi teşvikinden yararlanabileceklerdir</a:t>
            </a:r>
            <a:r>
              <a:rPr lang="tr-TR" sz="1900" dirty="0" smtClean="0">
                <a:latin typeface="Arial" panose="020B0604020202020204" pitchFamily="34" charset="0"/>
                <a:cs typeface="Arial" panose="020B0604020202020204" pitchFamily="34" charset="0"/>
              </a:rPr>
              <a:t>.</a:t>
            </a:r>
            <a:endParaRPr lang="tr-TR" sz="1900" dirty="0">
              <a:latin typeface="Arial" panose="020B0604020202020204" pitchFamily="34" charset="0"/>
              <a:cs typeface="Arial" panose="020B0604020202020204" pitchFamily="34" charset="0"/>
            </a:endParaRPr>
          </a:p>
          <a:p>
            <a:pPr algn="just">
              <a:lnSpc>
                <a:spcPct val="120000"/>
              </a:lnSpc>
            </a:pPr>
            <a:r>
              <a:rPr lang="tr-TR" sz="1900" dirty="0" smtClean="0">
                <a:latin typeface="Arial" panose="020B0604020202020204" pitchFamily="34" charset="0"/>
                <a:cs typeface="Arial" panose="020B0604020202020204" pitchFamily="34" charset="0"/>
              </a:rPr>
              <a:t>İş </a:t>
            </a:r>
            <a:r>
              <a:rPr lang="tr-TR" sz="1900" dirty="0">
                <a:latin typeface="Arial" panose="020B0604020202020204" pitchFamily="34" charset="0"/>
                <a:cs typeface="Arial" panose="020B0604020202020204" pitchFamily="34" charset="0"/>
              </a:rPr>
              <a:t>yerinin geçmiş sigorta primi, işsizlik sigortası primi, idari para cezası ve bunlara ilişkin gecikme cezası ve gecikme zammı borcu OLMAMALIDIR. (Bu borçların çeşitli kanunlar gereğince yapılandırılmış veya 6183 sayılı Kanunun 48 inci maddesine istinaden tecil ve taksitlendirilmiş olması durumunda borcu yok kabul edilir.)</a:t>
            </a:r>
          </a:p>
          <a:p>
            <a:pPr algn="just">
              <a:lnSpc>
                <a:spcPct val="120000"/>
              </a:lnSpc>
            </a:pPr>
            <a:r>
              <a:rPr lang="tr-TR" sz="1900" dirty="0" smtClean="0">
                <a:latin typeface="Arial" panose="020B0604020202020204" pitchFamily="34" charset="0"/>
                <a:cs typeface="Arial" panose="020B0604020202020204" pitchFamily="34" charset="0"/>
              </a:rPr>
              <a:t>Kayıt </a:t>
            </a:r>
            <a:r>
              <a:rPr lang="tr-TR" sz="1900" dirty="0">
                <a:latin typeface="Arial" panose="020B0604020202020204" pitchFamily="34" charset="0"/>
                <a:cs typeface="Arial" panose="020B0604020202020204" pitchFamily="34" charset="0"/>
              </a:rPr>
              <a:t>dışı sigortalı ya da sahte sigortalı bildirimi OLMAMALIDIR.</a:t>
            </a:r>
          </a:p>
        </p:txBody>
      </p:sp>
      <p:sp>
        <p:nvSpPr>
          <p:cNvPr id="5" name="Başlık 1"/>
          <p:cNvSpPr txBox="1">
            <a:spLocks/>
          </p:cNvSpPr>
          <p:nvPr/>
        </p:nvSpPr>
        <p:spPr>
          <a:xfrm>
            <a:off x="333830" y="249011"/>
            <a:ext cx="7242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3200" b="1" dirty="0" smtClean="0">
                <a:solidFill>
                  <a:srgbClr val="FF0000"/>
                </a:solidFill>
                <a:latin typeface="Arial" panose="020B0604020202020204" pitchFamily="34" charset="0"/>
                <a:cs typeface="Arial" panose="020B0604020202020204" pitchFamily="34" charset="0"/>
              </a:rPr>
              <a:t>İŞSİZLİK SİGORTASI PRİMİ İŞVEREN PAYI TEŞVİĞİ</a:t>
            </a:r>
            <a:endParaRPr lang="tr-TR" sz="3200" dirty="0"/>
          </a:p>
        </p:txBody>
      </p:sp>
    </p:spTree>
    <p:extLst>
      <p:ext uri="{BB962C8B-B14F-4D97-AF65-F5344CB8AC3E}">
        <p14:creationId xmlns:p14="http://schemas.microsoft.com/office/powerpoint/2010/main" val="33373692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1" y="365126"/>
            <a:ext cx="6802664" cy="1325563"/>
          </a:xfrm>
        </p:spPr>
        <p:txBody>
          <a:bodyPr>
            <a:noAutofit/>
          </a:bodyPr>
          <a:lstStyle/>
          <a:p>
            <a:pPr algn="ctr"/>
            <a:r>
              <a:rPr lang="tr-TR" sz="3300" b="1" dirty="0" smtClean="0">
                <a:solidFill>
                  <a:srgbClr val="FF0000"/>
                </a:solidFill>
                <a:latin typeface="Arial" panose="020B0604020202020204" pitchFamily="34" charset="0"/>
                <a:cs typeface="Arial" panose="020B0604020202020204" pitchFamily="34" charset="0"/>
              </a:rPr>
              <a:t>İşsizlik </a:t>
            </a:r>
            <a:r>
              <a:rPr lang="tr-TR" sz="3300" b="1" dirty="0">
                <a:solidFill>
                  <a:srgbClr val="FF0000"/>
                </a:solidFill>
                <a:latin typeface="Arial" panose="020B0604020202020204" pitchFamily="34" charset="0"/>
                <a:cs typeface="Arial" panose="020B0604020202020204" pitchFamily="34" charset="0"/>
              </a:rPr>
              <a:t>Ö</a:t>
            </a:r>
            <a:r>
              <a:rPr lang="tr-TR" sz="3300" b="1" dirty="0" smtClean="0">
                <a:solidFill>
                  <a:srgbClr val="FF0000"/>
                </a:solidFill>
                <a:latin typeface="Arial" panose="020B0604020202020204" pitchFamily="34" charset="0"/>
                <a:cs typeface="Arial" panose="020B0604020202020204" pitchFamily="34" charset="0"/>
              </a:rPr>
              <a:t>deneğinden Yararlanma </a:t>
            </a:r>
            <a:br>
              <a:rPr lang="tr-TR" sz="3300" b="1" dirty="0" smtClean="0">
                <a:solidFill>
                  <a:srgbClr val="FF0000"/>
                </a:solidFill>
                <a:latin typeface="Arial" panose="020B0604020202020204" pitchFamily="34" charset="0"/>
                <a:cs typeface="Arial" panose="020B0604020202020204" pitchFamily="34" charset="0"/>
              </a:rPr>
            </a:br>
            <a:r>
              <a:rPr lang="tr-TR" sz="3300" b="1" dirty="0" smtClean="0">
                <a:solidFill>
                  <a:srgbClr val="FF0000"/>
                </a:solidFill>
                <a:latin typeface="Arial" panose="020B0604020202020204" pitchFamily="34" charset="0"/>
                <a:cs typeface="Arial" panose="020B0604020202020204" pitchFamily="34" charset="0"/>
              </a:rPr>
              <a:t>Şartında </a:t>
            </a:r>
            <a:r>
              <a:rPr lang="tr-TR" sz="3300" b="1" dirty="0">
                <a:solidFill>
                  <a:srgbClr val="FF0000"/>
                </a:solidFill>
                <a:latin typeface="Arial" panose="020B0604020202020204" pitchFamily="34" charset="0"/>
                <a:cs typeface="Arial" panose="020B0604020202020204" pitchFamily="34" charset="0"/>
              </a:rPr>
              <a:t>Ö</a:t>
            </a:r>
            <a:r>
              <a:rPr lang="tr-TR" sz="3300" b="1" dirty="0" smtClean="0">
                <a:solidFill>
                  <a:srgbClr val="FF0000"/>
                </a:solidFill>
                <a:latin typeface="Arial" panose="020B0604020202020204" pitchFamily="34" charset="0"/>
                <a:cs typeface="Arial" panose="020B0604020202020204" pitchFamily="34" charset="0"/>
              </a:rPr>
              <a:t>nemli Değişiklik</a:t>
            </a:r>
            <a:br>
              <a:rPr lang="tr-TR" sz="3300" b="1" dirty="0" smtClean="0">
                <a:solidFill>
                  <a:srgbClr val="FF0000"/>
                </a:solidFill>
                <a:latin typeface="Arial" panose="020B0604020202020204" pitchFamily="34" charset="0"/>
                <a:cs typeface="Arial" panose="020B0604020202020204" pitchFamily="34" charset="0"/>
              </a:rPr>
            </a:br>
            <a:r>
              <a:rPr lang="tr-TR" sz="3300" b="1" dirty="0" smtClean="0">
                <a:solidFill>
                  <a:srgbClr val="FF0000"/>
                </a:solidFill>
                <a:latin typeface="Arial" panose="020B0604020202020204" pitchFamily="34" charset="0"/>
                <a:cs typeface="Arial" panose="020B0604020202020204" pitchFamily="34" charset="0"/>
              </a:rPr>
              <a:t>(7161 S.K.)</a:t>
            </a:r>
            <a:endParaRPr lang="tr-TR" sz="3300"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fontScale="92500" lnSpcReduction="20000"/>
          </a:bodyPr>
          <a:lstStyle/>
          <a:p>
            <a:pPr marL="0" indent="0" algn="just">
              <a:lnSpc>
                <a:spcPct val="110000"/>
              </a:lnSpc>
              <a:buNone/>
            </a:pPr>
            <a:r>
              <a:rPr lang="tr-TR" dirty="0" smtClean="0">
                <a:latin typeface="Arial" panose="020B0604020202020204" pitchFamily="34" charset="0"/>
                <a:cs typeface="Arial" panose="020B0604020202020204" pitchFamily="34" charset="0"/>
              </a:rPr>
              <a:t>“</a:t>
            </a:r>
            <a:r>
              <a:rPr lang="tr-TR" b="1" dirty="0">
                <a:latin typeface="Arial" panose="020B0604020202020204" pitchFamily="34" charset="0"/>
                <a:cs typeface="Arial" panose="020B0604020202020204" pitchFamily="34" charset="0"/>
              </a:rPr>
              <a:t>İşsizlik ödeneğinin; miktarı, ödeme süreleri ve zamanı ile sigorta primleri”</a:t>
            </a:r>
            <a:r>
              <a:rPr lang="tr-TR" dirty="0">
                <a:latin typeface="Arial" panose="020B0604020202020204" pitchFamily="34" charset="0"/>
                <a:cs typeface="Arial" panose="020B0604020202020204" pitchFamily="34" charset="0"/>
              </a:rPr>
              <a:t> başlıklı 50 </a:t>
            </a:r>
            <a:r>
              <a:rPr lang="tr-TR" dirty="0" err="1">
                <a:latin typeface="Arial" panose="020B0604020202020204" pitchFamily="34" charset="0"/>
                <a:cs typeface="Arial" panose="020B0604020202020204" pitchFamily="34" charset="0"/>
              </a:rPr>
              <a:t>nci</a:t>
            </a:r>
            <a:r>
              <a:rPr lang="tr-TR" dirty="0">
                <a:latin typeface="Arial" panose="020B0604020202020204" pitchFamily="34" charset="0"/>
                <a:cs typeface="Arial" panose="020B0604020202020204" pitchFamily="34" charset="0"/>
              </a:rPr>
              <a:t> maddesinde yapılması öngörülen değişiklik ile işsizlik ödeneğinden yararlanma koşullarından, son </a:t>
            </a:r>
            <a:r>
              <a:rPr lang="tr-TR" b="1" dirty="0">
                <a:solidFill>
                  <a:srgbClr val="FF0000"/>
                </a:solidFill>
                <a:latin typeface="Arial" panose="020B0604020202020204" pitchFamily="34" charset="0"/>
                <a:cs typeface="Arial" panose="020B0604020202020204" pitchFamily="34" charset="0"/>
              </a:rPr>
              <a:t>120 gün “</a:t>
            </a:r>
            <a:r>
              <a:rPr lang="tr-TR" b="1" i="1" dirty="0">
                <a:solidFill>
                  <a:srgbClr val="FF0000"/>
                </a:solidFill>
                <a:latin typeface="Arial" panose="020B0604020202020204" pitchFamily="34" charset="0"/>
                <a:cs typeface="Arial" panose="020B0604020202020204" pitchFamily="34" charset="0"/>
              </a:rPr>
              <a:t>prim ödeyerek sürekli çalışmış</a:t>
            </a:r>
            <a:r>
              <a:rPr lang="tr-TR" b="1" dirty="0">
                <a:solidFill>
                  <a:srgbClr val="FF0000"/>
                </a:solidFill>
                <a:latin typeface="Arial" panose="020B0604020202020204" pitchFamily="34" charset="0"/>
                <a:cs typeface="Arial" panose="020B0604020202020204" pitchFamily="34" charset="0"/>
              </a:rPr>
              <a:t>” olma şartı “</a:t>
            </a:r>
            <a:r>
              <a:rPr lang="tr-TR" b="1" i="1" dirty="0">
                <a:solidFill>
                  <a:srgbClr val="FF0000"/>
                </a:solidFill>
                <a:latin typeface="Arial" panose="020B0604020202020204" pitchFamily="34" charset="0"/>
                <a:cs typeface="Arial" panose="020B0604020202020204" pitchFamily="34" charset="0"/>
              </a:rPr>
              <a:t>hizmet akdine tabi</a:t>
            </a:r>
            <a:r>
              <a:rPr lang="tr-TR" b="1" dirty="0">
                <a:solidFill>
                  <a:srgbClr val="FF0000"/>
                </a:solidFill>
                <a:latin typeface="Arial" panose="020B0604020202020204" pitchFamily="34" charset="0"/>
                <a:cs typeface="Arial" panose="020B0604020202020204" pitchFamily="34" charset="0"/>
              </a:rPr>
              <a:t>” olma şeklinde </a:t>
            </a:r>
            <a:r>
              <a:rPr lang="tr-TR" dirty="0" smtClean="0">
                <a:latin typeface="Arial" panose="020B0604020202020204" pitchFamily="34" charset="0"/>
                <a:cs typeface="Arial" panose="020B0604020202020204" pitchFamily="34" charset="0"/>
              </a:rPr>
              <a:t>değiştirilerek </a:t>
            </a:r>
            <a:r>
              <a:rPr lang="tr-TR" dirty="0">
                <a:latin typeface="Arial" panose="020B0604020202020204" pitchFamily="34" charset="0"/>
                <a:cs typeface="Arial" panose="020B0604020202020204" pitchFamily="34" charset="0"/>
              </a:rPr>
              <a:t>120 gün boyunca hizmet akdine tabi olmasına karşın devamsızlık hallerinden kaynaklı ödememe durumu ortadan kaldırılmaktadır.</a:t>
            </a:r>
          </a:p>
          <a:p>
            <a:pPr marL="0" indent="0" algn="just">
              <a:lnSpc>
                <a:spcPct val="110000"/>
              </a:lnSpc>
              <a:buNone/>
            </a:pPr>
            <a:r>
              <a:rPr lang="tr-TR" dirty="0">
                <a:latin typeface="Arial" panose="020B0604020202020204" pitchFamily="34" charset="0"/>
                <a:cs typeface="Arial" panose="020B0604020202020204" pitchFamily="34" charset="0"/>
              </a:rPr>
              <a:t>Düzenleme, 18.1.2019 tarihinden sonra hizmet akdi feshedilenler için uygulanacaktır.</a:t>
            </a:r>
          </a:p>
          <a:p>
            <a:pPr marL="0" indent="0" algn="just">
              <a:lnSpc>
                <a:spcPct val="110000"/>
              </a:lnSpc>
              <a:buNone/>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43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latin typeface="Times New Roman" pitchFamily="18" charset="0"/>
                <a:cs typeface="Times New Roman" pitchFamily="18" charset="0"/>
              </a:rPr>
              <a:t>Kısa Çalışma Uygulaması</a:t>
            </a:r>
          </a:p>
        </p:txBody>
      </p:sp>
      <p:sp>
        <p:nvSpPr>
          <p:cNvPr id="3" name="İçerik Yer Tutucusu 2"/>
          <p:cNvSpPr>
            <a:spLocks noGrp="1"/>
          </p:cNvSpPr>
          <p:nvPr>
            <p:ph idx="1"/>
          </p:nvPr>
        </p:nvSpPr>
        <p:spPr/>
        <p:txBody>
          <a:bodyPr/>
          <a:lstStyle/>
          <a:p>
            <a:r>
              <a:rPr lang="tr-TR" dirty="0">
                <a:latin typeface="Times New Roman" pitchFamily="18" charset="0"/>
                <a:cs typeface="Times New Roman" pitchFamily="18" charset="0"/>
              </a:rPr>
              <a:t>işyerindeki haftalık çalışma sürelerinin </a:t>
            </a:r>
            <a:r>
              <a:rPr lang="tr-TR" b="1" dirty="0">
                <a:solidFill>
                  <a:srgbClr val="FF0000"/>
                </a:solidFill>
                <a:latin typeface="Times New Roman" pitchFamily="18" charset="0"/>
                <a:cs typeface="Times New Roman" pitchFamily="18" charset="0"/>
              </a:rPr>
              <a:t>geçici olarak </a:t>
            </a:r>
            <a:r>
              <a:rPr lang="tr-TR" dirty="0">
                <a:latin typeface="Times New Roman" pitchFamily="18" charset="0"/>
                <a:cs typeface="Times New Roman" pitchFamily="18" charset="0"/>
              </a:rPr>
              <a:t>en az </a:t>
            </a:r>
            <a:r>
              <a:rPr lang="tr-TR" dirty="0" smtClean="0">
                <a:solidFill>
                  <a:srgbClr val="FF0000"/>
                </a:solidFill>
                <a:latin typeface="Times New Roman" pitchFamily="18" charset="0"/>
                <a:cs typeface="Times New Roman" pitchFamily="18" charset="0"/>
              </a:rPr>
              <a:t>1/3 oranında </a:t>
            </a:r>
            <a:r>
              <a:rPr lang="tr-TR" dirty="0">
                <a:latin typeface="Times New Roman" pitchFamily="18" charset="0"/>
                <a:cs typeface="Times New Roman" pitchFamily="18" charset="0"/>
              </a:rPr>
              <a:t>azaltılması veya süreklilik koşulu aranmaksızın işyerinde faaliyetin tamamen veya kısmen </a:t>
            </a:r>
            <a:r>
              <a:rPr lang="tr-TR" b="1" u="sng" dirty="0">
                <a:solidFill>
                  <a:srgbClr val="FF0000"/>
                </a:solidFill>
                <a:latin typeface="Times New Roman" pitchFamily="18" charset="0"/>
                <a:cs typeface="Times New Roman" pitchFamily="18" charset="0"/>
              </a:rPr>
              <a:t>en az </a:t>
            </a:r>
            <a:r>
              <a:rPr lang="tr-TR" b="1" u="sng" dirty="0" smtClean="0">
                <a:solidFill>
                  <a:srgbClr val="FF0000"/>
                </a:solidFill>
                <a:latin typeface="Times New Roman" pitchFamily="18" charset="0"/>
                <a:cs typeface="Times New Roman" pitchFamily="18" charset="0"/>
              </a:rPr>
              <a:t>4 hafta </a:t>
            </a:r>
            <a:r>
              <a:rPr lang="tr-TR" dirty="0">
                <a:latin typeface="Times New Roman" pitchFamily="18" charset="0"/>
                <a:cs typeface="Times New Roman" pitchFamily="18" charset="0"/>
              </a:rPr>
              <a:t>süreyle durdurulması hallerinde, </a:t>
            </a:r>
            <a:r>
              <a:rPr lang="tr-TR" dirty="0" smtClean="0">
                <a:latin typeface="Times New Roman" pitchFamily="18" charset="0"/>
                <a:cs typeface="Times New Roman" pitchFamily="18" charset="0"/>
              </a:rPr>
              <a:t>işyerinde </a:t>
            </a:r>
            <a:r>
              <a:rPr lang="tr-TR" dirty="0" smtClean="0">
                <a:solidFill>
                  <a:srgbClr val="FF0000"/>
                </a:solidFill>
                <a:latin typeface="Times New Roman" pitchFamily="18" charset="0"/>
                <a:cs typeface="Times New Roman" pitchFamily="18" charset="0"/>
              </a:rPr>
              <a:t>3  </a:t>
            </a:r>
            <a:r>
              <a:rPr lang="tr-TR" dirty="0">
                <a:solidFill>
                  <a:srgbClr val="FF0000"/>
                </a:solidFill>
                <a:latin typeface="Times New Roman" pitchFamily="18" charset="0"/>
                <a:cs typeface="Times New Roman" pitchFamily="18" charset="0"/>
              </a:rPr>
              <a:t>ayı aşmamak</a:t>
            </a:r>
            <a:r>
              <a:rPr lang="tr-TR" dirty="0">
                <a:latin typeface="Times New Roman" pitchFamily="18" charset="0"/>
                <a:cs typeface="Times New Roman" pitchFamily="18" charset="0"/>
              </a:rPr>
              <a:t> üzere </a:t>
            </a:r>
            <a:r>
              <a:rPr lang="tr-TR" dirty="0" smtClean="0">
                <a:latin typeface="Times New Roman" pitchFamily="18" charset="0"/>
                <a:cs typeface="Times New Roman" pitchFamily="18" charset="0"/>
              </a:rPr>
              <a:t>sigortalılara </a:t>
            </a:r>
            <a:r>
              <a:rPr lang="tr-TR" dirty="0">
                <a:latin typeface="Times New Roman" pitchFamily="18" charset="0"/>
                <a:cs typeface="Times New Roman" pitchFamily="18" charset="0"/>
              </a:rPr>
              <a:t>çalışamadıkları dönem için </a:t>
            </a:r>
            <a:r>
              <a:rPr lang="tr-TR" u="sng" dirty="0">
                <a:solidFill>
                  <a:srgbClr val="FF0000"/>
                </a:solidFill>
                <a:latin typeface="Times New Roman" pitchFamily="18" charset="0"/>
                <a:cs typeface="Times New Roman" pitchFamily="18" charset="0"/>
              </a:rPr>
              <a:t>gelir desteği </a:t>
            </a:r>
            <a:r>
              <a:rPr lang="tr-TR" dirty="0">
                <a:latin typeface="Times New Roman" pitchFamily="18" charset="0"/>
                <a:cs typeface="Times New Roman" pitchFamily="18" charset="0"/>
              </a:rPr>
              <a:t>sağlayan bir uygulamadır</a:t>
            </a:r>
            <a:r>
              <a:rPr lang="tr-TR" dirty="0" smtClean="0">
                <a:latin typeface="Times New Roman" pitchFamily="18" charset="0"/>
                <a:cs typeface="Times New Roman" pitchFamily="18" charset="0"/>
              </a:rPr>
              <a:t>.</a:t>
            </a:r>
          </a:p>
          <a:p>
            <a:r>
              <a:rPr lang="tr-TR" b="1" dirty="0" smtClean="0">
                <a:solidFill>
                  <a:srgbClr val="FF0000"/>
                </a:solidFill>
                <a:latin typeface="Times New Roman" pitchFamily="18" charset="0"/>
                <a:cs typeface="Times New Roman" pitchFamily="18" charset="0"/>
              </a:rPr>
              <a:t>(</a:t>
            </a:r>
            <a:r>
              <a:rPr lang="tr-TR" b="1" dirty="0">
                <a:solidFill>
                  <a:srgbClr val="FF0000"/>
                </a:solidFill>
                <a:latin typeface="Times New Roman" pitchFamily="18" charset="0"/>
                <a:cs typeface="Times New Roman" pitchFamily="18" charset="0"/>
              </a:rPr>
              <a:t>Cumhurbaşkanı kararı ile </a:t>
            </a:r>
            <a:r>
              <a:rPr lang="tr-TR" b="1" dirty="0" smtClean="0">
                <a:solidFill>
                  <a:srgbClr val="FF0000"/>
                </a:solidFill>
                <a:latin typeface="Times New Roman" pitchFamily="18" charset="0"/>
                <a:cs typeface="Times New Roman" pitchFamily="18" charset="0"/>
              </a:rPr>
              <a:t>3 aylık süre 6 </a:t>
            </a:r>
            <a:r>
              <a:rPr lang="tr-TR" b="1" dirty="0">
                <a:solidFill>
                  <a:srgbClr val="FF0000"/>
                </a:solidFill>
                <a:latin typeface="Times New Roman" pitchFamily="18" charset="0"/>
                <a:cs typeface="Times New Roman" pitchFamily="18" charset="0"/>
              </a:rPr>
              <a:t>aya kadar uzatılabilir.)</a:t>
            </a:r>
            <a:endParaRPr lang="tr-TR"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106872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
            </a:r>
            <a:br>
              <a:rPr lang="tr-TR" dirty="0" smtClean="0"/>
            </a:br>
            <a:endParaRPr lang="tr-TR" dirty="0"/>
          </a:p>
        </p:txBody>
      </p:sp>
      <p:sp>
        <p:nvSpPr>
          <p:cNvPr id="3" name="İçerik Yer Tutucusu 2"/>
          <p:cNvSpPr>
            <a:spLocks noGrp="1"/>
          </p:cNvSpPr>
          <p:nvPr>
            <p:ph idx="1"/>
          </p:nvPr>
        </p:nvSpPr>
        <p:spPr>
          <a:xfrm>
            <a:off x="628650" y="1665968"/>
            <a:ext cx="7886700" cy="4351338"/>
          </a:xfrm>
        </p:spPr>
        <p:txBody>
          <a:bodyPr>
            <a:normAutofit/>
          </a:bodyPr>
          <a:lstStyle/>
          <a:p>
            <a:pPr marL="0" indent="0" algn="ctr">
              <a:buNone/>
            </a:pPr>
            <a:r>
              <a:rPr lang="tr-TR" sz="5800" b="1" dirty="0">
                <a:solidFill>
                  <a:srgbClr val="0070C0"/>
                </a:solidFill>
                <a:latin typeface="Arial" panose="020B0604020202020204" pitchFamily="34" charset="0"/>
                <a:cs typeface="Arial" panose="020B0604020202020204" pitchFamily="34" charset="0"/>
              </a:rPr>
              <a:t>Uyumlu </a:t>
            </a:r>
            <a:r>
              <a:rPr lang="tr-TR" sz="5800" b="1" dirty="0" smtClean="0">
                <a:solidFill>
                  <a:srgbClr val="0070C0"/>
                </a:solidFill>
                <a:latin typeface="Arial" panose="020B0604020202020204" pitchFamily="34" charset="0"/>
                <a:cs typeface="Arial" panose="020B0604020202020204" pitchFamily="34" charset="0"/>
              </a:rPr>
              <a:t>İşverenlerin </a:t>
            </a:r>
            <a:r>
              <a:rPr lang="tr-TR" sz="5800" b="1" dirty="0">
                <a:solidFill>
                  <a:srgbClr val="0070C0"/>
                </a:solidFill>
                <a:latin typeface="Arial" panose="020B0604020202020204" pitchFamily="34" charset="0"/>
                <a:cs typeface="Arial" panose="020B0604020202020204" pitchFamily="34" charset="0"/>
              </a:rPr>
              <a:t>Borçlarını Uygun Koşullarda </a:t>
            </a:r>
            <a:r>
              <a:rPr lang="tr-TR" sz="5800" b="1" dirty="0" smtClean="0">
                <a:solidFill>
                  <a:srgbClr val="0070C0"/>
                </a:solidFill>
                <a:latin typeface="Arial" panose="020B0604020202020204" pitchFamily="34" charset="0"/>
                <a:cs typeface="Arial" panose="020B0604020202020204" pitchFamily="34" charset="0"/>
              </a:rPr>
              <a:t>Taksitlendirmesi</a:t>
            </a:r>
            <a:endParaRPr lang="tr-TR" sz="5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772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500" b="1" dirty="0">
                <a:solidFill>
                  <a:srgbClr val="FF0000"/>
                </a:solidFill>
                <a:latin typeface="Arial" panose="020B0604020202020204" pitchFamily="34" charset="0"/>
                <a:cs typeface="Arial" panose="020B0604020202020204" pitchFamily="34" charset="0"/>
              </a:rPr>
              <a:t>Prim Borcu Olan İşverenlere </a:t>
            </a:r>
            <a:r>
              <a:rPr lang="tr-TR" sz="3500" b="1" dirty="0" smtClean="0">
                <a:solidFill>
                  <a:srgbClr val="FF0000"/>
                </a:solidFill>
                <a:latin typeface="Arial" panose="020B0604020202020204" pitchFamily="34" charset="0"/>
                <a:cs typeface="Arial" panose="020B0604020202020204" pitchFamily="34" charset="0"/>
              </a:rPr>
              <a:t/>
            </a:r>
            <a:br>
              <a:rPr lang="tr-TR" sz="3500" b="1" dirty="0" smtClean="0">
                <a:solidFill>
                  <a:srgbClr val="FF0000"/>
                </a:solidFill>
                <a:latin typeface="Arial" panose="020B0604020202020204" pitchFamily="34" charset="0"/>
                <a:cs typeface="Arial" panose="020B0604020202020204" pitchFamily="34" charset="0"/>
              </a:rPr>
            </a:br>
            <a:r>
              <a:rPr lang="tr-TR" sz="3500" b="1" dirty="0" smtClean="0">
                <a:solidFill>
                  <a:srgbClr val="FF0000"/>
                </a:solidFill>
                <a:latin typeface="Arial" panose="020B0604020202020204" pitchFamily="34" charset="0"/>
                <a:cs typeface="Arial" panose="020B0604020202020204" pitchFamily="34" charset="0"/>
              </a:rPr>
              <a:t>Tecil </a:t>
            </a:r>
            <a:r>
              <a:rPr lang="tr-TR" sz="3500" b="1" dirty="0">
                <a:solidFill>
                  <a:srgbClr val="FF0000"/>
                </a:solidFill>
                <a:latin typeface="Arial" panose="020B0604020202020204" pitchFamily="34" charset="0"/>
                <a:cs typeface="Arial" panose="020B0604020202020204" pitchFamily="34" charset="0"/>
              </a:rPr>
              <a:t>ve </a:t>
            </a:r>
            <a:r>
              <a:rPr lang="tr-TR" sz="3500" b="1" dirty="0" smtClean="0">
                <a:solidFill>
                  <a:srgbClr val="FF0000"/>
                </a:solidFill>
                <a:latin typeface="Arial" panose="020B0604020202020204" pitchFamily="34" charset="0"/>
                <a:cs typeface="Arial" panose="020B0604020202020204" pitchFamily="34" charset="0"/>
              </a:rPr>
              <a:t>Taksitlendirme</a:t>
            </a:r>
            <a:endParaRPr lang="tr-TR" sz="35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28650" y="1825625"/>
            <a:ext cx="8021864" cy="4734832"/>
          </a:xfrm>
        </p:spPr>
        <p:txBody>
          <a:bodyPr>
            <a:normAutofit fontScale="77500" lnSpcReduction="20000"/>
          </a:bodyPr>
          <a:lstStyle/>
          <a:p>
            <a:pPr algn="just">
              <a:lnSpc>
                <a:spcPct val="120000"/>
              </a:lnSpc>
            </a:pPr>
            <a:r>
              <a:rPr lang="tr-TR" dirty="0">
                <a:latin typeface="Arial" panose="020B0604020202020204" pitchFamily="34" charset="0"/>
                <a:cs typeface="Arial" panose="020B0604020202020204" pitchFamily="34" charset="0"/>
              </a:rPr>
              <a:t>Bilindiği üzere 18.05.2017 tarih 7020 sayılı yapılandırma kanunu ile 6183 sayılı Amme Alacaklarının Tahsil Usulü Hakkında Kanuna 48/A maddesi eklenerek vergiye uyumlu mükelleflere borçlarının tecili imkânı getirilmiştir. </a:t>
            </a:r>
            <a:endParaRPr lang="tr-TR" dirty="0" smtClean="0">
              <a:latin typeface="Arial" panose="020B0604020202020204" pitchFamily="34" charset="0"/>
              <a:cs typeface="Arial" panose="020B0604020202020204" pitchFamily="34" charset="0"/>
            </a:endParaRPr>
          </a:p>
          <a:p>
            <a:pPr algn="just">
              <a:lnSpc>
                <a:spcPct val="120000"/>
              </a:lnSpc>
            </a:pPr>
            <a:r>
              <a:rPr lang="tr-TR" dirty="0" smtClean="0">
                <a:latin typeface="Arial" panose="020B0604020202020204" pitchFamily="34" charset="0"/>
                <a:cs typeface="Arial" panose="020B0604020202020204" pitchFamily="34" charset="0"/>
              </a:rPr>
              <a:t>Bununla </a:t>
            </a:r>
            <a:r>
              <a:rPr lang="tr-TR" dirty="0">
                <a:latin typeface="Arial" panose="020B0604020202020204" pitchFamily="34" charset="0"/>
                <a:cs typeface="Arial" panose="020B0604020202020204" pitchFamily="34" charset="0"/>
              </a:rPr>
              <a:t>birlikte </a:t>
            </a:r>
            <a:r>
              <a:rPr lang="tr-TR" b="1" dirty="0">
                <a:solidFill>
                  <a:srgbClr val="FF0000"/>
                </a:solidFill>
                <a:latin typeface="Arial" panose="020B0604020202020204" pitchFamily="34" charset="0"/>
                <a:cs typeface="Arial" panose="020B0604020202020204" pitchFamily="34" charset="0"/>
              </a:rPr>
              <a:t>5510</a:t>
            </a:r>
            <a:r>
              <a:rPr lang="tr-TR" dirty="0">
                <a:latin typeface="Arial" panose="020B0604020202020204" pitchFamily="34" charset="0"/>
                <a:cs typeface="Arial" panose="020B0604020202020204" pitchFamily="34" charset="0"/>
              </a:rPr>
              <a:t> sayılı Sosyal Sigortalar ve Genel Sağlık Sigortası Kanununun </a:t>
            </a:r>
            <a:r>
              <a:rPr lang="tr-TR" b="1" dirty="0">
                <a:solidFill>
                  <a:srgbClr val="FF0000"/>
                </a:solidFill>
                <a:latin typeface="Arial" panose="020B0604020202020204" pitchFamily="34" charset="0"/>
                <a:cs typeface="Arial" panose="020B0604020202020204" pitchFamily="34" charset="0"/>
              </a:rPr>
              <a:t>88’inci</a:t>
            </a:r>
            <a:r>
              <a:rPr lang="tr-TR" dirty="0">
                <a:latin typeface="Arial" panose="020B0604020202020204" pitchFamily="34" charset="0"/>
                <a:cs typeface="Arial" panose="020B0604020202020204" pitchFamily="34" charset="0"/>
              </a:rPr>
              <a:t> maddesinin </a:t>
            </a:r>
            <a:r>
              <a:rPr lang="tr-TR" b="1" dirty="0" smtClean="0">
                <a:solidFill>
                  <a:srgbClr val="FF0000"/>
                </a:solidFill>
                <a:latin typeface="Arial" panose="020B0604020202020204" pitchFamily="34" charset="0"/>
                <a:cs typeface="Arial" panose="020B0604020202020204" pitchFamily="34" charset="0"/>
              </a:rPr>
              <a:t>16. </a:t>
            </a:r>
            <a:r>
              <a:rPr lang="tr-TR" b="1" dirty="0">
                <a:solidFill>
                  <a:srgbClr val="FF0000"/>
                </a:solidFill>
                <a:latin typeface="Arial" panose="020B0604020202020204" pitchFamily="34" charset="0"/>
                <a:cs typeface="Arial" panose="020B0604020202020204" pitchFamily="34" charset="0"/>
              </a:rPr>
              <a:t>fıkrasında </a:t>
            </a:r>
            <a:r>
              <a:rPr lang="tr-TR" dirty="0">
                <a:latin typeface="Arial" panose="020B0604020202020204" pitchFamily="34" charset="0"/>
                <a:cs typeface="Arial" panose="020B0604020202020204" pitchFamily="34" charset="0"/>
              </a:rPr>
              <a:t>düzenleme yapılarak borcunu ödemede hüsnüniyet sahibi olmasına rağmen ödeyememiş olanlara </a:t>
            </a:r>
            <a:r>
              <a:rPr lang="tr-TR" b="1" dirty="0">
                <a:solidFill>
                  <a:srgbClr val="FF0000"/>
                </a:solidFill>
                <a:latin typeface="Arial" panose="020B0604020202020204" pitchFamily="34" charset="0"/>
                <a:cs typeface="Arial" panose="020B0604020202020204" pitchFamily="34" charset="0"/>
              </a:rPr>
              <a:t>6183 sayılı kanunun 48/A hükmünün</a:t>
            </a:r>
            <a:r>
              <a:rPr lang="tr-TR" dirty="0">
                <a:latin typeface="Arial" panose="020B0604020202020204" pitchFamily="34" charset="0"/>
                <a:cs typeface="Arial" panose="020B0604020202020204" pitchFamily="34" charset="0"/>
              </a:rPr>
              <a:t> uygulanması yolu açılmıştır. </a:t>
            </a:r>
            <a:endParaRPr lang="tr-TR" dirty="0" smtClean="0">
              <a:latin typeface="Arial" panose="020B0604020202020204" pitchFamily="34" charset="0"/>
              <a:cs typeface="Arial" panose="020B0604020202020204" pitchFamily="34" charset="0"/>
            </a:endParaRPr>
          </a:p>
          <a:p>
            <a:pPr algn="just">
              <a:lnSpc>
                <a:spcPct val="120000"/>
              </a:lnSpc>
            </a:pPr>
            <a:r>
              <a:rPr lang="tr-TR" dirty="0" smtClean="0">
                <a:latin typeface="Arial" panose="020B0604020202020204" pitchFamily="34" charset="0"/>
                <a:cs typeface="Arial" panose="020B0604020202020204" pitchFamily="34" charset="0"/>
              </a:rPr>
              <a:t>Son </a:t>
            </a:r>
            <a:r>
              <a:rPr lang="tr-TR" dirty="0">
                <a:latin typeface="Arial" panose="020B0604020202020204" pitchFamily="34" charset="0"/>
                <a:cs typeface="Arial" panose="020B0604020202020204" pitchFamily="34" charset="0"/>
              </a:rPr>
              <a:t>olarak Sosyal Güvenlik Kurumu tarafından çıkarılan 15.11.2018 tarih 2018/39 sayılı Genelge ile hangi borçların </a:t>
            </a:r>
            <a:r>
              <a:rPr lang="tr-TR" b="1" dirty="0">
                <a:latin typeface="Arial" panose="020B0604020202020204" pitchFamily="34" charset="0"/>
                <a:cs typeface="Arial" panose="020B0604020202020204" pitchFamily="34" charset="0"/>
              </a:rPr>
              <a:t>uyumlu prim borçlusu </a:t>
            </a:r>
            <a:r>
              <a:rPr lang="tr-TR" dirty="0">
                <a:latin typeface="Arial" panose="020B0604020202020204" pitchFamily="34" charset="0"/>
                <a:cs typeface="Arial" panose="020B0604020202020204" pitchFamily="34" charset="0"/>
              </a:rPr>
              <a:t>kapsamında değerlendirileceği ayrıntılı olarak düzenlenmiştir.</a:t>
            </a:r>
          </a:p>
          <a:p>
            <a:pPr>
              <a:lnSpc>
                <a:spcPct val="12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9217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3200" y="1825624"/>
            <a:ext cx="8312150" cy="4740275"/>
          </a:xfrm>
        </p:spPr>
        <p:txBody>
          <a:bodyPr>
            <a:noAutofit/>
          </a:bodyPr>
          <a:lstStyle/>
          <a:p>
            <a:pPr marL="0" indent="0" algn="just">
              <a:lnSpc>
                <a:spcPct val="100000"/>
              </a:lnSpc>
              <a:buNone/>
            </a:pPr>
            <a:r>
              <a:rPr lang="tr-TR" sz="2100" dirty="0" smtClean="0">
                <a:latin typeface="Arial" panose="020B0604020202020204" pitchFamily="34" charset="0"/>
                <a:cs typeface="Arial" panose="020B0604020202020204" pitchFamily="34" charset="0"/>
              </a:rPr>
              <a:t>•</a:t>
            </a:r>
            <a:r>
              <a:rPr lang="tr-TR" sz="2100" b="1" dirty="0" smtClean="0">
                <a:solidFill>
                  <a:srgbClr val="FF0000"/>
                </a:solidFill>
                <a:latin typeface="Arial" panose="020B0604020202020204" pitchFamily="34" charset="0"/>
                <a:cs typeface="Arial" panose="020B0604020202020204" pitchFamily="34" charset="0"/>
              </a:rPr>
              <a:t>Ticari</a:t>
            </a:r>
            <a:r>
              <a:rPr lang="tr-TR" sz="2100" b="1" dirty="0">
                <a:solidFill>
                  <a:srgbClr val="FF0000"/>
                </a:solidFill>
                <a:latin typeface="Arial" panose="020B0604020202020204" pitchFamily="34" charset="0"/>
                <a:cs typeface="Arial" panose="020B0604020202020204" pitchFamily="34" charset="0"/>
              </a:rPr>
              <a:t>, zirai </a:t>
            </a:r>
            <a:r>
              <a:rPr lang="tr-TR" sz="2100" dirty="0">
                <a:latin typeface="Arial" panose="020B0604020202020204" pitchFamily="34" charset="0"/>
                <a:cs typeface="Arial" panose="020B0604020202020204" pitchFamily="34" charset="0"/>
              </a:rPr>
              <a:t>veya </a:t>
            </a:r>
            <a:r>
              <a:rPr lang="tr-TR" sz="2100" b="1" dirty="0">
                <a:solidFill>
                  <a:srgbClr val="FF0000"/>
                </a:solidFill>
                <a:latin typeface="Arial" panose="020B0604020202020204" pitchFamily="34" charset="0"/>
                <a:cs typeface="Arial" panose="020B0604020202020204" pitchFamily="34" charset="0"/>
              </a:rPr>
              <a:t>mesleki</a:t>
            </a:r>
            <a:r>
              <a:rPr lang="tr-TR" sz="2100" dirty="0">
                <a:latin typeface="Arial" panose="020B0604020202020204" pitchFamily="34" charset="0"/>
                <a:cs typeface="Arial" panose="020B0604020202020204" pitchFamily="34" charset="0"/>
              </a:rPr>
              <a:t> faaliyeti nedeniyle yıllık gelir veya kurumlar vergisi mükellefi olanlar,</a:t>
            </a:r>
          </a:p>
          <a:p>
            <a:pPr marL="0" indent="0" algn="just">
              <a:lnSpc>
                <a:spcPct val="100000"/>
              </a:lnSpc>
              <a:buNone/>
            </a:pPr>
            <a:r>
              <a:rPr lang="tr-TR" sz="2100" dirty="0" smtClean="0">
                <a:latin typeface="Arial" panose="020B0604020202020204" pitchFamily="34" charset="0"/>
                <a:cs typeface="Arial" panose="020B0604020202020204" pitchFamily="34" charset="0"/>
              </a:rPr>
              <a:t>•SGK </a:t>
            </a:r>
            <a:r>
              <a:rPr lang="tr-TR" sz="2100" dirty="0">
                <a:latin typeface="Arial" panose="020B0604020202020204" pitchFamily="34" charset="0"/>
                <a:cs typeface="Arial" panose="020B0604020202020204" pitchFamily="34" charset="0"/>
              </a:rPr>
              <a:t>İl </a:t>
            </a:r>
            <a:r>
              <a:rPr lang="tr-TR" sz="2100" dirty="0" smtClean="0">
                <a:latin typeface="Arial" panose="020B0604020202020204" pitchFamily="34" charset="0"/>
                <a:cs typeface="Arial" panose="020B0604020202020204" pitchFamily="34" charset="0"/>
              </a:rPr>
              <a:t>Müdürlüğünde/Merkezinde </a:t>
            </a:r>
            <a:r>
              <a:rPr lang="tr-TR" sz="2100" dirty="0">
                <a:latin typeface="Arial" panose="020B0604020202020204" pitchFamily="34" charset="0"/>
                <a:cs typeface="Arial" panose="020B0604020202020204" pitchFamily="34" charset="0"/>
              </a:rPr>
              <a:t>en az </a:t>
            </a:r>
            <a:r>
              <a:rPr lang="tr-TR" sz="2100" b="1" dirty="0">
                <a:solidFill>
                  <a:srgbClr val="FF0000"/>
                </a:solidFill>
                <a:latin typeface="Arial" panose="020B0604020202020204" pitchFamily="34" charset="0"/>
                <a:cs typeface="Arial" panose="020B0604020202020204" pitchFamily="34" charset="0"/>
              </a:rPr>
              <a:t>3 yıl </a:t>
            </a:r>
            <a:r>
              <a:rPr lang="tr-TR" sz="2100" dirty="0">
                <a:latin typeface="Arial" panose="020B0604020202020204" pitchFamily="34" charset="0"/>
                <a:cs typeface="Arial" panose="020B0604020202020204" pitchFamily="34" charset="0"/>
              </a:rPr>
              <a:t>önce tescil edilmiş bir işyeri bulunanlar,</a:t>
            </a:r>
          </a:p>
          <a:p>
            <a:pPr marL="0" indent="0" algn="just">
              <a:lnSpc>
                <a:spcPct val="100000"/>
              </a:lnSpc>
              <a:buNone/>
            </a:pPr>
            <a:r>
              <a:rPr lang="tr-TR" sz="2100" dirty="0" smtClean="0">
                <a:latin typeface="Arial" panose="020B0604020202020204" pitchFamily="34" charset="0"/>
                <a:cs typeface="Arial" panose="020B0604020202020204" pitchFamily="34" charset="0"/>
              </a:rPr>
              <a:t>•İşyerlerinin </a:t>
            </a:r>
            <a:r>
              <a:rPr lang="tr-TR" sz="2100" dirty="0">
                <a:latin typeface="Arial" panose="020B0604020202020204" pitchFamily="34" charset="0"/>
                <a:cs typeface="Arial" panose="020B0604020202020204" pitchFamily="34" charset="0"/>
              </a:rPr>
              <a:t>tamamında son </a:t>
            </a:r>
            <a:r>
              <a:rPr lang="tr-TR" sz="2100" b="1" dirty="0">
                <a:solidFill>
                  <a:srgbClr val="FF0000"/>
                </a:solidFill>
                <a:latin typeface="Arial" panose="020B0604020202020204" pitchFamily="34" charset="0"/>
                <a:cs typeface="Arial" panose="020B0604020202020204" pitchFamily="34" charset="0"/>
              </a:rPr>
              <a:t>3 yıl</a:t>
            </a:r>
            <a:r>
              <a:rPr lang="tr-TR" sz="2100" dirty="0">
                <a:latin typeface="Arial" panose="020B0604020202020204" pitchFamily="34" charset="0"/>
                <a:cs typeface="Arial" panose="020B0604020202020204" pitchFamily="34" charset="0"/>
              </a:rPr>
              <a:t> içinde verilmesi gereken </a:t>
            </a:r>
            <a:r>
              <a:rPr lang="tr-TR" sz="2100" b="1" dirty="0">
                <a:latin typeface="Arial" panose="020B0604020202020204" pitchFamily="34" charset="0"/>
                <a:cs typeface="Arial" panose="020B0604020202020204" pitchFamily="34" charset="0"/>
              </a:rPr>
              <a:t>aylık prim ve hizmet belgelerini</a:t>
            </a:r>
            <a:r>
              <a:rPr lang="tr-TR" sz="2100" dirty="0">
                <a:latin typeface="Arial" panose="020B0604020202020204" pitchFamily="34" charset="0"/>
                <a:cs typeface="Arial" panose="020B0604020202020204" pitchFamily="34" charset="0"/>
              </a:rPr>
              <a:t> ve </a:t>
            </a:r>
            <a:r>
              <a:rPr lang="tr-TR" sz="2100" b="1" dirty="0">
                <a:latin typeface="Arial" panose="020B0604020202020204" pitchFamily="34" charset="0"/>
                <a:cs typeface="Arial" panose="020B0604020202020204" pitchFamily="34" charset="0"/>
              </a:rPr>
              <a:t>muhtasar ve prim hizmet beyannamelerini</a:t>
            </a:r>
            <a:r>
              <a:rPr lang="tr-TR" sz="2100" dirty="0">
                <a:latin typeface="Arial" panose="020B0604020202020204" pitchFamily="34" charset="0"/>
                <a:cs typeface="Arial" panose="020B0604020202020204" pitchFamily="34" charset="0"/>
              </a:rPr>
              <a:t> </a:t>
            </a:r>
            <a:r>
              <a:rPr lang="tr-TR" sz="2100" b="1" dirty="0">
                <a:solidFill>
                  <a:srgbClr val="FF0000"/>
                </a:solidFill>
                <a:latin typeface="Arial" panose="020B0604020202020204" pitchFamily="34" charset="0"/>
                <a:cs typeface="Arial" panose="020B0604020202020204" pitchFamily="34" charset="0"/>
              </a:rPr>
              <a:t>süresinde vermiş </a:t>
            </a:r>
            <a:r>
              <a:rPr lang="tr-TR" sz="2100" dirty="0">
                <a:latin typeface="Arial" panose="020B0604020202020204" pitchFamily="34" charset="0"/>
                <a:cs typeface="Arial" panose="020B0604020202020204" pitchFamily="34" charset="0"/>
              </a:rPr>
              <a:t>olanlar,</a:t>
            </a:r>
          </a:p>
          <a:p>
            <a:pPr marL="0" indent="0" algn="just">
              <a:lnSpc>
                <a:spcPct val="100000"/>
              </a:lnSpc>
              <a:buNone/>
            </a:pPr>
            <a:r>
              <a:rPr lang="tr-TR" sz="2100" dirty="0" smtClean="0">
                <a:latin typeface="Arial" panose="020B0604020202020204" pitchFamily="34" charset="0"/>
                <a:cs typeface="Arial" panose="020B0604020202020204" pitchFamily="34" charset="0"/>
              </a:rPr>
              <a:t>•Borcu </a:t>
            </a:r>
            <a:r>
              <a:rPr lang="tr-TR" sz="2100" b="1" dirty="0">
                <a:solidFill>
                  <a:srgbClr val="FF0000"/>
                </a:solidFill>
                <a:latin typeface="Arial" panose="020B0604020202020204" pitchFamily="34" charset="0"/>
                <a:cs typeface="Arial" panose="020B0604020202020204" pitchFamily="34" charset="0"/>
              </a:rPr>
              <a:t>talep tarihinden</a:t>
            </a:r>
            <a:r>
              <a:rPr lang="tr-TR" sz="2100" dirty="0">
                <a:solidFill>
                  <a:srgbClr val="FF0000"/>
                </a:solidFill>
                <a:latin typeface="Arial" panose="020B0604020202020204" pitchFamily="34" charset="0"/>
                <a:cs typeface="Arial" panose="020B0604020202020204" pitchFamily="34" charset="0"/>
              </a:rPr>
              <a:t> </a:t>
            </a:r>
            <a:r>
              <a:rPr lang="tr-TR" sz="2100" dirty="0">
                <a:latin typeface="Arial" panose="020B0604020202020204" pitchFamily="34" charset="0"/>
                <a:cs typeface="Arial" panose="020B0604020202020204" pitchFamily="34" charset="0"/>
              </a:rPr>
              <a:t>geriye doğru son </a:t>
            </a:r>
            <a:r>
              <a:rPr lang="tr-TR" sz="2100" b="1" dirty="0">
                <a:solidFill>
                  <a:srgbClr val="FF0000"/>
                </a:solidFill>
                <a:latin typeface="Arial" panose="020B0604020202020204" pitchFamily="34" charset="0"/>
                <a:cs typeface="Arial" panose="020B0604020202020204" pitchFamily="34" charset="0"/>
              </a:rPr>
              <a:t>1 yıllık </a:t>
            </a:r>
            <a:r>
              <a:rPr lang="tr-TR" sz="2100" dirty="0">
                <a:latin typeface="Arial" panose="020B0604020202020204" pitchFamily="34" charset="0"/>
                <a:cs typeface="Arial" panose="020B0604020202020204" pitchFamily="34" charset="0"/>
              </a:rPr>
              <a:t>döneme ait olanlar,</a:t>
            </a:r>
          </a:p>
          <a:p>
            <a:pPr marL="0" indent="0" algn="just">
              <a:lnSpc>
                <a:spcPct val="100000"/>
              </a:lnSpc>
              <a:buNone/>
            </a:pPr>
            <a:r>
              <a:rPr lang="tr-TR" sz="2100" dirty="0" smtClean="0">
                <a:latin typeface="Arial" panose="020B0604020202020204" pitchFamily="34" charset="0"/>
                <a:cs typeface="Arial" panose="020B0604020202020204" pitchFamily="34" charset="0"/>
              </a:rPr>
              <a:t>•Mali </a:t>
            </a:r>
            <a:r>
              <a:rPr lang="tr-TR" sz="2100" dirty="0">
                <a:latin typeface="Arial" panose="020B0604020202020204" pitchFamily="34" charset="0"/>
                <a:cs typeface="Arial" panose="020B0604020202020204" pitchFamily="34" charset="0"/>
              </a:rPr>
              <a:t>açıdan </a:t>
            </a:r>
            <a:r>
              <a:rPr lang="tr-TR" sz="2100" b="1" dirty="0">
                <a:solidFill>
                  <a:srgbClr val="FF0000"/>
                </a:solidFill>
                <a:latin typeface="Arial" panose="020B0604020202020204" pitchFamily="34" charset="0"/>
                <a:cs typeface="Arial" panose="020B0604020202020204" pitchFamily="34" charset="0"/>
              </a:rPr>
              <a:t>çok zor </a:t>
            </a:r>
            <a:r>
              <a:rPr lang="tr-TR" sz="2100" dirty="0">
                <a:latin typeface="Arial" panose="020B0604020202020204" pitchFamily="34" charset="0"/>
                <a:cs typeface="Arial" panose="020B0604020202020204" pitchFamily="34" charset="0"/>
              </a:rPr>
              <a:t>durumu olanlar,</a:t>
            </a:r>
          </a:p>
          <a:p>
            <a:pPr marL="0" indent="0" algn="just">
              <a:lnSpc>
                <a:spcPct val="100000"/>
              </a:lnSpc>
              <a:buNone/>
            </a:pPr>
            <a:r>
              <a:rPr lang="tr-TR" sz="2100" dirty="0" smtClean="0">
                <a:latin typeface="Arial" panose="020B0604020202020204" pitchFamily="34" charset="0"/>
                <a:cs typeface="Arial" panose="020B0604020202020204" pitchFamily="34" charset="0"/>
              </a:rPr>
              <a:t>•Sigortalı </a:t>
            </a:r>
            <a:r>
              <a:rPr lang="tr-TR" sz="2100" dirty="0">
                <a:latin typeface="Arial" panose="020B0604020202020204" pitchFamily="34" charset="0"/>
                <a:cs typeface="Arial" panose="020B0604020202020204" pitchFamily="34" charset="0"/>
              </a:rPr>
              <a:t>çalıştırma yönünden </a:t>
            </a:r>
            <a:r>
              <a:rPr lang="tr-TR" sz="2100" b="1" dirty="0">
                <a:solidFill>
                  <a:srgbClr val="FF0000"/>
                </a:solidFill>
                <a:latin typeface="Arial" panose="020B0604020202020204" pitchFamily="34" charset="0"/>
                <a:cs typeface="Arial" panose="020B0604020202020204" pitchFamily="34" charset="0"/>
              </a:rPr>
              <a:t>faal işveren </a:t>
            </a:r>
            <a:r>
              <a:rPr lang="tr-TR" sz="2100" dirty="0">
                <a:latin typeface="Arial" panose="020B0604020202020204" pitchFamily="34" charset="0"/>
                <a:cs typeface="Arial" panose="020B0604020202020204" pitchFamily="34" charset="0"/>
              </a:rPr>
              <a:t>olan veya borcu </a:t>
            </a:r>
            <a:r>
              <a:rPr lang="tr-TR" sz="2100" b="1" dirty="0">
                <a:solidFill>
                  <a:srgbClr val="FF0000"/>
                </a:solidFill>
                <a:latin typeface="Arial" panose="020B0604020202020204" pitchFamily="34" charset="0"/>
                <a:cs typeface="Arial" panose="020B0604020202020204" pitchFamily="34" charset="0"/>
              </a:rPr>
              <a:t>4/b </a:t>
            </a:r>
            <a:r>
              <a:rPr lang="tr-TR" sz="2100" dirty="0">
                <a:latin typeface="Arial" panose="020B0604020202020204" pitchFamily="34" charset="0"/>
                <a:cs typeface="Arial" panose="020B0604020202020204" pitchFamily="34" charset="0"/>
              </a:rPr>
              <a:t>sigortalılıktan kaynaklanması halinde </a:t>
            </a:r>
            <a:r>
              <a:rPr lang="tr-TR" sz="2100" b="1" dirty="0">
                <a:solidFill>
                  <a:srgbClr val="FF0000"/>
                </a:solidFill>
                <a:latin typeface="Arial" panose="020B0604020202020204" pitchFamily="34" charset="0"/>
                <a:cs typeface="Arial" panose="020B0604020202020204" pitchFamily="34" charset="0"/>
              </a:rPr>
              <a:t>sigortalılığı devam edenler, </a:t>
            </a:r>
            <a:r>
              <a:rPr lang="tr-TR" sz="2100" b="1" u="sng" dirty="0">
                <a:latin typeface="Arial" panose="020B0604020202020204" pitchFamily="34" charset="0"/>
                <a:cs typeface="Arial" panose="020B0604020202020204" pitchFamily="34" charset="0"/>
              </a:rPr>
              <a:t>uyumlu prim borçlusu kabul edilecektir.</a:t>
            </a:r>
          </a:p>
          <a:p>
            <a:pPr algn="just">
              <a:lnSpc>
                <a:spcPct val="100000"/>
              </a:lnSpc>
            </a:pPr>
            <a:endParaRPr lang="tr-TR" sz="2100" dirty="0">
              <a:latin typeface="Arial" panose="020B0604020202020204" pitchFamily="34" charset="0"/>
              <a:cs typeface="Arial" panose="020B0604020202020204" pitchFamily="34" charset="0"/>
            </a:endParaRPr>
          </a:p>
        </p:txBody>
      </p:sp>
      <p:sp>
        <p:nvSpPr>
          <p:cNvPr id="5" name="Başlık 1"/>
          <p:cNvSpPr>
            <a:spLocks noGrp="1"/>
          </p:cNvSpPr>
          <p:nvPr>
            <p:ph type="title"/>
          </p:nvPr>
        </p:nvSpPr>
        <p:spPr>
          <a:xfrm>
            <a:off x="628650" y="365126"/>
            <a:ext cx="7886700" cy="1325563"/>
          </a:xfrm>
        </p:spPr>
        <p:txBody>
          <a:bodyPr>
            <a:normAutofit/>
          </a:bodyPr>
          <a:lstStyle/>
          <a:p>
            <a:r>
              <a:rPr lang="tr-TR" b="1" dirty="0">
                <a:solidFill>
                  <a:srgbClr val="FF0000"/>
                </a:solidFill>
                <a:latin typeface="Arial" panose="020B0604020202020204" pitchFamily="34" charset="0"/>
                <a:cs typeface="Arial" panose="020B0604020202020204" pitchFamily="34" charset="0"/>
              </a:rPr>
              <a:t>Uyumlu Prim </a:t>
            </a:r>
            <a:r>
              <a:rPr lang="tr-TR" b="1" dirty="0" smtClean="0">
                <a:solidFill>
                  <a:srgbClr val="FF0000"/>
                </a:solidFill>
                <a:latin typeface="Arial" panose="020B0604020202020204" pitchFamily="34" charset="0"/>
                <a:cs typeface="Arial" panose="020B0604020202020204" pitchFamily="34" charset="0"/>
              </a:rPr>
              <a:t>Borçlusu?</a:t>
            </a:r>
            <a:endParaRPr lang="tr-T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5474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9400" y="365126"/>
            <a:ext cx="8235950" cy="1325563"/>
          </a:xfrm>
        </p:spPr>
        <p:txBody>
          <a:bodyPr>
            <a:noAutofit/>
          </a:bodyPr>
          <a:lstStyle/>
          <a:p>
            <a:r>
              <a:rPr lang="tr-TR" sz="3200" b="1" dirty="0" smtClean="0">
                <a:solidFill>
                  <a:srgbClr val="FF0000"/>
                </a:solidFill>
                <a:latin typeface="Arial" panose="020B0604020202020204" pitchFamily="34" charset="0"/>
                <a:cs typeface="Arial" panose="020B0604020202020204" pitchFamily="34" charset="0"/>
              </a:rPr>
              <a:t/>
            </a:r>
            <a:br>
              <a:rPr lang="tr-TR" sz="3200" b="1" dirty="0" smtClean="0">
                <a:solidFill>
                  <a:srgbClr val="FF0000"/>
                </a:solidFill>
                <a:latin typeface="Arial" panose="020B0604020202020204" pitchFamily="34" charset="0"/>
                <a:cs typeface="Arial" panose="020B0604020202020204" pitchFamily="34" charset="0"/>
              </a:rPr>
            </a:br>
            <a:r>
              <a:rPr lang="tr-TR" sz="3200" b="1" dirty="0" smtClean="0">
                <a:solidFill>
                  <a:srgbClr val="FF0000"/>
                </a:solidFill>
                <a:latin typeface="Arial" panose="020B0604020202020204" pitchFamily="34" charset="0"/>
                <a:cs typeface="Arial" panose="020B0604020202020204" pitchFamily="34" charset="0"/>
              </a:rPr>
              <a:t>Tecil </a:t>
            </a:r>
            <a:r>
              <a:rPr lang="tr-TR" sz="3200" b="1" dirty="0">
                <a:solidFill>
                  <a:srgbClr val="FF0000"/>
                </a:solidFill>
                <a:latin typeface="Arial" panose="020B0604020202020204" pitchFamily="34" charset="0"/>
                <a:cs typeface="Arial" panose="020B0604020202020204" pitchFamily="34" charset="0"/>
              </a:rPr>
              <a:t>ve Taksitlendirme </a:t>
            </a:r>
            <a:r>
              <a:rPr lang="tr-TR" sz="3200" b="1" dirty="0" smtClean="0">
                <a:solidFill>
                  <a:srgbClr val="FF0000"/>
                </a:solidFill>
                <a:latin typeface="Arial" panose="020B0604020202020204" pitchFamily="34" charset="0"/>
                <a:cs typeface="Arial" panose="020B0604020202020204" pitchFamily="34" charset="0"/>
              </a:rPr>
              <a:t/>
            </a:r>
            <a:br>
              <a:rPr lang="tr-TR" sz="3200" b="1" dirty="0" smtClean="0">
                <a:solidFill>
                  <a:srgbClr val="FF0000"/>
                </a:solidFill>
                <a:latin typeface="Arial" panose="020B0604020202020204" pitchFamily="34" charset="0"/>
                <a:cs typeface="Arial" panose="020B0604020202020204" pitchFamily="34" charset="0"/>
              </a:rPr>
            </a:br>
            <a:r>
              <a:rPr lang="tr-TR" sz="3200" b="1" dirty="0" smtClean="0">
                <a:solidFill>
                  <a:srgbClr val="FF0000"/>
                </a:solidFill>
                <a:latin typeface="Arial" panose="020B0604020202020204" pitchFamily="34" charset="0"/>
                <a:cs typeface="Arial" panose="020B0604020202020204" pitchFamily="34" charset="0"/>
              </a:rPr>
              <a:t>kapsamına </a:t>
            </a:r>
            <a:r>
              <a:rPr lang="tr-TR" sz="3200" b="1" dirty="0">
                <a:solidFill>
                  <a:srgbClr val="FF0000"/>
                </a:solidFill>
                <a:latin typeface="Arial" panose="020B0604020202020204" pitchFamily="34" charset="0"/>
                <a:cs typeface="Arial" panose="020B0604020202020204" pitchFamily="34" charset="0"/>
              </a:rPr>
              <a:t>giren </a:t>
            </a:r>
            <a:r>
              <a:rPr lang="tr-TR" sz="3200" b="1" dirty="0" smtClean="0">
                <a:solidFill>
                  <a:srgbClr val="FF0000"/>
                </a:solidFill>
                <a:latin typeface="Arial" panose="020B0604020202020204" pitchFamily="34" charset="0"/>
                <a:cs typeface="Arial" panose="020B0604020202020204" pitchFamily="34" charset="0"/>
              </a:rPr>
              <a:t>borçlar nelerdir?</a:t>
            </a:r>
            <a:endParaRPr lang="tr-TR" sz="32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14300" y="1825625"/>
            <a:ext cx="8401050" cy="4351338"/>
          </a:xfrm>
        </p:spPr>
        <p:txBody>
          <a:bodyPr>
            <a:normAutofit/>
          </a:bodyPr>
          <a:lstStyle/>
          <a:p>
            <a:pPr marL="0" indent="0">
              <a:lnSpc>
                <a:spcPct val="100000"/>
              </a:lnSpc>
              <a:buNone/>
            </a:pPr>
            <a:r>
              <a:rPr lang="tr-TR" dirty="0" smtClean="0">
                <a:latin typeface="Arial" panose="020B0604020202020204" pitchFamily="34" charset="0"/>
                <a:cs typeface="Arial" panose="020B0604020202020204" pitchFamily="34" charset="0"/>
              </a:rPr>
              <a:t>Uyumlu </a:t>
            </a:r>
            <a:r>
              <a:rPr lang="tr-TR" dirty="0">
                <a:latin typeface="Arial" panose="020B0604020202020204" pitchFamily="34" charset="0"/>
                <a:cs typeface="Arial" panose="020B0604020202020204" pitchFamily="34" charset="0"/>
              </a:rPr>
              <a:t>prim borçlusu kapsamında olup Sosyal Güvenlik Kurumuna </a:t>
            </a:r>
            <a:r>
              <a:rPr lang="tr-TR" b="1" dirty="0">
                <a:solidFill>
                  <a:srgbClr val="FF0000"/>
                </a:solidFill>
                <a:latin typeface="Arial" panose="020B0604020202020204" pitchFamily="34" charset="0"/>
                <a:cs typeface="Arial" panose="020B0604020202020204" pitchFamily="34" charset="0"/>
              </a:rPr>
              <a:t>sigorta primi, işsizlik sigortası primi </a:t>
            </a:r>
            <a:r>
              <a:rPr lang="tr-TR" dirty="0">
                <a:latin typeface="Arial" panose="020B0604020202020204" pitchFamily="34" charset="0"/>
                <a:cs typeface="Arial" panose="020B0604020202020204" pitchFamily="34" charset="0"/>
              </a:rPr>
              <a:t>ve </a:t>
            </a:r>
            <a:r>
              <a:rPr lang="tr-TR" b="1" dirty="0">
                <a:solidFill>
                  <a:srgbClr val="FF0000"/>
                </a:solidFill>
                <a:latin typeface="Arial" panose="020B0604020202020204" pitchFamily="34" charset="0"/>
                <a:cs typeface="Arial" panose="020B0604020202020204" pitchFamily="34" charset="0"/>
              </a:rPr>
              <a:t>idari para cezası </a:t>
            </a:r>
            <a:r>
              <a:rPr lang="tr-TR" dirty="0">
                <a:latin typeface="Arial" panose="020B0604020202020204" pitchFamily="34" charset="0"/>
                <a:cs typeface="Arial" panose="020B0604020202020204" pitchFamily="34" charset="0"/>
              </a:rPr>
              <a:t>ile bunlara ilişkin </a:t>
            </a:r>
            <a:r>
              <a:rPr lang="tr-TR" b="1" dirty="0">
                <a:solidFill>
                  <a:srgbClr val="FF0000"/>
                </a:solidFill>
                <a:latin typeface="Arial" panose="020B0604020202020204" pitchFamily="34" charset="0"/>
                <a:cs typeface="Arial" panose="020B0604020202020204" pitchFamily="34" charset="0"/>
              </a:rPr>
              <a:t>gecikme zammı </a:t>
            </a:r>
            <a:r>
              <a:rPr lang="tr-TR" dirty="0">
                <a:latin typeface="Arial" panose="020B0604020202020204" pitchFamily="34" charset="0"/>
                <a:cs typeface="Arial" panose="020B0604020202020204" pitchFamily="34" charset="0"/>
              </a:rPr>
              <a:t>ve </a:t>
            </a:r>
            <a:r>
              <a:rPr lang="tr-TR" b="1" dirty="0">
                <a:solidFill>
                  <a:srgbClr val="FF0000"/>
                </a:solidFill>
                <a:latin typeface="Arial" panose="020B0604020202020204" pitchFamily="34" charset="0"/>
                <a:cs typeface="Arial" panose="020B0604020202020204" pitchFamily="34" charset="0"/>
              </a:rPr>
              <a:t>gecikme cezası </a:t>
            </a:r>
            <a:r>
              <a:rPr lang="tr-TR" dirty="0">
                <a:latin typeface="Arial" panose="020B0604020202020204" pitchFamily="34" charset="0"/>
                <a:cs typeface="Arial" panose="020B0604020202020204" pitchFamily="34" charset="0"/>
              </a:rPr>
              <a:t>borcu olan işverenler, 01.01.2018 tarihinden itibaren vadesi gelen ve talep tarihi itibariyle </a:t>
            </a:r>
            <a:r>
              <a:rPr lang="tr-TR" b="1" dirty="0">
                <a:solidFill>
                  <a:srgbClr val="FF0000"/>
                </a:solidFill>
                <a:latin typeface="Arial" panose="020B0604020202020204" pitchFamily="34" charset="0"/>
                <a:cs typeface="Arial" panose="020B0604020202020204" pitchFamily="34" charset="0"/>
              </a:rPr>
              <a:t>1 yılı aşmayan</a:t>
            </a:r>
            <a:r>
              <a:rPr lang="tr-TR" dirty="0">
                <a:latin typeface="Arial" panose="020B0604020202020204" pitchFamily="34" charset="0"/>
                <a:cs typeface="Arial" panose="020B0604020202020204" pitchFamily="34" charset="0"/>
              </a:rPr>
              <a:t> borçlarını, </a:t>
            </a:r>
            <a:r>
              <a:rPr lang="tr-TR" b="1" dirty="0">
                <a:solidFill>
                  <a:srgbClr val="FF0000"/>
                </a:solidFill>
                <a:latin typeface="Arial" panose="020B0604020202020204" pitchFamily="34" charset="0"/>
                <a:cs typeface="Arial" panose="020B0604020202020204" pitchFamily="34" charset="0"/>
              </a:rPr>
              <a:t>6183 </a:t>
            </a:r>
            <a:r>
              <a:rPr lang="tr-TR" dirty="0">
                <a:latin typeface="Arial" panose="020B0604020202020204" pitchFamily="34" charset="0"/>
                <a:cs typeface="Arial" panose="020B0604020202020204" pitchFamily="34" charset="0"/>
              </a:rPr>
              <a:t>sayılı kanunun </a:t>
            </a:r>
            <a:r>
              <a:rPr lang="tr-TR" b="1" dirty="0">
                <a:solidFill>
                  <a:srgbClr val="FF0000"/>
                </a:solidFill>
                <a:latin typeface="Arial" panose="020B0604020202020204" pitchFamily="34" charset="0"/>
                <a:cs typeface="Arial" panose="020B0604020202020204" pitchFamily="34" charset="0"/>
              </a:rPr>
              <a:t>48/A</a:t>
            </a:r>
            <a:r>
              <a:rPr lang="tr-TR" dirty="0">
                <a:latin typeface="Arial" panose="020B0604020202020204" pitchFamily="34" charset="0"/>
                <a:cs typeface="Arial" panose="020B0604020202020204" pitchFamily="34" charset="0"/>
              </a:rPr>
              <a:t> maddesi kapsamında tecil ve taksitlendirme </a:t>
            </a:r>
            <a:r>
              <a:rPr lang="tr-TR" dirty="0" err="1" smtClean="0">
                <a:latin typeface="Arial" panose="020B0604020202020204" pitchFamily="34" charset="0"/>
                <a:cs typeface="Arial" panose="020B0604020202020204" pitchFamily="34" charset="0"/>
              </a:rPr>
              <a:t>apabileceklerdir</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pPr>
              <a:lnSpc>
                <a:spcPct val="10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764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9400" y="1825625"/>
            <a:ext cx="8235950" cy="4351338"/>
          </a:xfrm>
        </p:spPr>
        <p:txBody>
          <a:bodyPr>
            <a:normAutofit/>
          </a:bodyPr>
          <a:lstStyle/>
          <a:p>
            <a:pPr marL="0" indent="0" algn="just">
              <a:buNone/>
            </a:pPr>
            <a:r>
              <a:rPr lang="tr-TR" sz="3000" dirty="0" smtClean="0">
                <a:latin typeface="Arial" panose="020B0604020202020204" pitchFamily="34" charset="0"/>
                <a:cs typeface="Arial" panose="020B0604020202020204" pitchFamily="34" charset="0"/>
              </a:rPr>
              <a:t>Yani </a:t>
            </a:r>
            <a:r>
              <a:rPr lang="tr-TR" sz="3000" dirty="0">
                <a:latin typeface="Arial" panose="020B0604020202020204" pitchFamily="34" charset="0"/>
                <a:cs typeface="Arial" panose="020B0604020202020204" pitchFamily="34" charset="0"/>
              </a:rPr>
              <a:t>ödeme süresi </a:t>
            </a:r>
            <a:r>
              <a:rPr lang="tr-TR" sz="3000" b="1" dirty="0">
                <a:solidFill>
                  <a:srgbClr val="FF0000"/>
                </a:solidFill>
                <a:latin typeface="Arial" panose="020B0604020202020204" pitchFamily="34" charset="0"/>
                <a:cs typeface="Arial" panose="020B0604020202020204" pitchFamily="34" charset="0"/>
              </a:rPr>
              <a:t>01.01.2018</a:t>
            </a:r>
            <a:r>
              <a:rPr lang="tr-TR" sz="3000" dirty="0">
                <a:latin typeface="Arial" panose="020B0604020202020204" pitchFamily="34" charset="0"/>
                <a:cs typeface="Arial" panose="020B0604020202020204" pitchFamily="34" charset="0"/>
              </a:rPr>
              <a:t> tarihinden sonra olan ve </a:t>
            </a:r>
            <a:r>
              <a:rPr lang="tr-TR" sz="3000" b="1" dirty="0">
                <a:solidFill>
                  <a:srgbClr val="FF0000"/>
                </a:solidFill>
                <a:latin typeface="Arial" panose="020B0604020202020204" pitchFamily="34" charset="0"/>
                <a:cs typeface="Arial" panose="020B0604020202020204" pitchFamily="34" charset="0"/>
              </a:rPr>
              <a:t>1 yılı </a:t>
            </a:r>
            <a:r>
              <a:rPr lang="tr-TR" sz="3000" dirty="0">
                <a:latin typeface="Arial" panose="020B0604020202020204" pitchFamily="34" charset="0"/>
                <a:cs typeface="Arial" panose="020B0604020202020204" pitchFamily="34" charset="0"/>
              </a:rPr>
              <a:t>aşamayan borçlar bu kapsamda değerlendirilecek olup örneğin </a:t>
            </a:r>
            <a:r>
              <a:rPr lang="tr-TR" sz="3000" b="1" dirty="0">
                <a:solidFill>
                  <a:srgbClr val="FF0000"/>
                </a:solidFill>
                <a:latin typeface="Arial" panose="020B0604020202020204" pitchFamily="34" charset="0"/>
                <a:cs typeface="Arial" panose="020B0604020202020204" pitchFamily="34" charset="0"/>
              </a:rPr>
              <a:t>2017/Aralık</a:t>
            </a:r>
            <a:r>
              <a:rPr lang="tr-TR" sz="3000" dirty="0">
                <a:latin typeface="Arial" panose="020B0604020202020204" pitchFamily="34" charset="0"/>
                <a:cs typeface="Arial" panose="020B0604020202020204" pitchFamily="34" charset="0"/>
              </a:rPr>
              <a:t> ve </a:t>
            </a:r>
            <a:r>
              <a:rPr lang="tr-TR" sz="3000" b="1" dirty="0">
                <a:solidFill>
                  <a:srgbClr val="FF0000"/>
                </a:solidFill>
                <a:latin typeface="Arial" panose="020B0604020202020204" pitchFamily="34" charset="0"/>
                <a:cs typeface="Arial" panose="020B0604020202020204" pitchFamily="34" charset="0"/>
              </a:rPr>
              <a:t>takip eden aylara </a:t>
            </a:r>
            <a:r>
              <a:rPr lang="tr-TR" sz="3000" dirty="0">
                <a:latin typeface="Arial" panose="020B0604020202020204" pitchFamily="34" charset="0"/>
                <a:cs typeface="Arial" panose="020B0604020202020204" pitchFamily="34" charset="0"/>
              </a:rPr>
              <a:t>ilişkin borcu olan işveren, diğer şartları sağlandığı varsayıldığında, </a:t>
            </a:r>
            <a:r>
              <a:rPr lang="tr-TR" sz="3000" dirty="0" err="1">
                <a:latin typeface="Arial" panose="020B0604020202020204" pitchFamily="34" charset="0"/>
                <a:cs typeface="Arial" panose="020B0604020202020204" pitchFamily="34" charset="0"/>
              </a:rPr>
              <a:t>SGK’ya</a:t>
            </a:r>
            <a:r>
              <a:rPr lang="tr-TR" sz="3000" dirty="0">
                <a:latin typeface="Arial" panose="020B0604020202020204" pitchFamily="34" charset="0"/>
                <a:cs typeface="Arial" panose="020B0604020202020204" pitchFamily="34" charset="0"/>
              </a:rPr>
              <a:t> yapılacak başvuruyla birlikte tecil ve taksitlendirme imkanından yararlanacaktır. </a:t>
            </a:r>
          </a:p>
          <a:p>
            <a:pPr algn="just"/>
            <a:endParaRPr lang="tr-TR" sz="3000" dirty="0">
              <a:latin typeface="Arial" panose="020B0604020202020204" pitchFamily="34" charset="0"/>
              <a:cs typeface="Arial" panose="020B0604020202020204" pitchFamily="34" charset="0"/>
            </a:endParaRPr>
          </a:p>
        </p:txBody>
      </p:sp>
      <p:sp>
        <p:nvSpPr>
          <p:cNvPr id="5" name="Başlık 1"/>
          <p:cNvSpPr>
            <a:spLocks noGrp="1"/>
          </p:cNvSpPr>
          <p:nvPr>
            <p:ph type="title"/>
          </p:nvPr>
        </p:nvSpPr>
        <p:spPr>
          <a:xfrm>
            <a:off x="628650" y="365126"/>
            <a:ext cx="7886700" cy="1325563"/>
          </a:xfrm>
        </p:spPr>
        <p:txBody>
          <a:bodyPr>
            <a:noAutofit/>
          </a:bodyPr>
          <a:lstStyle/>
          <a:p>
            <a:r>
              <a:rPr lang="tr-TR" sz="3200" b="1" dirty="0">
                <a:solidFill>
                  <a:srgbClr val="FF0000"/>
                </a:solidFill>
                <a:latin typeface="Arial" panose="020B0604020202020204" pitchFamily="34" charset="0"/>
                <a:cs typeface="Arial" panose="020B0604020202020204" pitchFamily="34" charset="0"/>
              </a:rPr>
              <a:t>Tecil ve Taksitlendirme </a:t>
            </a:r>
            <a:r>
              <a:rPr lang="tr-TR" sz="3200" b="1" dirty="0" smtClean="0">
                <a:solidFill>
                  <a:srgbClr val="FF0000"/>
                </a:solidFill>
                <a:latin typeface="Arial" panose="020B0604020202020204" pitchFamily="34" charset="0"/>
                <a:cs typeface="Arial" panose="020B0604020202020204" pitchFamily="34" charset="0"/>
              </a:rPr>
              <a:t/>
            </a:r>
            <a:br>
              <a:rPr lang="tr-TR" sz="3200" b="1" dirty="0" smtClean="0">
                <a:solidFill>
                  <a:srgbClr val="FF0000"/>
                </a:solidFill>
                <a:latin typeface="Arial" panose="020B0604020202020204" pitchFamily="34" charset="0"/>
                <a:cs typeface="Arial" panose="020B0604020202020204" pitchFamily="34" charset="0"/>
              </a:rPr>
            </a:br>
            <a:r>
              <a:rPr lang="tr-TR" sz="3200" b="1" dirty="0" smtClean="0">
                <a:solidFill>
                  <a:srgbClr val="FF0000"/>
                </a:solidFill>
                <a:latin typeface="Arial" panose="020B0604020202020204" pitchFamily="34" charset="0"/>
                <a:cs typeface="Arial" panose="020B0604020202020204" pitchFamily="34" charset="0"/>
              </a:rPr>
              <a:t>kapsamına </a:t>
            </a:r>
            <a:r>
              <a:rPr lang="tr-TR" sz="3200" b="1" dirty="0">
                <a:solidFill>
                  <a:srgbClr val="FF0000"/>
                </a:solidFill>
                <a:latin typeface="Arial" panose="020B0604020202020204" pitchFamily="34" charset="0"/>
                <a:cs typeface="Arial" panose="020B0604020202020204" pitchFamily="34" charset="0"/>
              </a:rPr>
              <a:t>giren </a:t>
            </a:r>
            <a:r>
              <a:rPr lang="tr-TR" sz="3200" b="1" dirty="0" smtClean="0">
                <a:solidFill>
                  <a:srgbClr val="FF0000"/>
                </a:solidFill>
                <a:latin typeface="Arial" panose="020B0604020202020204" pitchFamily="34" charset="0"/>
                <a:cs typeface="Arial" panose="020B0604020202020204" pitchFamily="34" charset="0"/>
              </a:rPr>
              <a:t>borçlar nelerdir?</a:t>
            </a:r>
            <a:endParaRPr lang="tr-TR"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6566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0550" y="1800225"/>
            <a:ext cx="7886700" cy="4351338"/>
          </a:xfrm>
        </p:spPr>
        <p:txBody>
          <a:bodyPr>
            <a:normAutofit fontScale="85000" lnSpcReduction="20000"/>
          </a:bodyPr>
          <a:lstStyle/>
          <a:p>
            <a:pPr algn="just">
              <a:lnSpc>
                <a:spcPct val="120000"/>
              </a:lnSpc>
            </a:pPr>
            <a:r>
              <a:rPr lang="tr-TR" b="1" dirty="0" smtClean="0">
                <a:solidFill>
                  <a:srgbClr val="FF0000"/>
                </a:solidFill>
                <a:latin typeface="Arial" panose="020B0604020202020204" pitchFamily="34" charset="0"/>
                <a:cs typeface="Arial" panose="020B0604020202020204" pitchFamily="34" charset="0"/>
              </a:rPr>
              <a:t>Buradaki </a:t>
            </a:r>
            <a:r>
              <a:rPr lang="tr-TR" b="1" dirty="0">
                <a:solidFill>
                  <a:srgbClr val="FF0000"/>
                </a:solidFill>
                <a:latin typeface="Arial" panose="020B0604020202020204" pitchFamily="34" charset="0"/>
                <a:cs typeface="Arial" panose="020B0604020202020204" pitchFamily="34" charset="0"/>
              </a:rPr>
              <a:t>önemli husus; </a:t>
            </a:r>
            <a:r>
              <a:rPr lang="tr-TR" dirty="0">
                <a:latin typeface="Arial" panose="020B0604020202020204" pitchFamily="34" charset="0"/>
                <a:cs typeface="Arial" panose="020B0604020202020204" pitchFamily="34" charset="0"/>
              </a:rPr>
              <a:t>tecil ve taksitlendirme yapılabilecek borç, işverenin </a:t>
            </a:r>
            <a:r>
              <a:rPr lang="tr-TR" b="1" dirty="0">
                <a:solidFill>
                  <a:srgbClr val="FF0000"/>
                </a:solidFill>
                <a:latin typeface="Arial" panose="020B0604020202020204" pitchFamily="34" charset="0"/>
                <a:cs typeface="Arial" panose="020B0604020202020204" pitchFamily="34" charset="0"/>
              </a:rPr>
              <a:t>Sosyal Güvenlik Kurumuna başvurduğu tarihe göre </a:t>
            </a:r>
            <a:r>
              <a:rPr lang="tr-TR" dirty="0">
                <a:latin typeface="Arial" panose="020B0604020202020204" pitchFamily="34" charset="0"/>
                <a:cs typeface="Arial" panose="020B0604020202020204" pitchFamily="34" charset="0"/>
              </a:rPr>
              <a:t>belirlenmektedir. </a:t>
            </a:r>
            <a:endParaRPr lang="tr-TR" dirty="0" smtClean="0">
              <a:latin typeface="Arial" panose="020B0604020202020204" pitchFamily="34" charset="0"/>
              <a:cs typeface="Arial" panose="020B0604020202020204" pitchFamily="34" charset="0"/>
            </a:endParaRPr>
          </a:p>
          <a:p>
            <a:pPr algn="just">
              <a:lnSpc>
                <a:spcPct val="120000"/>
              </a:lnSpc>
            </a:pPr>
            <a:r>
              <a:rPr lang="tr-TR" b="1" dirty="0" smtClean="0">
                <a:solidFill>
                  <a:srgbClr val="FF0000"/>
                </a:solidFill>
                <a:latin typeface="Arial" panose="020B0604020202020204" pitchFamily="34" charset="0"/>
                <a:cs typeface="Arial" panose="020B0604020202020204" pitchFamily="34" charset="0"/>
              </a:rPr>
              <a:t>Örneğin</a:t>
            </a:r>
            <a:r>
              <a:rPr lang="tr-TR" b="1" dirty="0">
                <a:solidFill>
                  <a:srgbClr val="FF0000"/>
                </a:solidFill>
                <a:latin typeface="Arial" panose="020B0604020202020204" pitchFamily="34" charset="0"/>
                <a:cs typeface="Arial" panose="020B0604020202020204" pitchFamily="34" charset="0"/>
              </a:rPr>
              <a:t>; 2019/Mart</a:t>
            </a:r>
            <a:r>
              <a:rPr lang="tr-TR" dirty="0">
                <a:latin typeface="Arial" panose="020B0604020202020204" pitchFamily="34" charset="0"/>
                <a:cs typeface="Arial" panose="020B0604020202020204" pitchFamily="34" charset="0"/>
              </a:rPr>
              <a:t> ayında tecil ve taksitlendirme için başvuran işveren, yasal ödeme vadesi geçmemiş olan </a:t>
            </a:r>
            <a:r>
              <a:rPr lang="tr-TR" b="1" dirty="0">
                <a:solidFill>
                  <a:srgbClr val="FF0000"/>
                </a:solidFill>
                <a:latin typeface="Arial" panose="020B0604020202020204" pitchFamily="34" charset="0"/>
                <a:cs typeface="Arial" panose="020B0604020202020204" pitchFamily="34" charset="0"/>
              </a:rPr>
              <a:t>2018/Şubat</a:t>
            </a:r>
            <a:r>
              <a:rPr lang="tr-TR" dirty="0">
                <a:latin typeface="Arial" panose="020B0604020202020204" pitchFamily="34" charset="0"/>
                <a:cs typeface="Arial" panose="020B0604020202020204" pitchFamily="34" charset="0"/>
              </a:rPr>
              <a:t> ve </a:t>
            </a:r>
            <a:r>
              <a:rPr lang="tr-TR" b="1" dirty="0">
                <a:solidFill>
                  <a:srgbClr val="FF0000"/>
                </a:solidFill>
                <a:latin typeface="Arial" panose="020B0604020202020204" pitchFamily="34" charset="0"/>
                <a:cs typeface="Arial" panose="020B0604020202020204" pitchFamily="34" charset="0"/>
              </a:rPr>
              <a:t>sonraki aylar</a:t>
            </a:r>
            <a:r>
              <a:rPr lang="tr-TR" dirty="0">
                <a:latin typeface="Arial" panose="020B0604020202020204" pitchFamily="34" charset="0"/>
                <a:cs typeface="Arial" panose="020B0604020202020204" pitchFamily="34" charset="0"/>
              </a:rPr>
              <a:t> için tecil ve taksitlendirme hakkından yararlanabilecek öte yandan </a:t>
            </a:r>
            <a:r>
              <a:rPr lang="tr-TR" b="1" dirty="0">
                <a:solidFill>
                  <a:srgbClr val="FF0000"/>
                </a:solidFill>
                <a:latin typeface="Arial" panose="020B0604020202020204" pitchFamily="34" charset="0"/>
                <a:cs typeface="Arial" panose="020B0604020202020204" pitchFamily="34" charset="0"/>
              </a:rPr>
              <a:t>2017/Aralık </a:t>
            </a:r>
            <a:r>
              <a:rPr lang="tr-TR" dirty="0">
                <a:latin typeface="Arial" panose="020B0604020202020204" pitchFamily="34" charset="0"/>
                <a:cs typeface="Arial" panose="020B0604020202020204" pitchFamily="34" charset="0"/>
              </a:rPr>
              <a:t>ve </a:t>
            </a:r>
            <a:r>
              <a:rPr lang="tr-TR" b="1" dirty="0">
                <a:solidFill>
                  <a:srgbClr val="FF0000"/>
                </a:solidFill>
                <a:latin typeface="Arial" panose="020B0604020202020204" pitchFamily="34" charset="0"/>
                <a:cs typeface="Arial" panose="020B0604020202020204" pitchFamily="34" charset="0"/>
              </a:rPr>
              <a:t>2018/Ocak</a:t>
            </a:r>
            <a:r>
              <a:rPr lang="tr-TR" dirty="0">
                <a:latin typeface="Arial" panose="020B0604020202020204" pitchFamily="34" charset="0"/>
                <a:cs typeface="Arial" panose="020B0604020202020204" pitchFamily="34" charset="0"/>
              </a:rPr>
              <a:t> aylarına ilişkin borçların bulunması halinde ise </a:t>
            </a:r>
            <a:r>
              <a:rPr lang="tr-TR" b="1" dirty="0">
                <a:latin typeface="Arial" panose="020B0604020202020204" pitchFamily="34" charset="0"/>
                <a:cs typeface="Arial" panose="020B0604020202020204" pitchFamily="34" charset="0"/>
              </a:rPr>
              <a:t>yararlanamayacaktır. </a:t>
            </a:r>
            <a:r>
              <a:rPr lang="tr-TR" b="1" dirty="0" smtClean="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Tecil </a:t>
            </a:r>
            <a:r>
              <a:rPr lang="tr-TR" dirty="0">
                <a:latin typeface="Arial" panose="020B0604020202020204" pitchFamily="34" charset="0"/>
                <a:cs typeface="Arial" panose="020B0604020202020204" pitchFamily="34" charset="0"/>
              </a:rPr>
              <a:t>ve taksitlendirme imkânı, işverenin talep tarihine göre belirlenmektedir.</a:t>
            </a:r>
          </a:p>
          <a:p>
            <a:pPr algn="just">
              <a:lnSpc>
                <a:spcPct val="120000"/>
              </a:lnSpc>
            </a:pPr>
            <a:endParaRPr lang="tr-TR" dirty="0">
              <a:latin typeface="Arial" panose="020B0604020202020204" pitchFamily="34" charset="0"/>
              <a:cs typeface="Arial" panose="020B0604020202020204" pitchFamily="34" charset="0"/>
            </a:endParaRPr>
          </a:p>
        </p:txBody>
      </p:sp>
      <p:sp>
        <p:nvSpPr>
          <p:cNvPr id="5" name="Başlık 1"/>
          <p:cNvSpPr>
            <a:spLocks noGrp="1"/>
          </p:cNvSpPr>
          <p:nvPr>
            <p:ph type="title"/>
          </p:nvPr>
        </p:nvSpPr>
        <p:spPr>
          <a:xfrm>
            <a:off x="628650" y="365126"/>
            <a:ext cx="7886700" cy="1325563"/>
          </a:xfrm>
        </p:spPr>
        <p:txBody>
          <a:bodyPr>
            <a:noAutofit/>
          </a:bodyPr>
          <a:lstStyle/>
          <a:p>
            <a:r>
              <a:rPr lang="tr-TR" sz="3200" b="1" dirty="0">
                <a:solidFill>
                  <a:srgbClr val="FF0000"/>
                </a:solidFill>
                <a:latin typeface="Arial" panose="020B0604020202020204" pitchFamily="34" charset="0"/>
                <a:cs typeface="Arial" panose="020B0604020202020204" pitchFamily="34" charset="0"/>
              </a:rPr>
              <a:t>Tecil ve Taksitlendirme </a:t>
            </a:r>
            <a:r>
              <a:rPr lang="tr-TR" sz="3200" b="1" dirty="0" smtClean="0">
                <a:solidFill>
                  <a:srgbClr val="FF0000"/>
                </a:solidFill>
                <a:latin typeface="Arial" panose="020B0604020202020204" pitchFamily="34" charset="0"/>
                <a:cs typeface="Arial" panose="020B0604020202020204" pitchFamily="34" charset="0"/>
              </a:rPr>
              <a:t/>
            </a:r>
            <a:br>
              <a:rPr lang="tr-TR" sz="3200" b="1" dirty="0" smtClean="0">
                <a:solidFill>
                  <a:srgbClr val="FF0000"/>
                </a:solidFill>
                <a:latin typeface="Arial" panose="020B0604020202020204" pitchFamily="34" charset="0"/>
                <a:cs typeface="Arial" panose="020B0604020202020204" pitchFamily="34" charset="0"/>
              </a:rPr>
            </a:br>
            <a:r>
              <a:rPr lang="tr-TR" sz="3200" b="1" dirty="0" smtClean="0">
                <a:solidFill>
                  <a:srgbClr val="FF0000"/>
                </a:solidFill>
                <a:latin typeface="Arial" panose="020B0604020202020204" pitchFamily="34" charset="0"/>
                <a:cs typeface="Arial" panose="020B0604020202020204" pitchFamily="34" charset="0"/>
              </a:rPr>
              <a:t>kapsamına </a:t>
            </a:r>
            <a:r>
              <a:rPr lang="tr-TR" sz="3200" b="1" dirty="0">
                <a:solidFill>
                  <a:srgbClr val="FF0000"/>
                </a:solidFill>
                <a:latin typeface="Arial" panose="020B0604020202020204" pitchFamily="34" charset="0"/>
                <a:cs typeface="Arial" panose="020B0604020202020204" pitchFamily="34" charset="0"/>
              </a:rPr>
              <a:t>giren </a:t>
            </a:r>
            <a:r>
              <a:rPr lang="tr-TR" sz="3200" b="1" dirty="0" smtClean="0">
                <a:solidFill>
                  <a:srgbClr val="FF0000"/>
                </a:solidFill>
                <a:latin typeface="Arial" panose="020B0604020202020204" pitchFamily="34" charset="0"/>
                <a:cs typeface="Arial" panose="020B0604020202020204" pitchFamily="34" charset="0"/>
              </a:rPr>
              <a:t>borçlar nelerdir?</a:t>
            </a:r>
            <a:endParaRPr lang="tr-TR"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1049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500" b="1" dirty="0" smtClean="0">
                <a:solidFill>
                  <a:srgbClr val="FF0000"/>
                </a:solidFill>
                <a:latin typeface="Arial" panose="020B0604020202020204" pitchFamily="34" charset="0"/>
                <a:cs typeface="Arial" panose="020B0604020202020204" pitchFamily="34" charset="0"/>
              </a:rPr>
              <a:t>İşveren tarafından </a:t>
            </a:r>
            <a:r>
              <a:rPr lang="tr-TR" sz="3500" b="1" dirty="0">
                <a:solidFill>
                  <a:srgbClr val="FF0000"/>
                </a:solidFill>
                <a:latin typeface="Arial" panose="020B0604020202020204" pitchFamily="34" charset="0"/>
                <a:cs typeface="Arial" panose="020B0604020202020204" pitchFamily="34" charset="0"/>
              </a:rPr>
              <a:t>yazılı olarak başvuru </a:t>
            </a:r>
            <a:r>
              <a:rPr lang="tr-TR" sz="3500" b="1" dirty="0" smtClean="0">
                <a:solidFill>
                  <a:srgbClr val="FF0000"/>
                </a:solidFill>
                <a:latin typeface="Arial" panose="020B0604020202020204" pitchFamily="34" charset="0"/>
                <a:cs typeface="Arial" panose="020B0604020202020204" pitchFamily="34" charset="0"/>
              </a:rPr>
              <a:t>yapılmalı</a:t>
            </a:r>
            <a:endParaRPr lang="tr-TR" sz="35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203200" y="1825624"/>
            <a:ext cx="8312150" cy="4689475"/>
          </a:xfrm>
        </p:spPr>
        <p:txBody>
          <a:bodyPr>
            <a:normAutofit fontScale="85000" lnSpcReduction="10000"/>
          </a:bodyPr>
          <a:lstStyle/>
          <a:p>
            <a:pPr algn="just">
              <a:lnSpc>
                <a:spcPct val="110000"/>
              </a:lnSpc>
            </a:pPr>
            <a:r>
              <a:rPr lang="tr-TR" dirty="0" smtClean="0">
                <a:latin typeface="Arial" panose="020B0604020202020204" pitchFamily="34" charset="0"/>
                <a:cs typeface="Arial" panose="020B0604020202020204" pitchFamily="34" charset="0"/>
              </a:rPr>
              <a:t>Tecil </a:t>
            </a:r>
            <a:r>
              <a:rPr lang="tr-TR" dirty="0">
                <a:latin typeface="Arial" panose="020B0604020202020204" pitchFamily="34" charset="0"/>
                <a:cs typeface="Arial" panose="020B0604020202020204" pitchFamily="34" charset="0"/>
              </a:rPr>
              <a:t>ve taksitlendirme imkanından yararlanmak isteyen işverenler, bağlı bulundukları Sosyal Güvenlik İl Müdürlüğüne/Merkezine </a:t>
            </a:r>
            <a:r>
              <a:rPr lang="tr-TR" b="1" dirty="0">
                <a:solidFill>
                  <a:srgbClr val="FF0000"/>
                </a:solidFill>
                <a:latin typeface="Arial" panose="020B0604020202020204" pitchFamily="34" charset="0"/>
                <a:cs typeface="Arial" panose="020B0604020202020204" pitchFamily="34" charset="0"/>
              </a:rPr>
              <a:t>2018/39</a:t>
            </a:r>
            <a:r>
              <a:rPr lang="tr-TR" dirty="0">
                <a:latin typeface="Arial" panose="020B0604020202020204" pitchFamily="34" charset="0"/>
                <a:cs typeface="Arial" panose="020B0604020202020204" pitchFamily="34" charset="0"/>
              </a:rPr>
              <a:t> sayılı Genelge ekinde yer alan </a:t>
            </a:r>
            <a:r>
              <a:rPr lang="tr-TR" b="1" dirty="0">
                <a:solidFill>
                  <a:srgbClr val="FF0000"/>
                </a:solidFill>
                <a:latin typeface="Arial" panose="020B0604020202020204" pitchFamily="34" charset="0"/>
                <a:cs typeface="Arial" panose="020B0604020202020204" pitchFamily="34" charset="0"/>
              </a:rPr>
              <a:t>başvuru formu, SMMM veya YMM tarafından hazırlanan çok zor durum halinin tespitine ilişkin rapor, teminatın değer tespit raporu </a:t>
            </a:r>
            <a:r>
              <a:rPr lang="tr-TR" dirty="0">
                <a:latin typeface="Arial" panose="020B0604020202020204" pitchFamily="34" charset="0"/>
                <a:cs typeface="Arial" panose="020B0604020202020204" pitchFamily="34" charset="0"/>
              </a:rPr>
              <a:t>ve ilgili diğer belgeler ile birlikte </a:t>
            </a:r>
            <a:r>
              <a:rPr lang="tr-TR" b="1" dirty="0">
                <a:solidFill>
                  <a:srgbClr val="FF0000"/>
                </a:solidFill>
                <a:latin typeface="Arial" panose="020B0604020202020204" pitchFamily="34" charset="0"/>
                <a:cs typeface="Arial" panose="020B0604020202020204" pitchFamily="34" charset="0"/>
              </a:rPr>
              <a:t>yazılı olarak </a:t>
            </a:r>
            <a:r>
              <a:rPr lang="tr-TR" dirty="0">
                <a:latin typeface="Arial" panose="020B0604020202020204" pitchFamily="34" charset="0"/>
                <a:cs typeface="Arial" panose="020B0604020202020204" pitchFamily="34" charset="0"/>
              </a:rPr>
              <a:t>başvuru yapmalıdır.</a:t>
            </a:r>
          </a:p>
          <a:p>
            <a:pPr algn="just">
              <a:lnSpc>
                <a:spcPct val="110000"/>
              </a:lnSpc>
            </a:pPr>
            <a:r>
              <a:rPr lang="tr-TR" dirty="0">
                <a:latin typeface="Arial" panose="020B0604020202020204" pitchFamily="34" charset="0"/>
                <a:cs typeface="Arial" panose="020B0604020202020204" pitchFamily="34" charset="0"/>
              </a:rPr>
              <a:t>Başvuru yapıldıktan sonra çok zor durum derecesine göre </a:t>
            </a:r>
            <a:r>
              <a:rPr lang="tr-TR" b="1" dirty="0">
                <a:solidFill>
                  <a:srgbClr val="FF0000"/>
                </a:solidFill>
                <a:latin typeface="Arial" panose="020B0604020202020204" pitchFamily="34" charset="0"/>
                <a:cs typeface="Arial" panose="020B0604020202020204" pitchFamily="34" charset="0"/>
              </a:rPr>
              <a:t>6 ila 60 </a:t>
            </a:r>
            <a:r>
              <a:rPr lang="tr-TR" dirty="0">
                <a:latin typeface="Arial" panose="020B0604020202020204" pitchFamily="34" charset="0"/>
                <a:cs typeface="Arial" panose="020B0604020202020204" pitchFamily="34" charset="0"/>
              </a:rPr>
              <a:t>ay arası değişen taksitlendirme imkânı ile yıllık yüzde </a:t>
            </a:r>
            <a:r>
              <a:rPr lang="tr-TR" b="1" dirty="0">
                <a:solidFill>
                  <a:srgbClr val="FF0000"/>
                </a:solidFill>
                <a:latin typeface="Arial" panose="020B0604020202020204" pitchFamily="34" charset="0"/>
                <a:cs typeface="Arial" panose="020B0604020202020204" pitchFamily="34" charset="0"/>
              </a:rPr>
              <a:t>22 faiz oranı </a:t>
            </a:r>
            <a:r>
              <a:rPr lang="tr-TR" dirty="0">
                <a:latin typeface="Arial" panose="020B0604020202020204" pitchFamily="34" charset="0"/>
                <a:cs typeface="Arial" panose="020B0604020202020204" pitchFamily="34" charset="0"/>
              </a:rPr>
              <a:t>yerine yıllık </a:t>
            </a:r>
            <a:r>
              <a:rPr lang="tr-TR" b="1" dirty="0">
                <a:solidFill>
                  <a:srgbClr val="FF0000"/>
                </a:solidFill>
                <a:latin typeface="Arial" panose="020B0604020202020204" pitchFamily="34" charset="0"/>
                <a:cs typeface="Arial" panose="020B0604020202020204" pitchFamily="34" charset="0"/>
              </a:rPr>
              <a:t>1,1 </a:t>
            </a:r>
            <a:r>
              <a:rPr lang="tr-TR" dirty="0">
                <a:latin typeface="Arial" panose="020B0604020202020204" pitchFamily="34" charset="0"/>
                <a:cs typeface="Arial" panose="020B0604020202020204" pitchFamily="34" charset="0"/>
              </a:rPr>
              <a:t>ila </a:t>
            </a:r>
            <a:r>
              <a:rPr lang="tr-TR" b="1" dirty="0">
                <a:solidFill>
                  <a:srgbClr val="FF0000"/>
                </a:solidFill>
                <a:latin typeface="Arial" panose="020B0604020202020204" pitchFamily="34" charset="0"/>
                <a:cs typeface="Arial" panose="020B0604020202020204" pitchFamily="34" charset="0"/>
              </a:rPr>
              <a:t>16,5</a:t>
            </a:r>
            <a:r>
              <a:rPr lang="tr-TR" dirty="0">
                <a:latin typeface="Arial" panose="020B0604020202020204" pitchFamily="34" charset="0"/>
                <a:cs typeface="Arial" panose="020B0604020202020204" pitchFamily="34" charset="0"/>
              </a:rPr>
              <a:t> arası tecil faiz oranına göre borç hesaplaması yapılıp </a:t>
            </a:r>
            <a:r>
              <a:rPr lang="tr-TR" b="1" u="sng" dirty="0">
                <a:latin typeface="Arial" panose="020B0604020202020204" pitchFamily="34" charset="0"/>
                <a:cs typeface="Arial" panose="020B0604020202020204" pitchFamily="34" charset="0"/>
              </a:rPr>
              <a:t>aylık eşit taksitler halinde ödeme planı çıkarılacaktır</a:t>
            </a:r>
          </a:p>
          <a:p>
            <a:pPr algn="just">
              <a:lnSpc>
                <a:spcPct val="11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930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solidFill>
                  <a:srgbClr val="FF0000"/>
                </a:solidFill>
              </a:rPr>
              <a:t>ASGARİ GEÇİM İNDİRİMİ </a:t>
            </a:r>
            <a:r>
              <a:rPr lang="tr-TR" b="1" dirty="0" smtClean="0">
                <a:solidFill>
                  <a:srgbClr val="FF0000"/>
                </a:solidFill>
              </a:rPr>
              <a:t>HESAPLAMASI</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smtClean="0"/>
              <a:t>Asgari </a:t>
            </a:r>
            <a:r>
              <a:rPr lang="tr-TR" dirty="0"/>
              <a:t>ücret </a:t>
            </a:r>
            <a:r>
              <a:rPr lang="tr-TR" b="1" dirty="0">
                <a:solidFill>
                  <a:srgbClr val="FF0000"/>
                </a:solidFill>
              </a:rPr>
              <a:t>2019</a:t>
            </a:r>
            <a:r>
              <a:rPr lang="tr-TR" dirty="0"/>
              <a:t> için  Brüt  </a:t>
            </a:r>
            <a:r>
              <a:rPr lang="tr-TR" b="1" dirty="0">
                <a:solidFill>
                  <a:srgbClr val="FF0000"/>
                </a:solidFill>
              </a:rPr>
              <a:t>2.558,40</a:t>
            </a:r>
            <a:r>
              <a:rPr lang="tr-TR" dirty="0"/>
              <a:t> TL olarak belirlenmiştir. Ücretlinin aylık  brüt tutarının  medeni durumuna göre belirlenecek bir oranı üzerinden hesaplanan matraha </a:t>
            </a:r>
            <a:r>
              <a:rPr lang="tr-TR" b="1" dirty="0">
                <a:solidFill>
                  <a:srgbClr val="FF0000"/>
                </a:solidFill>
              </a:rPr>
              <a:t>% 15 </a:t>
            </a:r>
            <a:r>
              <a:rPr lang="tr-TR" dirty="0"/>
              <a:t>oranı kullanılarak ücretlinin vergi matrahı üzerinden hesaplanan gelir vergisinden indirilmesini oluşturmaktadır</a:t>
            </a:r>
            <a:r>
              <a:rPr lang="tr-TR" dirty="0" smtClean="0"/>
              <a:t>.</a:t>
            </a:r>
            <a:endParaRPr lang="tr-TR" dirty="0"/>
          </a:p>
          <a:p>
            <a:r>
              <a:rPr lang="tr-TR" dirty="0"/>
              <a:t>Asgari Geçim İndirimi uygulamasında </a:t>
            </a:r>
            <a:r>
              <a:rPr lang="tr-TR" b="1" dirty="0">
                <a:solidFill>
                  <a:srgbClr val="FF0000"/>
                </a:solidFill>
              </a:rPr>
              <a:t>“çocuk</a:t>
            </a:r>
            <a:r>
              <a:rPr lang="tr-TR" dirty="0"/>
              <a:t>” tabiri, mükellefle birlikte oturan veya mükellef tarafından bakılan (nafaka verilenler, evlat edinilenler ile ana veya babasını kaybetmiş torunlardan mükellefle birlikte oturanlar dâhil) </a:t>
            </a:r>
            <a:r>
              <a:rPr lang="tr-TR" b="1" dirty="0">
                <a:solidFill>
                  <a:srgbClr val="FF0000"/>
                </a:solidFill>
              </a:rPr>
              <a:t>18 yaşını </a:t>
            </a:r>
            <a:r>
              <a:rPr lang="tr-TR" dirty="0"/>
              <a:t>veya </a:t>
            </a:r>
            <a:r>
              <a:rPr lang="tr-TR" b="1" dirty="0">
                <a:solidFill>
                  <a:srgbClr val="FF0000"/>
                </a:solidFill>
              </a:rPr>
              <a:t>tahsilde olup 25 yaşını </a:t>
            </a:r>
            <a:r>
              <a:rPr lang="tr-TR" b="1" u="sng" dirty="0"/>
              <a:t>doldurmamış çocukları ifade etmektedir. </a:t>
            </a:r>
          </a:p>
          <a:p>
            <a:endParaRPr lang="tr-TR" dirty="0"/>
          </a:p>
          <a:p>
            <a:endParaRPr lang="tr-TR" dirty="0"/>
          </a:p>
        </p:txBody>
      </p:sp>
    </p:spTree>
    <p:extLst>
      <p:ext uri="{BB962C8B-B14F-4D97-AF65-F5344CB8AC3E}">
        <p14:creationId xmlns:p14="http://schemas.microsoft.com/office/powerpoint/2010/main" val="35991419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ASGARİ GEÇİM İNDİRİMİ HESAPLAMASI</a:t>
            </a:r>
          </a:p>
        </p:txBody>
      </p:sp>
      <p:sp>
        <p:nvSpPr>
          <p:cNvPr id="3" name="İçerik Yer Tutucusu 2"/>
          <p:cNvSpPr>
            <a:spLocks noGrp="1"/>
          </p:cNvSpPr>
          <p:nvPr>
            <p:ph idx="1"/>
          </p:nvPr>
        </p:nvSpPr>
        <p:spPr/>
        <p:txBody>
          <a:bodyPr/>
          <a:lstStyle/>
          <a:p>
            <a:r>
              <a:rPr lang="tr-TR" dirty="0"/>
              <a:t>GVK Kanunun 32. maddesine  göre, ücretlinin medeni durumuna göre kullanılacak oranları, </a:t>
            </a:r>
            <a:r>
              <a:rPr lang="tr-TR" b="1" dirty="0">
                <a:solidFill>
                  <a:srgbClr val="FF0000"/>
                </a:solidFill>
              </a:rPr>
              <a:t>mükellefin kendisi için % 50, </a:t>
            </a:r>
            <a:r>
              <a:rPr lang="tr-TR" b="1" dirty="0" smtClean="0">
                <a:solidFill>
                  <a:srgbClr val="FF0000"/>
                </a:solidFill>
              </a:rPr>
              <a:t>çalışmayan</a:t>
            </a:r>
            <a:r>
              <a:rPr lang="tr-TR" dirty="0" smtClean="0"/>
              <a:t> </a:t>
            </a:r>
            <a:r>
              <a:rPr lang="tr-TR" dirty="0"/>
              <a:t>ve herhangi bir </a:t>
            </a:r>
            <a:r>
              <a:rPr lang="tr-TR" b="1" dirty="0">
                <a:solidFill>
                  <a:srgbClr val="FF0000"/>
                </a:solidFill>
              </a:rPr>
              <a:t>geliri olmayan eşi için % 10, </a:t>
            </a:r>
            <a:r>
              <a:rPr lang="tr-TR" dirty="0"/>
              <a:t>çocukların her biri için </a:t>
            </a:r>
            <a:r>
              <a:rPr lang="tr-TR" b="1" dirty="0">
                <a:solidFill>
                  <a:srgbClr val="FF0000"/>
                </a:solidFill>
              </a:rPr>
              <a:t>ayrı ayrı </a:t>
            </a:r>
            <a:r>
              <a:rPr lang="tr-TR" dirty="0"/>
              <a:t>olmak üzere; </a:t>
            </a:r>
            <a:r>
              <a:rPr lang="tr-TR" b="1" dirty="0">
                <a:solidFill>
                  <a:srgbClr val="FF0000"/>
                </a:solidFill>
              </a:rPr>
              <a:t>ilk iki çocuk için % 7,5 ,  üçüncü çocuk için %10 diğer çocuklar için % 5 </a:t>
            </a:r>
            <a:r>
              <a:rPr lang="tr-TR" u="sng" dirty="0"/>
              <a:t>olarak belirlemiştir.</a:t>
            </a:r>
          </a:p>
          <a:p>
            <a:endParaRPr lang="tr-TR" dirty="0"/>
          </a:p>
          <a:p>
            <a:r>
              <a:rPr lang="tr-TR" dirty="0"/>
              <a:t>Asgari geçim indirimi, Asgari ücret üzerinden hesaplanan vergiden </a:t>
            </a:r>
            <a:r>
              <a:rPr lang="tr-TR" b="1" dirty="0">
                <a:solidFill>
                  <a:srgbClr val="FF0000"/>
                </a:solidFill>
              </a:rPr>
              <a:t>FAZLA</a:t>
            </a:r>
            <a:r>
              <a:rPr lang="tr-TR" dirty="0"/>
              <a:t>  olamayacaktır.</a:t>
            </a:r>
          </a:p>
          <a:p>
            <a:endParaRPr lang="tr-TR" dirty="0"/>
          </a:p>
        </p:txBody>
      </p:sp>
    </p:spTree>
    <p:extLst>
      <p:ext uri="{BB962C8B-B14F-4D97-AF65-F5344CB8AC3E}">
        <p14:creationId xmlns:p14="http://schemas.microsoft.com/office/powerpoint/2010/main" val="5278231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solidFill>
                  <a:srgbClr val="FF0000"/>
                </a:solidFill>
                <a:latin typeface="Times New Roman" pitchFamily="18" charset="0"/>
                <a:cs typeface="Times New Roman" pitchFamily="18" charset="0"/>
              </a:rPr>
              <a:t>ASGARİ GEÇİM İNDİRİMİ (AGİ)</a:t>
            </a:r>
            <a:endParaRPr lang="tr-TR" sz="3200"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fontScale="92500"/>
          </a:bodyPr>
          <a:lstStyle/>
          <a:p>
            <a:r>
              <a:rPr lang="tr-TR" b="1" dirty="0">
                <a:solidFill>
                  <a:srgbClr val="FF0000"/>
                </a:solidFill>
              </a:rPr>
              <a:t>AGİ</a:t>
            </a:r>
            <a:r>
              <a:rPr lang="tr-TR" dirty="0"/>
              <a:t>  hesaplamaları  için  ücretlilerden </a:t>
            </a:r>
            <a:r>
              <a:rPr lang="tr-TR" b="1" dirty="0">
                <a:solidFill>
                  <a:srgbClr val="FF0000"/>
                </a:solidFill>
              </a:rPr>
              <a:t>“AİLE DURUMU BİLDİRİMİNİN”</a:t>
            </a:r>
            <a:r>
              <a:rPr lang="tr-TR" dirty="0"/>
              <a:t> imzalı olarak alınması gerekmektedir.</a:t>
            </a:r>
          </a:p>
          <a:p>
            <a:pPr marL="0" indent="0">
              <a:buNone/>
            </a:pPr>
            <a:r>
              <a:rPr lang="tr-TR" b="1" dirty="0">
                <a:solidFill>
                  <a:srgbClr val="FF0000"/>
                </a:solidFill>
              </a:rPr>
              <a:t>Medeni Hali	</a:t>
            </a:r>
            <a:r>
              <a:rPr lang="tr-TR" b="1" dirty="0" smtClean="0">
                <a:solidFill>
                  <a:srgbClr val="FF0000"/>
                </a:solidFill>
              </a:rPr>
              <a:t>                             	</a:t>
            </a:r>
            <a:r>
              <a:rPr lang="tr-TR" b="1" dirty="0" err="1" smtClean="0">
                <a:solidFill>
                  <a:srgbClr val="FF0000"/>
                </a:solidFill>
              </a:rPr>
              <a:t>Agi</a:t>
            </a:r>
            <a:r>
              <a:rPr lang="tr-TR" b="1" dirty="0" smtClean="0">
                <a:solidFill>
                  <a:srgbClr val="FF0000"/>
                </a:solidFill>
              </a:rPr>
              <a:t> Tutarı</a:t>
            </a:r>
            <a:endParaRPr lang="tr-TR" b="1" dirty="0">
              <a:solidFill>
                <a:srgbClr val="FF0000"/>
              </a:solidFill>
            </a:endParaRPr>
          </a:p>
          <a:p>
            <a:r>
              <a:rPr lang="tr-TR" dirty="0" smtClean="0"/>
              <a:t>Bekar                                    </a:t>
            </a:r>
            <a:r>
              <a:rPr lang="tr-TR" dirty="0"/>
              <a:t>	191,88 TL</a:t>
            </a:r>
          </a:p>
          <a:p>
            <a:r>
              <a:rPr lang="tr-TR" dirty="0"/>
              <a:t>Evli, EŞİ ÇALIŞMAYAN	</a:t>
            </a:r>
            <a:r>
              <a:rPr lang="tr-TR" dirty="0" smtClean="0"/>
              <a:t>            230,26 </a:t>
            </a:r>
            <a:r>
              <a:rPr lang="tr-TR" dirty="0"/>
              <a:t>TL</a:t>
            </a:r>
          </a:p>
          <a:p>
            <a:r>
              <a:rPr lang="tr-TR" dirty="0"/>
              <a:t>Evli, eşi çalışmayan 1 çocuklu	259,04 TL</a:t>
            </a:r>
          </a:p>
          <a:p>
            <a:r>
              <a:rPr lang="tr-TR" dirty="0"/>
              <a:t>Evli, eşi çalışmayan 2 çocuklu	287,82 TL</a:t>
            </a:r>
          </a:p>
          <a:p>
            <a:r>
              <a:rPr lang="tr-TR" dirty="0"/>
              <a:t>Evli, eşi çalışmayan 3 çocuklu	326,20 TL</a:t>
            </a:r>
          </a:p>
          <a:p>
            <a:r>
              <a:rPr lang="tr-TR" dirty="0"/>
              <a:t>Evli, eşi çalışmayan 4 çocuklu	326,20 TL</a:t>
            </a:r>
          </a:p>
          <a:p>
            <a:endParaRPr lang="tr-TR" dirty="0"/>
          </a:p>
          <a:p>
            <a:endParaRPr lang="tr-TR" dirty="0"/>
          </a:p>
        </p:txBody>
      </p:sp>
    </p:spTree>
    <p:extLst>
      <p:ext uri="{BB962C8B-B14F-4D97-AF65-F5344CB8AC3E}">
        <p14:creationId xmlns:p14="http://schemas.microsoft.com/office/powerpoint/2010/main" val="1309801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 y="365126"/>
            <a:ext cx="7973967" cy="1659617"/>
          </a:xfrm>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   </a:t>
            </a:r>
            <a:r>
              <a:rPr lang="tr-TR" b="1" dirty="0" smtClean="0">
                <a:solidFill>
                  <a:srgbClr val="FF0000"/>
                </a:solidFill>
                <a:latin typeface="Times New Roman" pitchFamily="18" charset="0"/>
                <a:cs typeface="Times New Roman" pitchFamily="18" charset="0"/>
              </a:rPr>
              <a:t>Kısa </a:t>
            </a:r>
            <a:r>
              <a:rPr lang="tr-TR" b="1" dirty="0">
                <a:solidFill>
                  <a:srgbClr val="FF0000"/>
                </a:solidFill>
                <a:latin typeface="Times New Roman" pitchFamily="18" charset="0"/>
                <a:cs typeface="Times New Roman" pitchFamily="18" charset="0"/>
              </a:rPr>
              <a:t>Ç</a:t>
            </a:r>
            <a:r>
              <a:rPr lang="tr-TR" b="1" dirty="0" smtClean="0">
                <a:solidFill>
                  <a:srgbClr val="FF0000"/>
                </a:solidFill>
                <a:latin typeface="Times New Roman" pitchFamily="18" charset="0"/>
                <a:cs typeface="Times New Roman" pitchFamily="18" charset="0"/>
              </a:rPr>
              <a:t>alışma </a:t>
            </a:r>
            <a:r>
              <a:rPr lang="tr-TR" b="1" dirty="0">
                <a:solidFill>
                  <a:srgbClr val="FF0000"/>
                </a:solidFill>
                <a:latin typeface="Times New Roman" pitchFamily="18" charset="0"/>
                <a:cs typeface="Times New Roman" pitchFamily="18" charset="0"/>
              </a:rPr>
              <a:t>U</a:t>
            </a:r>
            <a:r>
              <a:rPr lang="tr-TR" b="1" dirty="0" smtClean="0">
                <a:solidFill>
                  <a:srgbClr val="FF0000"/>
                </a:solidFill>
                <a:latin typeface="Times New Roman" pitchFamily="18" charset="0"/>
                <a:cs typeface="Times New Roman" pitchFamily="18" charset="0"/>
              </a:rPr>
              <a:t>ygulaması    </a:t>
            </a:r>
            <a:br>
              <a:rPr lang="tr-TR" b="1" dirty="0" smtClean="0">
                <a:solidFill>
                  <a:srgbClr val="FF0000"/>
                </a:solidFill>
                <a:latin typeface="Times New Roman" pitchFamily="18" charset="0"/>
                <a:cs typeface="Times New Roman" pitchFamily="18" charset="0"/>
              </a:rPr>
            </a:br>
            <a:r>
              <a:rPr lang="tr-TR" b="1" dirty="0">
                <a:solidFill>
                  <a:srgbClr val="FF0000"/>
                </a:solidFill>
                <a:latin typeface="Times New Roman" pitchFamily="18" charset="0"/>
                <a:cs typeface="Times New Roman" pitchFamily="18" charset="0"/>
              </a:rPr>
              <a:t> </a:t>
            </a:r>
            <a:r>
              <a:rPr lang="tr-TR" b="1" dirty="0" smtClean="0">
                <a:solidFill>
                  <a:srgbClr val="FF0000"/>
                </a:solidFill>
                <a:latin typeface="Times New Roman" pitchFamily="18" charset="0"/>
                <a:cs typeface="Times New Roman" pitchFamily="18" charset="0"/>
              </a:rPr>
              <a:t>  Bakımından </a:t>
            </a:r>
            <a:r>
              <a:rPr lang="tr-TR" b="1" dirty="0">
                <a:solidFill>
                  <a:srgbClr val="FF0000"/>
                </a:solidFill>
                <a:latin typeface="Times New Roman" pitchFamily="18" charset="0"/>
                <a:cs typeface="Times New Roman" pitchFamily="18" charset="0"/>
              </a:rPr>
              <a:t>“Genel </a:t>
            </a:r>
            <a:r>
              <a:rPr lang="tr-TR" b="1" dirty="0" smtClean="0">
                <a:solidFill>
                  <a:srgbClr val="FF0000"/>
                </a:solidFill>
                <a:latin typeface="Times New Roman" pitchFamily="18" charset="0"/>
                <a:cs typeface="Times New Roman" pitchFamily="18" charset="0"/>
              </a:rPr>
              <a:t>Ekonomik </a:t>
            </a:r>
            <a:br>
              <a:rPr lang="tr-TR" b="1" dirty="0" smtClean="0">
                <a:solidFill>
                  <a:srgbClr val="FF0000"/>
                </a:solidFill>
                <a:latin typeface="Times New Roman" pitchFamily="18" charset="0"/>
                <a:cs typeface="Times New Roman" pitchFamily="18" charset="0"/>
              </a:rPr>
            </a:br>
            <a:r>
              <a:rPr lang="tr-TR" b="1" dirty="0" smtClean="0">
                <a:solidFill>
                  <a:srgbClr val="FF0000"/>
                </a:solidFill>
                <a:latin typeface="Times New Roman" pitchFamily="18" charset="0"/>
                <a:cs typeface="Times New Roman" pitchFamily="18" charset="0"/>
              </a:rPr>
              <a:t>   Kriz ”</a:t>
            </a:r>
            <a:br>
              <a:rPr lang="tr-TR" b="1" dirty="0" smtClean="0">
                <a:solidFill>
                  <a:srgbClr val="FF0000"/>
                </a:solidFill>
                <a:latin typeface="Times New Roman" pitchFamily="18" charset="0"/>
                <a:cs typeface="Times New Roman" pitchFamily="18" charset="0"/>
              </a:rPr>
            </a:b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628650" y="2076993"/>
            <a:ext cx="8401050" cy="4099969"/>
          </a:xfrm>
        </p:spPr>
        <p:txBody>
          <a:bodyPr/>
          <a:lstStyle/>
          <a:p>
            <a:endParaRPr lang="tr-TR" dirty="0"/>
          </a:p>
          <a:p>
            <a:pPr>
              <a:buClr>
                <a:srgbClr val="FF0000"/>
              </a:buClr>
            </a:pPr>
            <a:r>
              <a:rPr lang="tr-TR" dirty="0" smtClean="0">
                <a:latin typeface="Times New Roman" pitchFamily="18" charset="0"/>
                <a:cs typeface="Times New Roman" pitchFamily="18" charset="0"/>
              </a:rPr>
              <a:t>Ulusal </a:t>
            </a:r>
            <a:r>
              <a:rPr lang="tr-TR" dirty="0">
                <a:latin typeface="Times New Roman" pitchFamily="18" charset="0"/>
                <a:cs typeface="Times New Roman" pitchFamily="18" charset="0"/>
              </a:rPr>
              <a:t>veya uluslararası ekonomide ortaya çıkan olayların, </a:t>
            </a:r>
            <a:r>
              <a:rPr lang="tr-TR" dirty="0">
                <a:solidFill>
                  <a:srgbClr val="FF0000"/>
                </a:solidFill>
                <a:latin typeface="Times New Roman" pitchFamily="18" charset="0"/>
                <a:cs typeface="Times New Roman" pitchFamily="18" charset="0"/>
              </a:rPr>
              <a:t>ülke ekonomisi </a:t>
            </a:r>
            <a:r>
              <a:rPr lang="tr-TR" dirty="0">
                <a:latin typeface="Times New Roman" pitchFamily="18" charset="0"/>
                <a:cs typeface="Times New Roman" pitchFamily="18" charset="0"/>
              </a:rPr>
              <a:t>ve dolayısıyla </a:t>
            </a:r>
            <a:r>
              <a:rPr lang="tr-TR" dirty="0">
                <a:solidFill>
                  <a:srgbClr val="FF0000"/>
                </a:solidFill>
                <a:latin typeface="Times New Roman" pitchFamily="18" charset="0"/>
                <a:cs typeface="Times New Roman" pitchFamily="18" charset="0"/>
              </a:rPr>
              <a:t>işyerini </a:t>
            </a:r>
            <a:r>
              <a:rPr lang="tr-TR" dirty="0">
                <a:latin typeface="Times New Roman" pitchFamily="18" charset="0"/>
                <a:cs typeface="Times New Roman" pitchFamily="18" charset="0"/>
              </a:rPr>
              <a:t>ciddi anlamda etkileyip sarstığı durumlardır.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924" y="4394200"/>
            <a:ext cx="30257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5299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2100" y="365127"/>
            <a:ext cx="7035800" cy="1069974"/>
          </a:xfrm>
        </p:spPr>
        <p:txBody>
          <a:bodyPr>
            <a:normAutofit fontScale="90000"/>
          </a:bodyPr>
          <a:lstStyle/>
          <a:p>
            <a:r>
              <a:rPr lang="tr-TR" b="1" dirty="0" smtClean="0">
                <a:solidFill>
                  <a:srgbClr val="FF0000"/>
                </a:solidFill>
                <a:latin typeface="Times New Roman" pitchFamily="18" charset="0"/>
                <a:cs typeface="Times New Roman" pitchFamily="18" charset="0"/>
              </a:rPr>
              <a:t/>
            </a:r>
            <a:br>
              <a:rPr lang="tr-TR" b="1" dirty="0" smtClean="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ASGARİ </a:t>
            </a:r>
            <a:r>
              <a:rPr lang="tr-TR" sz="3600" b="1" dirty="0">
                <a:solidFill>
                  <a:srgbClr val="FF0000"/>
                </a:solidFill>
                <a:latin typeface="Times New Roman" pitchFamily="18" charset="0"/>
                <a:cs typeface="Times New Roman" pitchFamily="18" charset="0"/>
              </a:rPr>
              <a:t>GEÇİM İNDİRİMİ (AGİ</a:t>
            </a:r>
            <a:r>
              <a:rPr lang="tr-TR" sz="3600" b="1" dirty="0" smtClean="0">
                <a:solidFill>
                  <a:srgbClr val="FF0000"/>
                </a:solidFill>
                <a:latin typeface="Times New Roman" pitchFamily="18" charset="0"/>
                <a:cs typeface="Times New Roman" pitchFamily="18" charset="0"/>
              </a:rPr>
              <a:t>)</a:t>
            </a:r>
            <a:br>
              <a:rPr lang="tr-TR" sz="3600" b="1" dirty="0" smtClean="0">
                <a:solidFill>
                  <a:srgbClr val="FF0000"/>
                </a:solidFill>
                <a:latin typeface="Times New Roman" pitchFamily="18" charset="0"/>
                <a:cs typeface="Times New Roman" pitchFamily="18" charset="0"/>
              </a:rPr>
            </a:br>
            <a:endParaRPr lang="tr-TR" sz="3600" dirty="0"/>
          </a:p>
        </p:txBody>
      </p:sp>
      <p:sp>
        <p:nvSpPr>
          <p:cNvPr id="3" name="İçerik Yer Tutucusu 2"/>
          <p:cNvSpPr>
            <a:spLocks noGrp="1"/>
          </p:cNvSpPr>
          <p:nvPr>
            <p:ph idx="1"/>
          </p:nvPr>
        </p:nvSpPr>
        <p:spPr/>
        <p:txBody>
          <a:bodyPr>
            <a:normAutofit fontScale="92500" lnSpcReduction="20000"/>
          </a:bodyPr>
          <a:lstStyle/>
          <a:p>
            <a:pPr marL="0" indent="0">
              <a:buNone/>
            </a:pPr>
            <a:r>
              <a:rPr lang="tr-TR" b="1" dirty="0">
                <a:solidFill>
                  <a:srgbClr val="FF0000"/>
                </a:solidFill>
              </a:rPr>
              <a:t>Medeni Hali	</a:t>
            </a:r>
            <a:r>
              <a:rPr lang="tr-TR" b="1" dirty="0" smtClean="0">
                <a:solidFill>
                  <a:srgbClr val="FF0000"/>
                </a:solidFill>
              </a:rPr>
              <a:t>                   			     Aylık</a:t>
            </a:r>
            <a:endParaRPr lang="tr-TR" b="1" dirty="0">
              <a:solidFill>
                <a:srgbClr val="FF0000"/>
              </a:solidFill>
            </a:endParaRPr>
          </a:p>
          <a:p>
            <a:r>
              <a:rPr lang="tr-TR" dirty="0"/>
              <a:t>Evli EŞİ ÇALIŞAN ve </a:t>
            </a:r>
            <a:r>
              <a:rPr lang="tr-TR" dirty="0" err="1"/>
              <a:t>çocusuz</a:t>
            </a:r>
            <a:r>
              <a:rPr lang="tr-TR" dirty="0"/>
              <a:t>.	</a:t>
            </a:r>
            <a:r>
              <a:rPr lang="tr-TR" dirty="0" smtClean="0"/>
              <a:t>	191,88 </a:t>
            </a:r>
            <a:r>
              <a:rPr lang="tr-TR" dirty="0"/>
              <a:t>TL</a:t>
            </a:r>
          </a:p>
          <a:p>
            <a:r>
              <a:rPr lang="tr-TR" dirty="0"/>
              <a:t>Evli eşi çalışan ve 1 çocuklu	</a:t>
            </a:r>
            <a:r>
              <a:rPr lang="tr-TR" dirty="0" smtClean="0"/>
              <a:t>	220,66 </a:t>
            </a:r>
            <a:r>
              <a:rPr lang="tr-TR" dirty="0"/>
              <a:t>TL</a:t>
            </a:r>
          </a:p>
          <a:p>
            <a:r>
              <a:rPr lang="tr-TR" dirty="0"/>
              <a:t>Evli eşi çalışan ve 2 çocuklu	</a:t>
            </a:r>
            <a:r>
              <a:rPr lang="tr-TR" dirty="0" smtClean="0"/>
              <a:t>	249,44 </a:t>
            </a:r>
            <a:r>
              <a:rPr lang="tr-TR" dirty="0"/>
              <a:t>TL</a:t>
            </a:r>
          </a:p>
          <a:p>
            <a:r>
              <a:rPr lang="tr-TR" dirty="0"/>
              <a:t>Evli eşi çalışan ve 3 çocuklu	</a:t>
            </a:r>
            <a:r>
              <a:rPr lang="tr-TR" dirty="0" smtClean="0"/>
              <a:t>	287,82 </a:t>
            </a:r>
            <a:r>
              <a:rPr lang="tr-TR" dirty="0"/>
              <a:t>TL</a:t>
            </a:r>
          </a:p>
          <a:p>
            <a:r>
              <a:rPr lang="tr-TR" dirty="0"/>
              <a:t>Evli eşi çalışan ve 4 çocuklu	</a:t>
            </a:r>
            <a:r>
              <a:rPr lang="tr-TR" dirty="0" smtClean="0"/>
              <a:t>	307,01 </a:t>
            </a:r>
            <a:r>
              <a:rPr lang="tr-TR" dirty="0"/>
              <a:t>TL</a:t>
            </a:r>
          </a:p>
          <a:p>
            <a:r>
              <a:rPr lang="tr-TR" dirty="0"/>
              <a:t>Evli eşi çalışan ve 5 çocuklu üst sınır	326,20 TL</a:t>
            </a:r>
          </a:p>
          <a:p>
            <a:endParaRPr lang="tr-TR" dirty="0"/>
          </a:p>
          <a:p>
            <a:r>
              <a:rPr lang="tr-TR" dirty="0"/>
              <a:t>Ücretlilerde asgari geçim indirimi uygulamasına ilişkin olarak </a:t>
            </a:r>
            <a:r>
              <a:rPr lang="tr-TR" b="1" dirty="0">
                <a:solidFill>
                  <a:srgbClr val="FF0000"/>
                </a:solidFill>
              </a:rPr>
              <a:t>265 Seri </a:t>
            </a:r>
            <a:r>
              <a:rPr lang="tr-TR" b="1" dirty="0" err="1">
                <a:solidFill>
                  <a:srgbClr val="FF0000"/>
                </a:solidFill>
              </a:rPr>
              <a:t>No’lu</a:t>
            </a:r>
            <a:r>
              <a:rPr lang="tr-TR" b="1" dirty="0">
                <a:solidFill>
                  <a:srgbClr val="FF0000"/>
                </a:solidFill>
              </a:rPr>
              <a:t> Gelir Vergisi Genel Tebliğde</a:t>
            </a:r>
            <a:r>
              <a:rPr lang="tr-TR" b="1" dirty="0"/>
              <a:t> </a:t>
            </a:r>
            <a:r>
              <a:rPr lang="tr-TR" dirty="0"/>
              <a:t>detaylı açıklamalar yapılmıştır.</a:t>
            </a:r>
          </a:p>
          <a:p>
            <a:endParaRPr lang="tr-TR" dirty="0"/>
          </a:p>
        </p:txBody>
      </p:sp>
    </p:spTree>
    <p:extLst>
      <p:ext uri="{BB962C8B-B14F-4D97-AF65-F5344CB8AC3E}">
        <p14:creationId xmlns:p14="http://schemas.microsoft.com/office/powerpoint/2010/main" val="10713978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latin typeface="Times New Roman" pitchFamily="18" charset="0"/>
                <a:cs typeface="Times New Roman" pitchFamily="18" charset="0"/>
              </a:rPr>
              <a:t>KISMİ SÜRELİ ÇALIŞMA</a:t>
            </a: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968499"/>
            <a:ext cx="7645400" cy="424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646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87DE2-AF45-7B41-AB81-9980EEA5628E}"/>
              </a:ext>
            </a:extLst>
          </p:cNvPr>
          <p:cNvSpPr>
            <a:spLocks noGrp="1"/>
          </p:cNvSpPr>
          <p:nvPr>
            <p:ph type="title"/>
          </p:nvPr>
        </p:nvSpPr>
        <p:spPr/>
        <p:txBody>
          <a:bodyPr/>
          <a:lstStyle/>
          <a:p>
            <a:r>
              <a:rPr lang="tr-TR" b="1" dirty="0" smtClean="0">
                <a:solidFill>
                  <a:srgbClr val="FF0000"/>
                </a:solidFill>
                <a:latin typeface="Times New Roman" pitchFamily="18" charset="0"/>
                <a:cs typeface="Times New Roman" pitchFamily="18" charset="0"/>
              </a:rPr>
              <a:t>KISMİ SÜRELİ ÇALIŞMA</a:t>
            </a:r>
            <a:endParaRPr lang="tr-TR"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E0E09288-F548-2641-A2C1-25FC53C37C84}"/>
              </a:ext>
            </a:extLst>
          </p:cNvPr>
          <p:cNvSpPr>
            <a:spLocks noGrp="1"/>
          </p:cNvSpPr>
          <p:nvPr>
            <p:ph idx="1"/>
          </p:nvPr>
        </p:nvSpPr>
        <p:spPr>
          <a:xfrm>
            <a:off x="527050" y="1825625"/>
            <a:ext cx="7886700" cy="4351338"/>
          </a:xfrm>
        </p:spPr>
        <p:txBody>
          <a:bodyPr>
            <a:normAutofit/>
          </a:bodyPr>
          <a:lstStyle/>
          <a:p>
            <a:pPr>
              <a:buClr>
                <a:srgbClr val="FF0000"/>
              </a:buClr>
              <a:buFont typeface="Wingdings" pitchFamily="2" charset="2"/>
              <a:buChar char="ü"/>
            </a:pPr>
            <a:r>
              <a:rPr lang="tr-TR" dirty="0" smtClean="0">
                <a:latin typeface="Times New Roman" pitchFamily="18" charset="0"/>
                <a:cs typeface="Times New Roman" pitchFamily="18" charset="0"/>
              </a:rPr>
              <a:t>İşçinin </a:t>
            </a:r>
            <a:r>
              <a:rPr lang="tr-TR" dirty="0">
                <a:latin typeface="Times New Roman" pitchFamily="18" charset="0"/>
                <a:cs typeface="Times New Roman" pitchFamily="18" charset="0"/>
              </a:rPr>
              <a:t>normal haftalık çalışma süresinin, tam </a:t>
            </a:r>
            <a:r>
              <a:rPr lang="tr-TR" dirty="0" smtClean="0">
                <a:latin typeface="Times New Roman" pitchFamily="18" charset="0"/>
                <a:cs typeface="Times New Roman" pitchFamily="18" charset="0"/>
              </a:rPr>
              <a:t>  süreli </a:t>
            </a:r>
            <a:r>
              <a:rPr lang="tr-TR" dirty="0">
                <a:latin typeface="Times New Roman" pitchFamily="18" charset="0"/>
                <a:cs typeface="Times New Roman" pitchFamily="18" charset="0"/>
              </a:rPr>
              <a:t>iş sözleşmesiyle çalışan </a:t>
            </a:r>
            <a:r>
              <a:rPr lang="tr-TR" b="1" dirty="0">
                <a:solidFill>
                  <a:srgbClr val="FF0000"/>
                </a:solidFill>
                <a:latin typeface="Times New Roman" pitchFamily="18" charset="0"/>
                <a:cs typeface="Times New Roman" pitchFamily="18" charset="0"/>
              </a:rPr>
              <a:t>emsal işçiye </a:t>
            </a:r>
            <a:r>
              <a:rPr lang="tr-TR" dirty="0">
                <a:latin typeface="Times New Roman" pitchFamily="18" charset="0"/>
                <a:cs typeface="Times New Roman" pitchFamily="18" charset="0"/>
              </a:rPr>
              <a:t>göre </a:t>
            </a:r>
            <a:r>
              <a:rPr lang="tr-TR" b="1" u="sng" dirty="0">
                <a:latin typeface="Times New Roman" pitchFamily="18" charset="0"/>
                <a:cs typeface="Times New Roman" pitchFamily="18" charset="0"/>
              </a:rPr>
              <a:t>önemli ölçüde daha az</a:t>
            </a:r>
            <a:r>
              <a:rPr lang="tr-TR" dirty="0">
                <a:latin typeface="Times New Roman" pitchFamily="18" charset="0"/>
                <a:cs typeface="Times New Roman" pitchFamily="18" charset="0"/>
              </a:rPr>
              <a:t> belirlenmesi durumunda sözleşme </a:t>
            </a:r>
            <a:r>
              <a:rPr lang="tr-TR" b="1" dirty="0">
                <a:solidFill>
                  <a:srgbClr val="FF0000"/>
                </a:solidFill>
                <a:latin typeface="Times New Roman" pitchFamily="18" charset="0"/>
                <a:cs typeface="Times New Roman" pitchFamily="18" charset="0"/>
              </a:rPr>
              <a:t>kısmî süreli</a:t>
            </a:r>
            <a:r>
              <a:rPr lang="tr-TR" b="1" dirty="0">
                <a:latin typeface="Times New Roman" pitchFamily="18" charset="0"/>
                <a:cs typeface="Times New Roman" pitchFamily="18" charset="0"/>
              </a:rPr>
              <a:t> iş </a:t>
            </a:r>
            <a:r>
              <a:rPr lang="tr-TR" b="1" dirty="0" smtClean="0">
                <a:latin typeface="Times New Roman" pitchFamily="18" charset="0"/>
                <a:cs typeface="Times New Roman" pitchFamily="18" charset="0"/>
              </a:rPr>
              <a:t>sözleşmesidir.</a:t>
            </a:r>
          </a:p>
          <a:p>
            <a:pPr>
              <a:buClr>
                <a:srgbClr val="FF0000"/>
              </a:buClr>
              <a:buFont typeface="Wingdings" pitchFamily="2" charset="2"/>
              <a:buChar char="ü"/>
            </a:pPr>
            <a:endParaRPr lang="tr-TR" b="1" dirty="0">
              <a:latin typeface="Times New Roman" pitchFamily="18" charset="0"/>
              <a:cs typeface="Times New Roman" pitchFamily="18" charset="0"/>
            </a:endParaRPr>
          </a:p>
          <a:p>
            <a:pPr>
              <a:buClr>
                <a:srgbClr val="FF0000"/>
              </a:buClr>
              <a:buFont typeface="Wingdings" pitchFamily="2" charset="2"/>
              <a:buChar char="ü"/>
            </a:pPr>
            <a:r>
              <a:rPr lang="tr-TR" dirty="0" err="1" smtClean="0">
                <a:solidFill>
                  <a:srgbClr val="FF0000"/>
                </a:solidFill>
                <a:latin typeface="Times New Roman" pitchFamily="18" charset="0"/>
                <a:cs typeface="Times New Roman" pitchFamily="18" charset="0"/>
              </a:rPr>
              <a:t>Part</a:t>
            </a:r>
            <a:r>
              <a:rPr lang="tr-TR" dirty="0" smtClean="0">
                <a:solidFill>
                  <a:srgbClr val="FF0000"/>
                </a:solidFill>
                <a:latin typeface="Times New Roman" pitchFamily="18" charset="0"/>
                <a:cs typeface="Times New Roman" pitchFamily="18" charset="0"/>
              </a:rPr>
              <a:t>-Time </a:t>
            </a:r>
            <a:r>
              <a:rPr lang="tr-TR" dirty="0">
                <a:solidFill>
                  <a:srgbClr val="FF0000"/>
                </a:solidFill>
                <a:latin typeface="Times New Roman" pitchFamily="18" charset="0"/>
                <a:cs typeface="Times New Roman" pitchFamily="18" charset="0"/>
              </a:rPr>
              <a:t>çalışma </a:t>
            </a:r>
            <a:r>
              <a:rPr lang="tr-TR" dirty="0">
                <a:latin typeface="Times New Roman" pitchFamily="18" charset="0"/>
                <a:cs typeface="Times New Roman" pitchFamily="18" charset="0"/>
              </a:rPr>
              <a:t>aslında batı ülkelerinde oldukça yaygın olan bir çalışma şekli olup, </a:t>
            </a:r>
            <a:r>
              <a:rPr lang="tr-TR" b="1" dirty="0">
                <a:solidFill>
                  <a:srgbClr val="FF0000"/>
                </a:solidFill>
                <a:latin typeface="Times New Roman" pitchFamily="18" charset="0"/>
                <a:cs typeface="Times New Roman" pitchFamily="18" charset="0"/>
              </a:rPr>
              <a:t>2003 </a:t>
            </a:r>
            <a:r>
              <a:rPr lang="tr-TR" b="1" dirty="0">
                <a:latin typeface="Times New Roman" pitchFamily="18" charset="0"/>
                <a:cs typeface="Times New Roman" pitchFamily="18" charset="0"/>
              </a:rPr>
              <a:t>yılında </a:t>
            </a:r>
            <a:r>
              <a:rPr lang="tr-TR" b="1" dirty="0">
                <a:solidFill>
                  <a:srgbClr val="FF0000"/>
                </a:solidFill>
                <a:latin typeface="Times New Roman" pitchFamily="18" charset="0"/>
                <a:cs typeface="Times New Roman" pitchFamily="18" charset="0"/>
              </a:rPr>
              <a:t>4857 </a:t>
            </a:r>
            <a:r>
              <a:rPr lang="tr-TR" b="1" dirty="0">
                <a:latin typeface="Times New Roman" pitchFamily="18" charset="0"/>
                <a:cs typeface="Times New Roman" pitchFamily="18" charset="0"/>
              </a:rPr>
              <a:t>Sayılı İş Kanunu’nun </a:t>
            </a:r>
            <a:r>
              <a:rPr lang="tr-TR" b="1" dirty="0">
                <a:solidFill>
                  <a:srgbClr val="FF0000"/>
                </a:solidFill>
                <a:latin typeface="Times New Roman" pitchFamily="18" charset="0"/>
                <a:cs typeface="Times New Roman" pitchFamily="18" charset="0"/>
              </a:rPr>
              <a:t>13. Maddesi </a:t>
            </a:r>
            <a:r>
              <a:rPr lang="tr-TR" b="1" dirty="0">
                <a:latin typeface="Times New Roman" pitchFamily="18" charset="0"/>
                <a:cs typeface="Times New Roman" pitchFamily="18" charset="0"/>
              </a:rPr>
              <a:t>ile düzenlenmiştir.</a:t>
            </a:r>
          </a:p>
        </p:txBody>
      </p:sp>
    </p:spTree>
    <p:extLst>
      <p:ext uri="{BB962C8B-B14F-4D97-AF65-F5344CB8AC3E}">
        <p14:creationId xmlns:p14="http://schemas.microsoft.com/office/powerpoint/2010/main" val="14350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DEA8E-396C-BE4A-96C6-FF6CE1EA2626}"/>
              </a:ext>
            </a:extLst>
          </p:cNvPr>
          <p:cNvSpPr>
            <a:spLocks noGrp="1"/>
          </p:cNvSpPr>
          <p:nvPr>
            <p:ph type="title"/>
          </p:nvPr>
        </p:nvSpPr>
        <p:spPr>
          <a:xfrm>
            <a:off x="190500" y="365126"/>
            <a:ext cx="8324850" cy="1325563"/>
          </a:xfrm>
        </p:spPr>
        <p:txBody>
          <a:bodyPr>
            <a:normAutofit/>
          </a:bodyPr>
          <a:lstStyle/>
          <a:p>
            <a:r>
              <a:rPr lang="tr-TR" sz="3600" b="1" dirty="0">
                <a:solidFill>
                  <a:srgbClr val="FF0000"/>
                </a:solidFill>
                <a:latin typeface="Times New Roman" pitchFamily="18" charset="0"/>
                <a:cs typeface="Times New Roman" pitchFamily="18" charset="0"/>
              </a:rPr>
              <a:t>KISMİ SÜRELİ </a:t>
            </a:r>
            <a:r>
              <a:rPr lang="tr-TR" sz="3600" b="1" dirty="0" smtClean="0">
                <a:solidFill>
                  <a:srgbClr val="FF0000"/>
                </a:solidFill>
                <a:latin typeface="Times New Roman" pitchFamily="18" charset="0"/>
                <a:cs typeface="Times New Roman" pitchFamily="18" charset="0"/>
              </a:rPr>
              <a:t>ÇALIŞMA SÜRESİ</a:t>
            </a:r>
            <a:endParaRPr lang="tr-TR" sz="36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2EB4096C-FFB6-6142-B017-9FF03EF98194}"/>
              </a:ext>
            </a:extLst>
          </p:cNvPr>
          <p:cNvSpPr>
            <a:spLocks noGrp="1"/>
          </p:cNvSpPr>
          <p:nvPr>
            <p:ph idx="1"/>
          </p:nvPr>
        </p:nvSpPr>
        <p:spPr>
          <a:xfrm>
            <a:off x="165100" y="1825625"/>
            <a:ext cx="8413750" cy="4351338"/>
          </a:xfrm>
        </p:spPr>
        <p:txBody>
          <a:bodyPr>
            <a:normAutofit lnSpcReduction="10000"/>
          </a:bodyPr>
          <a:lstStyle/>
          <a:p>
            <a:pPr>
              <a:buClr>
                <a:srgbClr val="FF0000"/>
              </a:buClr>
              <a:buFont typeface="Wingdings" pitchFamily="2" charset="2"/>
              <a:buChar char="ü"/>
            </a:pPr>
            <a:r>
              <a:rPr lang="tr-TR" dirty="0">
                <a:latin typeface="Times New Roman" pitchFamily="18" charset="0"/>
                <a:cs typeface="Times New Roman" pitchFamily="18" charset="0"/>
              </a:rPr>
              <a:t>İş Kanunu’nda yapılan tanımlamada </a:t>
            </a:r>
            <a:r>
              <a:rPr lang="tr-TR" b="1" dirty="0">
                <a:solidFill>
                  <a:srgbClr val="FF0000"/>
                </a:solidFill>
                <a:latin typeface="Times New Roman" pitchFamily="18" charset="0"/>
                <a:cs typeface="Times New Roman" pitchFamily="18" charset="0"/>
              </a:rPr>
              <a:t>süre belirtilmemiş </a:t>
            </a:r>
            <a:r>
              <a:rPr lang="tr-TR" dirty="0">
                <a:latin typeface="Times New Roman" pitchFamily="18" charset="0"/>
                <a:cs typeface="Times New Roman" pitchFamily="18" charset="0"/>
              </a:rPr>
              <a:t>olmasına rağmen, </a:t>
            </a:r>
            <a:r>
              <a:rPr lang="tr-TR" b="1" dirty="0">
                <a:latin typeface="Times New Roman" pitchFamily="18" charset="0"/>
                <a:cs typeface="Times New Roman" pitchFamily="18" charset="0"/>
              </a:rPr>
              <a:t>Çalışma Süreleri Yönetmeliği’nin  6. Maddesinde</a:t>
            </a:r>
            <a:r>
              <a:rPr lang="tr-TR" dirty="0">
                <a:latin typeface="Times New Roman" pitchFamily="18" charset="0"/>
                <a:cs typeface="Times New Roman" pitchFamily="18" charset="0"/>
              </a:rPr>
              <a:t> haftalık normal çalışma süresinin </a:t>
            </a:r>
            <a:r>
              <a:rPr lang="tr-TR" b="1" dirty="0">
                <a:solidFill>
                  <a:srgbClr val="FF0000"/>
                </a:solidFill>
                <a:latin typeface="Times New Roman" pitchFamily="18" charset="0"/>
                <a:cs typeface="Times New Roman" pitchFamily="18" charset="0"/>
              </a:rPr>
              <a:t>2/3 </a:t>
            </a:r>
            <a:r>
              <a:rPr lang="tr-TR" dirty="0">
                <a:latin typeface="Times New Roman" pitchFamily="18" charset="0"/>
                <a:cs typeface="Times New Roman" pitchFamily="18" charset="0"/>
              </a:rPr>
              <a:t>oranına kadar yapılan çalışmalar olarak belirlenmiştir. </a:t>
            </a:r>
          </a:p>
          <a:p>
            <a:pPr marL="0" indent="0">
              <a:buNone/>
            </a:pPr>
            <a:endParaRPr lang="tr-TR" dirty="0">
              <a:latin typeface="Times New Roman" pitchFamily="18" charset="0"/>
              <a:cs typeface="Times New Roman" pitchFamily="18" charset="0"/>
            </a:endParaRPr>
          </a:p>
          <a:p>
            <a:pPr>
              <a:buClr>
                <a:srgbClr val="FF0000"/>
              </a:buClr>
              <a:buFont typeface="Wingdings" pitchFamily="2" charset="2"/>
              <a:buChar char="ü"/>
            </a:pPr>
            <a:r>
              <a:rPr lang="tr-TR" b="1" dirty="0">
                <a:solidFill>
                  <a:srgbClr val="FF0000"/>
                </a:solidFill>
                <a:latin typeface="Times New Roman" pitchFamily="18" charset="0"/>
                <a:cs typeface="Times New Roman" pitchFamily="18" charset="0"/>
              </a:rPr>
              <a:t>Normal çalışma </a:t>
            </a:r>
            <a:r>
              <a:rPr lang="tr-TR" b="1" dirty="0" smtClean="0">
                <a:solidFill>
                  <a:srgbClr val="FF0000"/>
                </a:solidFill>
                <a:latin typeface="Times New Roman" pitchFamily="18" charset="0"/>
                <a:cs typeface="Times New Roman" pitchFamily="18" charset="0"/>
              </a:rPr>
              <a:t>süresi; </a:t>
            </a:r>
            <a:r>
              <a:rPr lang="tr-TR" dirty="0">
                <a:latin typeface="Times New Roman" pitchFamily="18" charset="0"/>
                <a:cs typeface="Times New Roman" pitchFamily="18" charset="0"/>
              </a:rPr>
              <a:t>aksi belirlenmediği sürece </a:t>
            </a:r>
            <a:r>
              <a:rPr lang="tr-TR" b="1" dirty="0">
                <a:solidFill>
                  <a:srgbClr val="FF0000"/>
                </a:solidFill>
                <a:latin typeface="Times New Roman" pitchFamily="18" charset="0"/>
                <a:cs typeface="Times New Roman" pitchFamily="18" charset="0"/>
              </a:rPr>
              <a:t>45 </a:t>
            </a:r>
            <a:r>
              <a:rPr lang="tr-TR" dirty="0">
                <a:latin typeface="Times New Roman" pitchFamily="18" charset="0"/>
                <a:cs typeface="Times New Roman" pitchFamily="18" charset="0"/>
              </a:rPr>
              <a:t>saattir ve dolayısıyla  </a:t>
            </a:r>
            <a:r>
              <a:rPr lang="tr-TR" b="1" dirty="0" err="1">
                <a:solidFill>
                  <a:srgbClr val="FF0000"/>
                </a:solidFill>
                <a:latin typeface="Times New Roman" pitchFamily="18" charset="0"/>
                <a:cs typeface="Times New Roman" pitchFamily="18" charset="0"/>
              </a:rPr>
              <a:t>part</a:t>
            </a:r>
            <a:r>
              <a:rPr lang="tr-TR" b="1" dirty="0">
                <a:solidFill>
                  <a:srgbClr val="FF0000"/>
                </a:solidFill>
                <a:latin typeface="Times New Roman" pitchFamily="18" charset="0"/>
                <a:cs typeface="Times New Roman" pitchFamily="18" charset="0"/>
              </a:rPr>
              <a:t>-time</a:t>
            </a:r>
            <a:r>
              <a:rPr lang="tr-TR" dirty="0">
                <a:latin typeface="Times New Roman" pitchFamily="18" charset="0"/>
                <a:cs typeface="Times New Roman" pitchFamily="18" charset="0"/>
              </a:rPr>
              <a:t> çalışma </a:t>
            </a:r>
            <a:r>
              <a:rPr lang="tr-TR" dirty="0" smtClean="0">
                <a:latin typeface="Times New Roman" pitchFamily="18" charset="0"/>
                <a:cs typeface="Times New Roman" pitchFamily="18" charset="0"/>
              </a:rPr>
              <a:t>süresi en fazla  </a:t>
            </a:r>
            <a:r>
              <a:rPr lang="tr-TR" dirty="0">
                <a:latin typeface="Times New Roman" pitchFamily="18" charset="0"/>
                <a:cs typeface="Times New Roman" pitchFamily="18" charset="0"/>
              </a:rPr>
              <a:t>haftalık </a:t>
            </a:r>
            <a:r>
              <a:rPr lang="tr-TR" b="1" dirty="0">
                <a:solidFill>
                  <a:srgbClr val="FF0000"/>
                </a:solidFill>
                <a:latin typeface="Times New Roman" pitchFamily="18" charset="0"/>
                <a:cs typeface="Times New Roman" pitchFamily="18" charset="0"/>
              </a:rPr>
              <a:t>30 saat</a:t>
            </a:r>
            <a:r>
              <a:rPr lang="tr-TR" dirty="0">
                <a:latin typeface="Times New Roman" pitchFamily="18" charset="0"/>
                <a:cs typeface="Times New Roman" pitchFamily="18" charset="0"/>
              </a:rPr>
              <a:t> olacaktır. Ancak sözleşme ile </a:t>
            </a:r>
            <a:r>
              <a:rPr lang="tr-TR" b="1" dirty="0">
                <a:solidFill>
                  <a:srgbClr val="FF0000"/>
                </a:solidFill>
                <a:latin typeface="Times New Roman" pitchFamily="18" charset="0"/>
                <a:cs typeface="Times New Roman" pitchFamily="18" charset="0"/>
              </a:rPr>
              <a:t>45 saatin altında</a:t>
            </a:r>
            <a:r>
              <a:rPr lang="tr-TR" dirty="0">
                <a:latin typeface="Times New Roman" pitchFamily="18" charset="0"/>
                <a:cs typeface="Times New Roman" pitchFamily="18" charset="0"/>
              </a:rPr>
              <a:t> belirlenmiş haftalık çalışma sürelerinde </a:t>
            </a:r>
            <a:r>
              <a:rPr lang="tr-TR" b="1" dirty="0">
                <a:solidFill>
                  <a:srgbClr val="FF0000"/>
                </a:solidFill>
                <a:latin typeface="Times New Roman" pitchFamily="18" charset="0"/>
                <a:cs typeface="Times New Roman" pitchFamily="18" charset="0"/>
              </a:rPr>
              <a:t>2/3 </a:t>
            </a:r>
            <a:r>
              <a:rPr lang="tr-TR" b="1" dirty="0">
                <a:latin typeface="Times New Roman" pitchFamily="18" charset="0"/>
                <a:cs typeface="Times New Roman" pitchFamily="18" charset="0"/>
              </a:rPr>
              <a:t>oranı ile </a:t>
            </a:r>
            <a:r>
              <a:rPr lang="tr-TR" b="1" dirty="0" err="1">
                <a:latin typeface="Times New Roman" pitchFamily="18" charset="0"/>
                <a:cs typeface="Times New Roman" pitchFamily="18" charset="0"/>
              </a:rPr>
              <a:t>part</a:t>
            </a:r>
            <a:r>
              <a:rPr lang="tr-TR" b="1" dirty="0">
                <a:latin typeface="Times New Roman" pitchFamily="18" charset="0"/>
                <a:cs typeface="Times New Roman" pitchFamily="18" charset="0"/>
              </a:rPr>
              <a:t>-time çalışma süresi belirlenecektir.</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34202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D6920-E3EF-AB40-8602-C36F387B2347}"/>
              </a:ext>
            </a:extLst>
          </p:cNvPr>
          <p:cNvSpPr>
            <a:spLocks noGrp="1"/>
          </p:cNvSpPr>
          <p:nvPr>
            <p:ph type="title"/>
          </p:nvPr>
        </p:nvSpPr>
        <p:spPr>
          <a:xfrm>
            <a:off x="444500" y="365126"/>
            <a:ext cx="8070850" cy="1325563"/>
          </a:xfrm>
        </p:spPr>
        <p:txBody>
          <a:bodyPr>
            <a:normAutofit/>
          </a:bodyPr>
          <a:lstStyle/>
          <a:p>
            <a:r>
              <a:rPr lang="tr-TR" sz="4000" b="1" dirty="0">
                <a:solidFill>
                  <a:srgbClr val="FF0000"/>
                </a:solidFill>
                <a:latin typeface="Times New Roman" pitchFamily="18" charset="0"/>
                <a:cs typeface="Times New Roman" pitchFamily="18" charset="0"/>
              </a:rPr>
              <a:t>KISMİ </a:t>
            </a:r>
            <a:r>
              <a:rPr lang="tr-TR" sz="4000" b="1" dirty="0" smtClean="0">
                <a:solidFill>
                  <a:srgbClr val="FF0000"/>
                </a:solidFill>
                <a:latin typeface="Times New Roman" pitchFamily="18" charset="0"/>
                <a:cs typeface="Times New Roman" pitchFamily="18" charset="0"/>
              </a:rPr>
              <a:t>SÜRELİ ÇALIŞMA </a:t>
            </a:r>
            <a:endParaRPr lang="tr-TR" sz="4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7EFB7C17-9DAC-3A40-A590-C73A4269ECC2}"/>
              </a:ext>
            </a:extLst>
          </p:cNvPr>
          <p:cNvSpPr>
            <a:spLocks noGrp="1"/>
          </p:cNvSpPr>
          <p:nvPr>
            <p:ph idx="1"/>
          </p:nvPr>
        </p:nvSpPr>
        <p:spPr>
          <a:xfrm>
            <a:off x="152400" y="1736724"/>
            <a:ext cx="8674100" cy="4994276"/>
          </a:xfrm>
        </p:spPr>
        <p:txBody>
          <a:bodyPr>
            <a:normAutofit fontScale="40000" lnSpcReduction="20000"/>
          </a:bodyPr>
          <a:lstStyle/>
          <a:p>
            <a:pPr>
              <a:buClr>
                <a:srgbClr val="FF0000"/>
              </a:buClr>
            </a:pPr>
            <a:r>
              <a:rPr lang="tr-TR" sz="5900" b="1" dirty="0">
                <a:solidFill>
                  <a:srgbClr val="FF0000"/>
                </a:solidFill>
                <a:latin typeface="Times New Roman" pitchFamily="18" charset="0"/>
                <a:cs typeface="Times New Roman" pitchFamily="18" charset="0"/>
              </a:rPr>
              <a:t>Kısmi süreli çalışan işçinin ücret ve diğer hakları, tam süreli </a:t>
            </a:r>
          </a:p>
          <a:p>
            <a:pPr marL="0" indent="0">
              <a:buClr>
                <a:srgbClr val="FF0000"/>
              </a:buClr>
              <a:buNone/>
            </a:pPr>
            <a:r>
              <a:rPr lang="tr-TR" sz="5900" b="1" dirty="0">
                <a:solidFill>
                  <a:srgbClr val="FF0000"/>
                </a:solidFill>
                <a:latin typeface="Times New Roman" pitchFamily="18" charset="0"/>
                <a:cs typeface="Times New Roman" pitchFamily="18" charset="0"/>
              </a:rPr>
              <a:t>emsal işçiye göre  ve çalıştığı süreye orantılı olarak ödenir. </a:t>
            </a:r>
          </a:p>
          <a:p>
            <a:pPr>
              <a:buClr>
                <a:srgbClr val="FF0000"/>
              </a:buClr>
            </a:pPr>
            <a:endParaRPr lang="tr-TR" sz="3800" b="1" dirty="0">
              <a:solidFill>
                <a:srgbClr val="FF0000"/>
              </a:solidFill>
              <a:latin typeface="Times New Roman" pitchFamily="18" charset="0"/>
              <a:cs typeface="Times New Roman" pitchFamily="18" charset="0"/>
            </a:endParaRPr>
          </a:p>
          <a:p>
            <a:pPr marL="342900" indent="-342900">
              <a:buClr>
                <a:srgbClr val="FF0000"/>
              </a:buClr>
              <a:buFont typeface="Wingdings" pitchFamily="2" charset="2"/>
              <a:buChar char="ü"/>
            </a:pPr>
            <a:r>
              <a:rPr lang="tr-TR" sz="5000" dirty="0">
                <a:latin typeface="Times New Roman" pitchFamily="18" charset="0"/>
                <a:cs typeface="Times New Roman" pitchFamily="18" charset="0"/>
              </a:rPr>
              <a:t>Tam süreli çalışma ile orantılı uygulamalar yapılır. </a:t>
            </a:r>
          </a:p>
          <a:p>
            <a:pPr marL="342900" indent="-342900">
              <a:buClr>
                <a:srgbClr val="FF0000"/>
              </a:buClr>
              <a:buFont typeface="Wingdings" pitchFamily="2" charset="2"/>
              <a:buChar char="ü"/>
            </a:pPr>
            <a:endParaRPr lang="tr-TR" sz="5000" dirty="0">
              <a:latin typeface="Times New Roman" pitchFamily="18" charset="0"/>
              <a:cs typeface="Times New Roman" pitchFamily="18" charset="0"/>
            </a:endParaRPr>
          </a:p>
          <a:p>
            <a:pPr marL="342900" indent="-342900">
              <a:buClr>
                <a:srgbClr val="FF0000"/>
              </a:buClr>
              <a:buFont typeface="Wingdings" pitchFamily="2" charset="2"/>
              <a:buChar char="ü"/>
            </a:pPr>
            <a:r>
              <a:rPr lang="tr-TR" sz="5000" dirty="0">
                <a:latin typeface="Times New Roman" pitchFamily="18" charset="0"/>
                <a:cs typeface="Times New Roman" pitchFamily="18" charset="0"/>
              </a:rPr>
              <a:t>Yasa ve iş sözleşmesinin sağladığı haklar kısmı süreli çalışma gerekçesi ile ortadan kaldırılamaz. </a:t>
            </a:r>
          </a:p>
          <a:p>
            <a:pPr marL="342900" indent="-342900">
              <a:buClr>
                <a:srgbClr val="FF0000"/>
              </a:buClr>
              <a:buFont typeface="Wingdings" pitchFamily="2" charset="2"/>
              <a:buChar char="ü"/>
            </a:pPr>
            <a:endParaRPr lang="tr-TR" sz="5000" dirty="0">
              <a:latin typeface="Times New Roman" pitchFamily="18" charset="0"/>
              <a:cs typeface="Times New Roman" pitchFamily="18" charset="0"/>
            </a:endParaRPr>
          </a:p>
          <a:p>
            <a:pPr marL="342900" indent="-342900">
              <a:buClr>
                <a:srgbClr val="FF0000"/>
              </a:buClr>
              <a:buFont typeface="Wingdings" pitchFamily="2" charset="2"/>
              <a:buChar char="ü"/>
            </a:pPr>
            <a:r>
              <a:rPr lang="tr-TR" sz="5000" dirty="0">
                <a:latin typeface="Times New Roman" pitchFamily="18" charset="0"/>
                <a:cs typeface="Times New Roman" pitchFamily="18" charset="0"/>
              </a:rPr>
              <a:t>Sigorta Bildirimleri, çalıştıkları saatlerin güne çevrilmesi sonucu oluşan prim günleri esas alınarak yapılır.</a:t>
            </a:r>
          </a:p>
          <a:p>
            <a:pPr>
              <a:buClr>
                <a:srgbClr val="FF0000"/>
              </a:buClr>
            </a:pPr>
            <a:r>
              <a:rPr lang="tr-TR" sz="5000" dirty="0">
                <a:latin typeface="Times New Roman" pitchFamily="18" charset="0"/>
                <a:cs typeface="Times New Roman" pitchFamily="18" charset="0"/>
              </a:rPr>
              <a:t> </a:t>
            </a:r>
          </a:p>
          <a:p>
            <a:pPr marL="342900" indent="-342900">
              <a:buClr>
                <a:srgbClr val="FF0000"/>
              </a:buClr>
              <a:buFont typeface="Wingdings" pitchFamily="2" charset="2"/>
              <a:buChar char="ü"/>
            </a:pPr>
            <a:r>
              <a:rPr lang="tr-TR" sz="5000" dirty="0">
                <a:latin typeface="Times New Roman" pitchFamily="18" charset="0"/>
                <a:cs typeface="Times New Roman" pitchFamily="18" charset="0"/>
              </a:rPr>
              <a:t>Her bir  7,5 saatlik çalışma 1 tam gün kabul edilir, gün kesirleri tam gün olarak dikkate alınır. </a:t>
            </a:r>
          </a:p>
          <a:p>
            <a:pPr>
              <a:buClr>
                <a:srgbClr val="FF0000"/>
              </a:buClr>
            </a:pPr>
            <a:r>
              <a:rPr lang="tr-TR" sz="5000" b="1" dirty="0">
                <a:solidFill>
                  <a:srgbClr val="FF0000"/>
                </a:solidFill>
                <a:latin typeface="Times New Roman" pitchFamily="18" charset="0"/>
                <a:cs typeface="Times New Roman" pitchFamily="18" charset="0"/>
              </a:rPr>
              <a:t>** İş Kanunun 5.maddesi;  </a:t>
            </a:r>
            <a:r>
              <a:rPr lang="tr-TR" sz="5000" dirty="0">
                <a:latin typeface="Times New Roman" pitchFamily="18" charset="0"/>
                <a:cs typeface="Times New Roman" pitchFamily="18" charset="0"/>
              </a:rPr>
              <a:t>Haklı bir neden olmadıkça kısmi süreli iş sözleşmesi ile çalışan işçiye farklı bir muamele yapılmasını yasaklamıştır.   </a:t>
            </a:r>
          </a:p>
          <a:p>
            <a:pPr>
              <a:buClr>
                <a:srgbClr val="FF0000"/>
              </a:buClr>
              <a:buFont typeface="Wingdings" pitchFamily="2" charset="2"/>
              <a:buChar char="ü"/>
            </a:pPr>
            <a:endParaRPr lang="tr-TR" sz="5000" dirty="0">
              <a:latin typeface="Times New Roman" pitchFamily="18" charset="0"/>
              <a:cs typeface="Times New Roman" pitchFamily="18" charset="0"/>
            </a:endParaRPr>
          </a:p>
        </p:txBody>
      </p:sp>
    </p:spTree>
    <p:extLst>
      <p:ext uri="{BB962C8B-B14F-4D97-AF65-F5344CB8AC3E}">
        <p14:creationId xmlns:p14="http://schemas.microsoft.com/office/powerpoint/2010/main" val="245522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D6920-E3EF-AB40-8602-C36F387B2347}"/>
              </a:ext>
            </a:extLst>
          </p:cNvPr>
          <p:cNvSpPr>
            <a:spLocks noGrp="1"/>
          </p:cNvSpPr>
          <p:nvPr>
            <p:ph type="title"/>
          </p:nvPr>
        </p:nvSpPr>
        <p:spPr>
          <a:xfrm>
            <a:off x="444500" y="365126"/>
            <a:ext cx="8070850" cy="1325563"/>
          </a:xfrm>
        </p:spPr>
        <p:txBody>
          <a:bodyPr>
            <a:normAutofit/>
          </a:bodyPr>
          <a:lstStyle/>
          <a:p>
            <a:r>
              <a:rPr lang="tr-TR" sz="4000" b="1" dirty="0">
                <a:solidFill>
                  <a:srgbClr val="FF0000"/>
                </a:solidFill>
                <a:latin typeface="Times New Roman" pitchFamily="18" charset="0"/>
                <a:cs typeface="Times New Roman" pitchFamily="18" charset="0"/>
              </a:rPr>
              <a:t>KISMİ </a:t>
            </a:r>
            <a:r>
              <a:rPr lang="tr-TR" sz="4000" b="1" dirty="0" smtClean="0">
                <a:solidFill>
                  <a:srgbClr val="FF0000"/>
                </a:solidFill>
                <a:latin typeface="Times New Roman" pitchFamily="18" charset="0"/>
                <a:cs typeface="Times New Roman" pitchFamily="18" charset="0"/>
              </a:rPr>
              <a:t>SÜRELİ ÇALIŞMA </a:t>
            </a:r>
            <a:endParaRPr lang="tr-TR" sz="4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7EFB7C17-9DAC-3A40-A590-C73A4269ECC2}"/>
              </a:ext>
            </a:extLst>
          </p:cNvPr>
          <p:cNvSpPr>
            <a:spLocks noGrp="1"/>
          </p:cNvSpPr>
          <p:nvPr>
            <p:ph idx="1"/>
          </p:nvPr>
        </p:nvSpPr>
        <p:spPr>
          <a:xfrm>
            <a:off x="266700" y="1736724"/>
            <a:ext cx="8147050" cy="4664075"/>
          </a:xfrm>
        </p:spPr>
        <p:txBody>
          <a:bodyPr>
            <a:normAutofit/>
          </a:bodyPr>
          <a:lstStyle/>
          <a:p>
            <a:pPr>
              <a:buClr>
                <a:srgbClr val="FF0000"/>
              </a:buClr>
              <a:buFont typeface="Wingdings" pitchFamily="2" charset="2"/>
              <a:buChar char="ü"/>
            </a:pPr>
            <a:r>
              <a:rPr lang="tr-TR" b="1" dirty="0">
                <a:solidFill>
                  <a:srgbClr val="FF0000"/>
                </a:solidFill>
                <a:latin typeface="Times New Roman" pitchFamily="18" charset="0"/>
                <a:cs typeface="Times New Roman" pitchFamily="18" charset="0"/>
              </a:rPr>
              <a:t>Eşitlik ilkesine </a:t>
            </a:r>
            <a:r>
              <a:rPr lang="tr-TR" b="1" dirty="0" smtClean="0">
                <a:solidFill>
                  <a:srgbClr val="FF0000"/>
                </a:solidFill>
                <a:latin typeface="Times New Roman" pitchFamily="18" charset="0"/>
                <a:cs typeface="Times New Roman" pitchFamily="18" charset="0"/>
              </a:rPr>
              <a:t>göre; </a:t>
            </a:r>
            <a:r>
              <a:rPr lang="tr-TR" dirty="0" smtClean="0">
                <a:latin typeface="Times New Roman" pitchFamily="18" charset="0"/>
                <a:cs typeface="Times New Roman" pitchFamily="18" charset="0"/>
              </a:rPr>
              <a:t> </a:t>
            </a:r>
            <a:r>
              <a:rPr lang="tr-TR" b="1" dirty="0">
                <a:latin typeface="Times New Roman" pitchFamily="18" charset="0"/>
                <a:cs typeface="Times New Roman" pitchFamily="18" charset="0"/>
              </a:rPr>
              <a:t>kısmî süreli </a:t>
            </a:r>
            <a:r>
              <a:rPr lang="tr-TR" dirty="0">
                <a:latin typeface="Times New Roman" pitchFamily="18" charset="0"/>
                <a:cs typeface="Times New Roman" pitchFamily="18" charset="0"/>
              </a:rPr>
              <a:t>iş sözleşmesi ile çalıştırılan işçi, ayırımı </a:t>
            </a:r>
            <a:r>
              <a:rPr lang="tr-TR" b="1" dirty="0">
                <a:solidFill>
                  <a:srgbClr val="FF0000"/>
                </a:solidFill>
                <a:latin typeface="Times New Roman" pitchFamily="18" charset="0"/>
                <a:cs typeface="Times New Roman" pitchFamily="18" charset="0"/>
              </a:rPr>
              <a:t>haklı kılan </a:t>
            </a:r>
            <a:r>
              <a:rPr lang="tr-TR" dirty="0">
                <a:latin typeface="Times New Roman" pitchFamily="18" charset="0"/>
                <a:cs typeface="Times New Roman" pitchFamily="18" charset="0"/>
              </a:rPr>
              <a:t>bir neden olmadıkça, </a:t>
            </a:r>
            <a:r>
              <a:rPr lang="tr-TR" b="1" dirty="0">
                <a:latin typeface="Times New Roman" pitchFamily="18" charset="0"/>
                <a:cs typeface="Times New Roman" pitchFamily="18" charset="0"/>
              </a:rPr>
              <a:t>salt iş sözleşmesinin kısmî süreli olmasından dolayı tam süreli emsal işçiye göre </a:t>
            </a:r>
            <a:r>
              <a:rPr lang="tr-TR" b="1" dirty="0">
                <a:solidFill>
                  <a:srgbClr val="FF0000"/>
                </a:solidFill>
                <a:latin typeface="Times New Roman" pitchFamily="18" charset="0"/>
                <a:cs typeface="Times New Roman" pitchFamily="18" charset="0"/>
              </a:rPr>
              <a:t>farklı işleme </a:t>
            </a:r>
            <a:r>
              <a:rPr lang="tr-TR" dirty="0">
                <a:latin typeface="Times New Roman" pitchFamily="18" charset="0"/>
                <a:cs typeface="Times New Roman" pitchFamily="18" charset="0"/>
              </a:rPr>
              <a:t>tâbi tutulamaz. </a:t>
            </a:r>
            <a:endParaRPr lang="tr-TR" dirty="0" smtClean="0">
              <a:latin typeface="Times New Roman" pitchFamily="18" charset="0"/>
              <a:cs typeface="Times New Roman" pitchFamily="18" charset="0"/>
            </a:endParaRPr>
          </a:p>
          <a:p>
            <a:pPr marL="0" indent="0">
              <a:buClr>
                <a:srgbClr val="FF0000"/>
              </a:buClr>
              <a:buNone/>
            </a:pP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Kısmî </a:t>
            </a:r>
            <a:r>
              <a:rPr lang="tr-TR" dirty="0">
                <a:latin typeface="Times New Roman" pitchFamily="18" charset="0"/>
                <a:cs typeface="Times New Roman" pitchFamily="18" charset="0"/>
              </a:rPr>
              <a:t>süreli çalışan işçinin </a:t>
            </a:r>
            <a:r>
              <a:rPr lang="tr-TR" b="1" dirty="0">
                <a:solidFill>
                  <a:srgbClr val="FF0000"/>
                </a:solidFill>
                <a:latin typeface="Times New Roman" pitchFamily="18" charset="0"/>
                <a:cs typeface="Times New Roman" pitchFamily="18" charset="0"/>
              </a:rPr>
              <a:t>ücret </a:t>
            </a:r>
            <a:r>
              <a:rPr lang="tr-TR" dirty="0">
                <a:latin typeface="Times New Roman" pitchFamily="18" charset="0"/>
                <a:cs typeface="Times New Roman" pitchFamily="18" charset="0"/>
              </a:rPr>
              <a:t>ve </a:t>
            </a:r>
            <a:r>
              <a:rPr lang="tr-TR" b="1" dirty="0">
                <a:solidFill>
                  <a:srgbClr val="FF0000"/>
                </a:solidFill>
                <a:latin typeface="Times New Roman" pitchFamily="18" charset="0"/>
                <a:cs typeface="Times New Roman" pitchFamily="18" charset="0"/>
              </a:rPr>
              <a:t>paraya</a:t>
            </a:r>
            <a:r>
              <a:rPr lang="tr-TR" dirty="0">
                <a:latin typeface="Times New Roman" pitchFamily="18" charset="0"/>
                <a:cs typeface="Times New Roman" pitchFamily="18" charset="0"/>
              </a:rPr>
              <a:t> ilişkin bölünebilir menfaatleri, </a:t>
            </a:r>
            <a:r>
              <a:rPr lang="tr-TR" b="1" dirty="0">
                <a:latin typeface="Times New Roman" pitchFamily="18" charset="0"/>
                <a:cs typeface="Times New Roman" pitchFamily="18" charset="0"/>
              </a:rPr>
              <a:t>tam süreli emsal işçiye göre </a:t>
            </a:r>
            <a:r>
              <a:rPr lang="tr-TR" b="1" dirty="0">
                <a:solidFill>
                  <a:srgbClr val="FF0000"/>
                </a:solidFill>
                <a:latin typeface="Times New Roman" pitchFamily="18" charset="0"/>
                <a:cs typeface="Times New Roman" pitchFamily="18" charset="0"/>
              </a:rPr>
              <a:t>çalıştığı süreye orantılı </a:t>
            </a:r>
            <a:r>
              <a:rPr lang="tr-TR" dirty="0">
                <a:latin typeface="Times New Roman" pitchFamily="18" charset="0"/>
                <a:cs typeface="Times New Roman" pitchFamily="18" charset="0"/>
              </a:rPr>
              <a:t>olarak ödenir. </a:t>
            </a:r>
            <a:r>
              <a:rPr lang="tr-TR" b="1" dirty="0">
                <a:latin typeface="Times New Roman" pitchFamily="18" charset="0"/>
                <a:cs typeface="Times New Roman" pitchFamily="18" charset="0"/>
              </a:rPr>
              <a:t>Prim, yakacak yardımı,</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vb</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ödemeler </a:t>
            </a:r>
            <a:r>
              <a:rPr lang="tr-TR" b="1" dirty="0" smtClean="0">
                <a:solidFill>
                  <a:srgbClr val="FF0000"/>
                </a:solidFill>
                <a:latin typeface="Times New Roman" pitchFamily="18" charset="0"/>
                <a:cs typeface="Times New Roman" pitchFamily="18" charset="0"/>
              </a:rPr>
              <a:t>çalışma </a:t>
            </a:r>
            <a:r>
              <a:rPr lang="tr-TR" b="1" dirty="0">
                <a:solidFill>
                  <a:srgbClr val="FF0000"/>
                </a:solidFill>
                <a:latin typeface="Times New Roman" pitchFamily="18" charset="0"/>
                <a:cs typeface="Times New Roman" pitchFamily="18" charset="0"/>
              </a:rPr>
              <a:t>gününe </a:t>
            </a:r>
            <a:r>
              <a:rPr lang="tr-TR" dirty="0">
                <a:latin typeface="Times New Roman" pitchFamily="18" charset="0"/>
                <a:cs typeface="Times New Roman" pitchFamily="18" charset="0"/>
              </a:rPr>
              <a:t>göre </a:t>
            </a:r>
            <a:r>
              <a:rPr lang="tr-TR" dirty="0" smtClean="0">
                <a:latin typeface="Times New Roman" pitchFamily="18" charset="0"/>
                <a:cs typeface="Times New Roman" pitchFamily="18" charset="0"/>
              </a:rPr>
              <a:t>ödenecektir</a:t>
            </a:r>
            <a:r>
              <a:rPr lang="tr-TR" dirty="0" smtClean="0"/>
              <a:t>.</a:t>
            </a:r>
            <a:endParaRPr lang="tr-TR" dirty="0"/>
          </a:p>
        </p:txBody>
      </p:sp>
    </p:spTree>
    <p:extLst>
      <p:ext uri="{BB962C8B-B14F-4D97-AF65-F5344CB8AC3E}">
        <p14:creationId xmlns:p14="http://schemas.microsoft.com/office/powerpoint/2010/main" val="137786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5126"/>
            <a:ext cx="8058150" cy="1325563"/>
          </a:xfrm>
        </p:spPr>
        <p:txBody>
          <a:bodyPr/>
          <a:lstStyle/>
          <a:p>
            <a:r>
              <a:rPr lang="tr-TR" b="1" dirty="0">
                <a:solidFill>
                  <a:srgbClr val="FF0000"/>
                </a:solidFill>
                <a:latin typeface="Times New Roman" pitchFamily="18" charset="0"/>
                <a:cs typeface="Times New Roman" pitchFamily="18" charset="0"/>
              </a:rPr>
              <a:t>KISMİ SÜRELİ ÇALIŞMA</a:t>
            </a:r>
          </a:p>
        </p:txBody>
      </p:sp>
      <p:sp>
        <p:nvSpPr>
          <p:cNvPr id="3" name="İçerik Yer Tutucusu 2"/>
          <p:cNvSpPr>
            <a:spLocks noGrp="1"/>
          </p:cNvSpPr>
          <p:nvPr>
            <p:ph idx="1"/>
          </p:nvPr>
        </p:nvSpPr>
        <p:spPr/>
        <p:txBody>
          <a:bodyPr/>
          <a:lstStyle/>
          <a:p>
            <a:pPr>
              <a:buClr>
                <a:srgbClr val="FF0000"/>
              </a:buClr>
              <a:buFont typeface="Wingdings" pitchFamily="2" charset="2"/>
              <a:buChar char="ü"/>
            </a:pPr>
            <a:endParaRPr lang="tr-TR" b="1" dirty="0" smtClean="0">
              <a:solidFill>
                <a:srgbClr val="FF0000"/>
              </a:solidFill>
              <a:latin typeface="Times New Roman" pitchFamily="18" charset="0"/>
              <a:cs typeface="Times New Roman" pitchFamily="18" charset="0"/>
            </a:endParaRPr>
          </a:p>
          <a:p>
            <a:pPr>
              <a:buClr>
                <a:srgbClr val="FF0000"/>
              </a:buClr>
              <a:buFont typeface="Wingdings" pitchFamily="2" charset="2"/>
              <a:buChar char="ü"/>
            </a:pPr>
            <a:r>
              <a:rPr lang="tr-TR" b="1" dirty="0" smtClean="0">
                <a:solidFill>
                  <a:srgbClr val="FF0000"/>
                </a:solidFill>
                <a:latin typeface="Times New Roman" pitchFamily="18" charset="0"/>
                <a:cs typeface="Times New Roman" pitchFamily="18" charset="0"/>
              </a:rPr>
              <a:t>İşyerinde </a:t>
            </a:r>
            <a:r>
              <a:rPr lang="tr-TR" b="1" dirty="0">
                <a:solidFill>
                  <a:srgbClr val="FF0000"/>
                </a:solidFill>
                <a:latin typeface="Times New Roman" pitchFamily="18" charset="0"/>
                <a:cs typeface="Times New Roman" pitchFamily="18" charset="0"/>
              </a:rPr>
              <a:t>çalışan </a:t>
            </a:r>
            <a:r>
              <a:rPr lang="tr-TR" b="1" dirty="0" smtClean="0">
                <a:solidFill>
                  <a:srgbClr val="FF0000"/>
                </a:solidFill>
                <a:latin typeface="Times New Roman" pitchFamily="18" charset="0"/>
                <a:cs typeface="Times New Roman" pitchFamily="18" charset="0"/>
              </a:rPr>
              <a:t>işçilerin; </a:t>
            </a:r>
            <a:r>
              <a:rPr lang="tr-TR" dirty="0">
                <a:latin typeface="Times New Roman" pitchFamily="18" charset="0"/>
                <a:cs typeface="Times New Roman" pitchFamily="18" charset="0"/>
              </a:rPr>
              <a:t>niteliklerine uygun </a:t>
            </a:r>
            <a:r>
              <a:rPr lang="tr-TR" b="1" dirty="0">
                <a:solidFill>
                  <a:srgbClr val="FF0000"/>
                </a:solidFill>
                <a:latin typeface="Times New Roman" pitchFamily="18" charset="0"/>
                <a:cs typeface="Times New Roman" pitchFamily="18" charset="0"/>
              </a:rPr>
              <a:t>açık yer </a:t>
            </a:r>
            <a:r>
              <a:rPr lang="tr-TR" dirty="0">
                <a:latin typeface="Times New Roman" pitchFamily="18" charset="0"/>
                <a:cs typeface="Times New Roman" pitchFamily="18" charset="0"/>
              </a:rPr>
              <a:t>bulunduğunda </a:t>
            </a:r>
            <a:r>
              <a:rPr lang="tr-TR" dirty="0">
                <a:solidFill>
                  <a:srgbClr val="FF0000"/>
                </a:solidFill>
                <a:latin typeface="Times New Roman" pitchFamily="18" charset="0"/>
                <a:cs typeface="Times New Roman" pitchFamily="18" charset="0"/>
              </a:rPr>
              <a:t>kısmî süreliden tam süreliye </a:t>
            </a:r>
            <a:r>
              <a:rPr lang="tr-TR" dirty="0">
                <a:latin typeface="Times New Roman" pitchFamily="18" charset="0"/>
                <a:cs typeface="Times New Roman" pitchFamily="18" charset="0"/>
              </a:rPr>
              <a:t>veya </a:t>
            </a:r>
            <a:r>
              <a:rPr lang="tr-TR" dirty="0">
                <a:solidFill>
                  <a:srgbClr val="FF0000"/>
                </a:solidFill>
                <a:latin typeface="Times New Roman" pitchFamily="18" charset="0"/>
                <a:cs typeface="Times New Roman" pitchFamily="18" charset="0"/>
              </a:rPr>
              <a:t>tam süreliden kısmî süreliye</a:t>
            </a:r>
            <a:r>
              <a:rPr lang="tr-TR" dirty="0">
                <a:latin typeface="Times New Roman" pitchFamily="18" charset="0"/>
                <a:cs typeface="Times New Roman" pitchFamily="18" charset="0"/>
              </a:rPr>
              <a:t> geçirilme istekleri </a:t>
            </a:r>
            <a:r>
              <a:rPr lang="tr-TR" b="1" dirty="0" smtClean="0">
                <a:latin typeface="Times New Roman" pitchFamily="18" charset="0"/>
                <a:cs typeface="Times New Roman" pitchFamily="18" charset="0"/>
              </a:rPr>
              <a:t>işverence </a:t>
            </a:r>
            <a:r>
              <a:rPr lang="tr-TR" b="1" dirty="0">
                <a:latin typeface="Times New Roman" pitchFamily="18" charset="0"/>
                <a:cs typeface="Times New Roman" pitchFamily="18" charset="0"/>
              </a:rPr>
              <a:t>dikkate </a:t>
            </a:r>
            <a:r>
              <a:rPr lang="tr-TR" b="1" dirty="0" smtClean="0">
                <a:latin typeface="Times New Roman" pitchFamily="18" charset="0"/>
                <a:cs typeface="Times New Roman" pitchFamily="18" charset="0"/>
              </a:rPr>
              <a:t>alınıp, boş </a:t>
            </a:r>
            <a:r>
              <a:rPr lang="tr-TR" b="1" dirty="0">
                <a:latin typeface="Times New Roman" pitchFamily="18" charset="0"/>
                <a:cs typeface="Times New Roman" pitchFamily="18" charset="0"/>
              </a:rPr>
              <a:t>yerler zamanında duyurulmalıdır.</a:t>
            </a:r>
          </a:p>
          <a:p>
            <a:endParaRPr lang="tr-T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1" y="4191000"/>
            <a:ext cx="3294062"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322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79708-00A6-6B4A-9B07-9118DB6DF461}"/>
              </a:ext>
            </a:extLst>
          </p:cNvPr>
          <p:cNvSpPr>
            <a:spLocks noGrp="1"/>
          </p:cNvSpPr>
          <p:nvPr>
            <p:ph type="title"/>
          </p:nvPr>
        </p:nvSpPr>
        <p:spPr>
          <a:xfrm>
            <a:off x="241300" y="365126"/>
            <a:ext cx="8274050" cy="1325563"/>
          </a:xfrm>
        </p:spPr>
        <p:txBody>
          <a:bodyPr>
            <a:normAutofit/>
          </a:bodyPr>
          <a:lstStyle/>
          <a:p>
            <a:r>
              <a:rPr lang="tr-TR" sz="3200" b="1" dirty="0">
                <a:solidFill>
                  <a:srgbClr val="FF0000"/>
                </a:solidFill>
                <a:latin typeface="Times New Roman" pitchFamily="18" charset="0"/>
                <a:cs typeface="Times New Roman" pitchFamily="18" charset="0"/>
              </a:rPr>
              <a:t>KISMİ </a:t>
            </a:r>
            <a:r>
              <a:rPr lang="tr-TR" sz="3200" b="1" dirty="0" smtClean="0">
                <a:solidFill>
                  <a:srgbClr val="FF0000"/>
                </a:solidFill>
                <a:latin typeface="Times New Roman" pitchFamily="18" charset="0"/>
                <a:cs typeface="Times New Roman" pitchFamily="18" charset="0"/>
              </a:rPr>
              <a:t>SÜRELİ ÇALIŞANLARIN HAKLARI</a:t>
            </a:r>
            <a:endParaRPr lang="tr-TR" sz="32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21CE062E-5FAC-2E42-9CE7-152132F21952}"/>
              </a:ext>
            </a:extLst>
          </p:cNvPr>
          <p:cNvSpPr>
            <a:spLocks noGrp="1"/>
          </p:cNvSpPr>
          <p:nvPr>
            <p:ph idx="1"/>
          </p:nvPr>
        </p:nvSpPr>
        <p:spPr>
          <a:xfrm>
            <a:off x="139700" y="1825624"/>
            <a:ext cx="8902700" cy="4892675"/>
          </a:xfrm>
        </p:spPr>
        <p:txBody>
          <a:bodyPr>
            <a:normAutofit/>
          </a:bodyPr>
          <a:lstStyle/>
          <a:p>
            <a:pPr>
              <a:buClr>
                <a:srgbClr val="FF0000"/>
              </a:buClr>
              <a:buFont typeface="Wingdings" pitchFamily="2" charset="2"/>
              <a:buChar char="ü"/>
            </a:pPr>
            <a:r>
              <a:rPr lang="tr-TR" dirty="0" smtClean="0"/>
              <a:t>Kısmi süreli Çalışan işçiler de tam süreli çalışanlar gibi </a:t>
            </a:r>
          </a:p>
          <a:p>
            <a:pPr>
              <a:buClr>
                <a:srgbClr val="FF0000"/>
              </a:buClr>
            </a:pPr>
            <a:r>
              <a:rPr lang="tr-TR" b="1" dirty="0" smtClean="0"/>
              <a:t>Kıdem Tazminatı, </a:t>
            </a:r>
          </a:p>
          <a:p>
            <a:pPr>
              <a:buClr>
                <a:srgbClr val="FF0000"/>
              </a:buClr>
            </a:pPr>
            <a:r>
              <a:rPr lang="tr-TR" b="1" dirty="0" smtClean="0"/>
              <a:t>İhbar Tazminatı,</a:t>
            </a:r>
          </a:p>
          <a:p>
            <a:pPr>
              <a:buClr>
                <a:srgbClr val="FF0000"/>
              </a:buClr>
            </a:pPr>
            <a:r>
              <a:rPr lang="tr-TR" b="1" dirty="0" smtClean="0"/>
              <a:t>Yıllık İzin,</a:t>
            </a:r>
          </a:p>
          <a:p>
            <a:pPr>
              <a:buClr>
                <a:srgbClr val="FF0000"/>
              </a:buClr>
            </a:pPr>
            <a:r>
              <a:rPr lang="tr-TR" b="1" dirty="0" smtClean="0"/>
              <a:t>Hafta Tatili </a:t>
            </a:r>
          </a:p>
          <a:p>
            <a:pPr marL="0" indent="0">
              <a:buNone/>
            </a:pPr>
            <a:r>
              <a:rPr lang="tr-TR" dirty="0" smtClean="0"/>
              <a:t>kullanma haklarına sahiptir.</a:t>
            </a:r>
          </a:p>
          <a:p>
            <a:pPr marL="0" indent="0">
              <a:buNone/>
            </a:pPr>
            <a:r>
              <a:rPr lang="tr-TR" b="1" dirty="0" smtClean="0">
                <a:solidFill>
                  <a:srgbClr val="FF0000"/>
                </a:solidFill>
              </a:rPr>
              <a:t>**</a:t>
            </a:r>
            <a:r>
              <a:rPr lang="tr-TR" dirty="0" smtClean="0"/>
              <a:t> Bu işçilere, sırf kısmi süreli oldukları için </a:t>
            </a:r>
            <a:r>
              <a:rPr lang="tr-TR" b="1" dirty="0" smtClean="0">
                <a:solidFill>
                  <a:srgbClr val="FF0000"/>
                </a:solidFill>
              </a:rPr>
              <a:t>ayrımcılık yapılamaz</a:t>
            </a:r>
            <a:r>
              <a:rPr lang="tr-TR" dirty="0" smtClean="0"/>
              <a:t> ve </a:t>
            </a:r>
            <a:r>
              <a:rPr lang="tr-TR" b="1" u="sng" dirty="0" smtClean="0"/>
              <a:t>İş Kanunu’nun öngördüğü tüm haklardan </a:t>
            </a:r>
            <a:r>
              <a:rPr lang="tr-TR" dirty="0" smtClean="0"/>
              <a:t>bu işçiler de faydalanır. </a:t>
            </a:r>
          </a:p>
          <a:p>
            <a:endParaRPr lang="tr-TR" b="1" dirty="0" smtClean="0"/>
          </a:p>
          <a:p>
            <a:pPr algn="ctr"/>
            <a:endParaRPr lang="tr-TR"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23" y="2349499"/>
            <a:ext cx="28606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55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79708-00A6-6B4A-9B07-9118DB6DF461}"/>
              </a:ext>
            </a:extLst>
          </p:cNvPr>
          <p:cNvSpPr>
            <a:spLocks noGrp="1"/>
          </p:cNvSpPr>
          <p:nvPr>
            <p:ph type="title"/>
          </p:nvPr>
        </p:nvSpPr>
        <p:spPr>
          <a:xfrm>
            <a:off x="88900" y="365127"/>
            <a:ext cx="8426450" cy="1095374"/>
          </a:xfrm>
        </p:spPr>
        <p:txBody>
          <a:bodyPr>
            <a:normAutofit/>
          </a:bodyPr>
          <a:lstStyle/>
          <a:p>
            <a:r>
              <a:rPr lang="tr-TR" sz="3200" b="1" dirty="0" smtClean="0">
                <a:solidFill>
                  <a:srgbClr val="FF0000"/>
                </a:solidFill>
                <a:latin typeface="Times New Roman" pitchFamily="18" charset="0"/>
                <a:cs typeface="Times New Roman" pitchFamily="18" charset="0"/>
              </a:rPr>
              <a:t>KISMİ ÇALIŞMADA KIDEM VE </a:t>
            </a:r>
            <a:br>
              <a:rPr lang="tr-TR" sz="3200" b="1" dirty="0" smtClean="0">
                <a:solidFill>
                  <a:srgbClr val="FF0000"/>
                </a:solidFill>
                <a:latin typeface="Times New Roman" pitchFamily="18" charset="0"/>
                <a:cs typeface="Times New Roman" pitchFamily="18" charset="0"/>
              </a:rPr>
            </a:br>
            <a:r>
              <a:rPr lang="tr-TR" sz="3200" b="1" dirty="0" smtClean="0">
                <a:solidFill>
                  <a:srgbClr val="FF0000"/>
                </a:solidFill>
                <a:latin typeface="Times New Roman" pitchFamily="18" charset="0"/>
                <a:cs typeface="Times New Roman" pitchFamily="18" charset="0"/>
              </a:rPr>
              <a:t>İHBAR TAZMİNATI HAKKI – 1 </a:t>
            </a:r>
            <a:endParaRPr lang="tr-TR" sz="32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21CE062E-5FAC-2E42-9CE7-152132F21952}"/>
              </a:ext>
            </a:extLst>
          </p:cNvPr>
          <p:cNvSpPr>
            <a:spLocks noGrp="1"/>
          </p:cNvSpPr>
          <p:nvPr>
            <p:ph idx="1"/>
          </p:nvPr>
        </p:nvSpPr>
        <p:spPr>
          <a:xfrm>
            <a:off x="101600" y="1825624"/>
            <a:ext cx="8851900" cy="4892675"/>
          </a:xfrm>
        </p:spPr>
        <p:txBody>
          <a:bodyPr/>
          <a:lstStyle/>
          <a:p>
            <a:pPr>
              <a:buClr>
                <a:srgbClr val="FF0000"/>
              </a:buClr>
              <a:buFont typeface="Wingdings" pitchFamily="2" charset="2"/>
              <a:buChar char="ü"/>
            </a:pPr>
            <a:r>
              <a:rPr lang="tr-TR" dirty="0" smtClean="0">
                <a:latin typeface="Times New Roman" pitchFamily="18" charset="0"/>
                <a:cs typeface="Times New Roman" pitchFamily="18" charset="0"/>
              </a:rPr>
              <a:t>Kısmi süreli çalışanın işyerinde </a:t>
            </a:r>
            <a:r>
              <a:rPr lang="tr-TR" b="1" u="sng" dirty="0" smtClean="0">
                <a:solidFill>
                  <a:srgbClr val="FF0000"/>
                </a:solidFill>
                <a:latin typeface="Times New Roman" pitchFamily="18" charset="0"/>
                <a:cs typeface="Times New Roman" pitchFamily="18" charset="0"/>
              </a:rPr>
              <a:t>çalışma şekline değil, </a:t>
            </a:r>
            <a:r>
              <a:rPr lang="tr-TR" dirty="0" smtClean="0">
                <a:latin typeface="Times New Roman" pitchFamily="18" charset="0"/>
                <a:cs typeface="Times New Roman" pitchFamily="18" charset="0"/>
              </a:rPr>
              <a:t>işe giriş tarihinden itibaren </a:t>
            </a:r>
            <a:r>
              <a:rPr lang="tr-TR" b="1" dirty="0" smtClean="0">
                <a:solidFill>
                  <a:srgbClr val="FF0000"/>
                </a:solidFill>
                <a:latin typeface="Times New Roman" pitchFamily="18" charset="0"/>
                <a:cs typeface="Times New Roman" pitchFamily="18" charset="0"/>
              </a:rPr>
              <a:t>1 yılın </a:t>
            </a:r>
            <a:r>
              <a:rPr lang="tr-TR" dirty="0" smtClean="0">
                <a:latin typeface="Times New Roman" pitchFamily="18" charset="0"/>
                <a:cs typeface="Times New Roman" pitchFamily="18" charset="0"/>
              </a:rPr>
              <a:t>dolup dolmadığına bakılarak </a:t>
            </a:r>
            <a:r>
              <a:rPr lang="tr-TR" b="1" dirty="0" smtClean="0">
                <a:solidFill>
                  <a:srgbClr val="FF0000"/>
                </a:solidFill>
                <a:latin typeface="Times New Roman" pitchFamily="18" charset="0"/>
                <a:cs typeface="Times New Roman" pitchFamily="18" charset="0"/>
              </a:rPr>
              <a:t>kıdem tazminatına </a:t>
            </a:r>
            <a:r>
              <a:rPr lang="tr-TR" dirty="0" smtClean="0">
                <a:latin typeface="Times New Roman" pitchFamily="18" charset="0"/>
                <a:cs typeface="Times New Roman" pitchFamily="18" charset="0"/>
              </a:rPr>
              <a:t>hak kazanıp kazanmadığına karar verilir. </a:t>
            </a:r>
          </a:p>
          <a:p>
            <a:pPr>
              <a:buClr>
                <a:srgbClr val="FF0000"/>
              </a:buClr>
              <a:buFont typeface="Wingdings" pitchFamily="2" charset="2"/>
              <a:buChar char="ü"/>
            </a:pPr>
            <a:r>
              <a:rPr lang="tr-TR" dirty="0" smtClean="0">
                <a:latin typeface="Times New Roman" pitchFamily="18" charset="0"/>
                <a:cs typeface="Times New Roman" pitchFamily="18" charset="0"/>
              </a:rPr>
              <a:t>Konu </a:t>
            </a:r>
            <a:r>
              <a:rPr lang="tr-TR" b="1" dirty="0" smtClean="0">
                <a:solidFill>
                  <a:srgbClr val="FF0000"/>
                </a:solidFill>
                <a:latin typeface="Times New Roman" pitchFamily="18" charset="0"/>
                <a:cs typeface="Times New Roman" pitchFamily="18" charset="0"/>
              </a:rPr>
              <a:t>ihbar tazminatı </a:t>
            </a:r>
            <a:r>
              <a:rPr lang="tr-TR" dirty="0" smtClean="0">
                <a:latin typeface="Times New Roman" pitchFamily="18" charset="0"/>
                <a:cs typeface="Times New Roman" pitchFamily="18" charset="0"/>
              </a:rPr>
              <a:t>bakımından da aynı şekilde değerlendirilir.</a:t>
            </a:r>
          </a:p>
          <a:p>
            <a:pPr>
              <a:buClr>
                <a:srgbClr val="FF0000"/>
              </a:buClr>
              <a:buFont typeface="Wingdings" pitchFamily="2" charset="2"/>
              <a:buChar char="ü"/>
            </a:pPr>
            <a:r>
              <a:rPr lang="tr-TR" dirty="0" smtClean="0">
                <a:latin typeface="Times New Roman" pitchFamily="18" charset="0"/>
                <a:cs typeface="Times New Roman" pitchFamily="18" charset="0"/>
              </a:rPr>
              <a:t>Kısmi </a:t>
            </a:r>
            <a:r>
              <a:rPr lang="tr-TR" dirty="0">
                <a:latin typeface="Times New Roman" pitchFamily="18" charset="0"/>
                <a:cs typeface="Times New Roman" pitchFamily="18" charset="0"/>
              </a:rPr>
              <a:t>süreli iş sözleşmesi kapsamında çalışan işçi yönünden </a:t>
            </a:r>
            <a:r>
              <a:rPr lang="tr-TR" b="1" dirty="0">
                <a:solidFill>
                  <a:srgbClr val="FF0000"/>
                </a:solidFill>
                <a:latin typeface="Times New Roman" pitchFamily="18" charset="0"/>
                <a:cs typeface="Times New Roman" pitchFamily="18" charset="0"/>
              </a:rPr>
              <a:t>ihbar öneli </a:t>
            </a:r>
            <a:r>
              <a:rPr lang="tr-TR" dirty="0">
                <a:latin typeface="Times New Roman" pitchFamily="18" charset="0"/>
                <a:cs typeface="Times New Roman" pitchFamily="18" charset="0"/>
              </a:rPr>
              <a:t>iş ilişkisi </a:t>
            </a:r>
            <a:r>
              <a:rPr lang="tr-TR" b="1" dirty="0">
                <a:solidFill>
                  <a:srgbClr val="FF0000"/>
                </a:solidFill>
                <a:latin typeface="Times New Roman" pitchFamily="18" charset="0"/>
                <a:cs typeface="Times New Roman" pitchFamily="18" charset="0"/>
              </a:rPr>
              <a:t>kurulduğu tarih </a:t>
            </a:r>
            <a:r>
              <a:rPr lang="tr-TR" dirty="0">
                <a:latin typeface="Times New Roman" pitchFamily="18" charset="0"/>
                <a:cs typeface="Times New Roman" pitchFamily="18" charset="0"/>
              </a:rPr>
              <a:t>ile </a:t>
            </a:r>
            <a:r>
              <a:rPr lang="tr-TR" b="1" dirty="0" err="1">
                <a:solidFill>
                  <a:srgbClr val="FF0000"/>
                </a:solidFill>
                <a:latin typeface="Times New Roman" pitchFamily="18" charset="0"/>
                <a:cs typeface="Times New Roman" pitchFamily="18" charset="0"/>
              </a:rPr>
              <a:t>fesh</a:t>
            </a:r>
            <a:r>
              <a:rPr lang="tr-TR" b="1" dirty="0">
                <a:solidFill>
                  <a:srgbClr val="FF0000"/>
                </a:solidFill>
                <a:latin typeface="Times New Roman" pitchFamily="18" charset="0"/>
                <a:cs typeface="Times New Roman" pitchFamily="18" charset="0"/>
              </a:rPr>
              <a:t> edilmek istenen tarih</a:t>
            </a:r>
            <a:r>
              <a:rPr lang="tr-TR" dirty="0">
                <a:latin typeface="Times New Roman" pitchFamily="18" charset="0"/>
                <a:cs typeface="Times New Roman" pitchFamily="18" charset="0"/>
              </a:rPr>
              <a:t> arasında geçen süre toplamına göre belirlenir.</a:t>
            </a:r>
          </a:p>
          <a:p>
            <a:pPr algn="ctr"/>
            <a:endParaRPr lang="tr-TR" dirty="0" smtClean="0">
              <a:latin typeface="Times New Roman" pitchFamily="18" charset="0"/>
              <a:cs typeface="Times New Roman" pitchFamily="18" charset="0"/>
            </a:endParaRPr>
          </a:p>
          <a:p>
            <a:pPr algn="ctr"/>
            <a:endParaRPr lang="tr-TR" dirty="0" smtClean="0"/>
          </a:p>
          <a:p>
            <a:pPr algn="ctr"/>
            <a:endParaRPr lang="tr-TR" dirty="0"/>
          </a:p>
        </p:txBody>
      </p:sp>
    </p:spTree>
    <p:extLst>
      <p:ext uri="{BB962C8B-B14F-4D97-AF65-F5344CB8AC3E}">
        <p14:creationId xmlns:p14="http://schemas.microsoft.com/office/powerpoint/2010/main" val="11593676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79708-00A6-6B4A-9B07-9118DB6DF461}"/>
              </a:ext>
            </a:extLst>
          </p:cNvPr>
          <p:cNvSpPr>
            <a:spLocks noGrp="1"/>
          </p:cNvSpPr>
          <p:nvPr>
            <p:ph type="title"/>
          </p:nvPr>
        </p:nvSpPr>
        <p:spPr>
          <a:xfrm>
            <a:off x="177800" y="365126"/>
            <a:ext cx="8337550" cy="1325563"/>
          </a:xfrm>
        </p:spPr>
        <p:txBody>
          <a:bodyPr>
            <a:normAutofit fontScale="90000"/>
          </a:bodyPr>
          <a:lstStyle/>
          <a:p>
            <a:r>
              <a:rPr lang="tr-TR" sz="3600" b="1" dirty="0" smtClean="0">
                <a:solidFill>
                  <a:srgbClr val="FF0000"/>
                </a:solidFill>
                <a:latin typeface="Times New Roman" pitchFamily="18" charset="0"/>
                <a:cs typeface="Times New Roman" pitchFamily="18" charset="0"/>
              </a:rPr>
              <a:t/>
            </a:r>
            <a:br>
              <a:rPr lang="tr-TR" sz="3600" b="1" dirty="0" smtClean="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KISMİ </a:t>
            </a:r>
            <a:r>
              <a:rPr lang="tr-TR" sz="3600" b="1" dirty="0">
                <a:solidFill>
                  <a:srgbClr val="FF0000"/>
                </a:solidFill>
                <a:latin typeface="Times New Roman" pitchFamily="18" charset="0"/>
                <a:cs typeface="Times New Roman" pitchFamily="18" charset="0"/>
              </a:rPr>
              <a:t>ÇALIŞMADA KIDEM VE </a:t>
            </a:r>
            <a:br>
              <a:rPr lang="tr-TR" sz="3600" b="1" dirty="0">
                <a:solidFill>
                  <a:srgbClr val="FF0000"/>
                </a:solidFill>
                <a:latin typeface="Times New Roman" pitchFamily="18" charset="0"/>
                <a:cs typeface="Times New Roman" pitchFamily="18" charset="0"/>
              </a:rPr>
            </a:br>
            <a:r>
              <a:rPr lang="tr-TR" sz="3600" b="1" dirty="0">
                <a:solidFill>
                  <a:srgbClr val="FF0000"/>
                </a:solidFill>
                <a:latin typeface="Times New Roman" pitchFamily="18" charset="0"/>
                <a:cs typeface="Times New Roman" pitchFamily="18" charset="0"/>
              </a:rPr>
              <a:t>İHBAR TAZMİNATI HAKKI – </a:t>
            </a:r>
            <a:r>
              <a:rPr lang="tr-TR" sz="3600" b="1" dirty="0" smtClean="0">
                <a:solidFill>
                  <a:srgbClr val="FF0000"/>
                </a:solidFill>
                <a:latin typeface="Times New Roman" pitchFamily="18" charset="0"/>
                <a:cs typeface="Times New Roman" pitchFamily="18" charset="0"/>
              </a:rPr>
              <a:t>2 </a:t>
            </a:r>
            <a:r>
              <a:rPr lang="tr-TR" b="1" dirty="0" smtClean="0">
                <a:solidFill>
                  <a:srgbClr val="FF0000"/>
                </a:solidFill>
                <a:latin typeface="Times New Roman" pitchFamily="18" charset="0"/>
                <a:cs typeface="Times New Roman" pitchFamily="18" charset="0"/>
              </a:rPr>
              <a:t/>
            </a:r>
            <a:br>
              <a:rPr lang="tr-TR" b="1" dirty="0" smtClean="0">
                <a:solidFill>
                  <a:srgbClr val="FF0000"/>
                </a:solidFill>
                <a:latin typeface="Times New Roman" pitchFamily="18" charset="0"/>
                <a:cs typeface="Times New Roman" pitchFamily="18" charset="0"/>
              </a:rPr>
            </a:br>
            <a:endParaRPr lang="tr-TR" dirty="0"/>
          </a:p>
        </p:txBody>
      </p:sp>
      <p:sp>
        <p:nvSpPr>
          <p:cNvPr id="3" name="Content Placeholder 2">
            <a:extLst>
              <a:ext uri="{FF2B5EF4-FFF2-40B4-BE49-F238E27FC236}">
                <a16:creationId xmlns:a16="http://schemas.microsoft.com/office/drawing/2014/main" xmlns="" id="{21CE062E-5FAC-2E42-9CE7-152132F21952}"/>
              </a:ext>
            </a:extLst>
          </p:cNvPr>
          <p:cNvSpPr>
            <a:spLocks noGrp="1"/>
          </p:cNvSpPr>
          <p:nvPr>
            <p:ph idx="1"/>
          </p:nvPr>
        </p:nvSpPr>
        <p:spPr>
          <a:xfrm>
            <a:off x="254000" y="1825624"/>
            <a:ext cx="8732838" cy="4765675"/>
          </a:xfrm>
        </p:spPr>
        <p:txBody>
          <a:bodyPr/>
          <a:lstStyle/>
          <a:p>
            <a:pPr marL="0" indent="0">
              <a:buNone/>
            </a:pPr>
            <a:r>
              <a:rPr lang="tr-TR" b="1" dirty="0" smtClean="0">
                <a:solidFill>
                  <a:srgbClr val="FF0000"/>
                </a:solidFill>
                <a:latin typeface="Times New Roman" pitchFamily="18" charset="0"/>
                <a:cs typeface="Times New Roman" pitchFamily="18" charset="0"/>
              </a:rPr>
              <a:t>Kısmi çalışma; </a:t>
            </a:r>
            <a:r>
              <a:rPr lang="tr-TR" dirty="0" smtClean="0">
                <a:latin typeface="Times New Roman" pitchFamily="18" charset="0"/>
                <a:cs typeface="Times New Roman" pitchFamily="18" charset="0"/>
              </a:rPr>
              <a:t>İster haftanın </a:t>
            </a:r>
            <a:r>
              <a:rPr lang="tr-TR" b="1" dirty="0" smtClean="0">
                <a:solidFill>
                  <a:srgbClr val="FF0000"/>
                </a:solidFill>
                <a:latin typeface="Times New Roman" pitchFamily="18" charset="0"/>
                <a:cs typeface="Times New Roman" pitchFamily="18" charset="0"/>
              </a:rPr>
              <a:t>bir </a:t>
            </a:r>
            <a:r>
              <a:rPr lang="tr-TR" dirty="0" smtClean="0">
                <a:latin typeface="Times New Roman" pitchFamily="18" charset="0"/>
                <a:cs typeface="Times New Roman" pitchFamily="18" charset="0"/>
              </a:rPr>
              <a:t>veya </a:t>
            </a:r>
            <a:r>
              <a:rPr lang="tr-TR" b="1" dirty="0" smtClean="0">
                <a:solidFill>
                  <a:srgbClr val="FF0000"/>
                </a:solidFill>
                <a:latin typeface="Times New Roman" pitchFamily="18" charset="0"/>
                <a:cs typeface="Times New Roman" pitchFamily="18" charset="0"/>
              </a:rPr>
              <a:t>bazı günleri </a:t>
            </a:r>
            <a:r>
              <a:rPr lang="tr-TR" dirty="0" smtClean="0">
                <a:latin typeface="Times New Roman" pitchFamily="18" charset="0"/>
                <a:cs typeface="Times New Roman" pitchFamily="18" charset="0"/>
              </a:rPr>
              <a:t>çalışma şeklinde gerçekleşsin, ister </a:t>
            </a:r>
            <a:r>
              <a:rPr lang="tr-TR" b="1" dirty="0" smtClean="0">
                <a:solidFill>
                  <a:srgbClr val="FF0000"/>
                </a:solidFill>
                <a:latin typeface="Times New Roman" pitchFamily="18" charset="0"/>
                <a:cs typeface="Times New Roman" pitchFamily="18" charset="0"/>
              </a:rPr>
              <a:t>her gün birkaç saat </a:t>
            </a:r>
            <a:r>
              <a:rPr lang="tr-TR" dirty="0" smtClean="0">
                <a:latin typeface="Times New Roman" pitchFamily="18" charset="0"/>
                <a:cs typeface="Times New Roman" pitchFamily="18" charset="0"/>
              </a:rPr>
              <a:t>şeklinde olsun, işçinin iş yerinde </a:t>
            </a:r>
            <a:r>
              <a:rPr lang="tr-TR" b="1" dirty="0" smtClean="0">
                <a:solidFill>
                  <a:srgbClr val="FF0000"/>
                </a:solidFill>
                <a:latin typeface="Times New Roman" pitchFamily="18" charset="0"/>
                <a:cs typeface="Times New Roman" pitchFamily="18" charset="0"/>
              </a:rPr>
              <a:t>çalışmaya başladığı tarihten</a:t>
            </a:r>
            <a:r>
              <a:rPr lang="tr-TR" dirty="0" smtClean="0">
                <a:latin typeface="Times New Roman" pitchFamily="18" charset="0"/>
                <a:cs typeface="Times New Roman" pitchFamily="18" charset="0"/>
              </a:rPr>
              <a:t> itibaren </a:t>
            </a:r>
            <a:r>
              <a:rPr lang="tr-TR" b="1" dirty="0">
                <a:solidFill>
                  <a:srgbClr val="FF0000"/>
                </a:solidFill>
                <a:latin typeface="Times New Roman" pitchFamily="18" charset="0"/>
                <a:cs typeface="Times New Roman" pitchFamily="18" charset="0"/>
              </a:rPr>
              <a:t>1</a:t>
            </a:r>
            <a:r>
              <a:rPr lang="tr-TR" b="1" dirty="0" smtClean="0">
                <a:solidFill>
                  <a:srgbClr val="FF0000"/>
                </a:solidFill>
                <a:latin typeface="Times New Roman" pitchFamily="18" charset="0"/>
                <a:cs typeface="Times New Roman" pitchFamily="18" charset="0"/>
              </a:rPr>
              <a:t> yıl </a:t>
            </a:r>
            <a:r>
              <a:rPr lang="tr-TR" dirty="0" smtClean="0">
                <a:latin typeface="Times New Roman" pitchFamily="18" charset="0"/>
                <a:cs typeface="Times New Roman" pitchFamily="18" charset="0"/>
              </a:rPr>
              <a:t>geçince </a:t>
            </a:r>
            <a:r>
              <a:rPr lang="tr-TR" b="1" dirty="0" smtClean="0">
                <a:solidFill>
                  <a:srgbClr val="FF0000"/>
                </a:solidFill>
                <a:latin typeface="Times New Roman" pitchFamily="18" charset="0"/>
                <a:cs typeface="Times New Roman" pitchFamily="18" charset="0"/>
              </a:rPr>
              <a:t>kıdem tazminatı </a:t>
            </a:r>
            <a:r>
              <a:rPr lang="tr-TR" dirty="0" smtClean="0">
                <a:latin typeface="Times New Roman" pitchFamily="18" charset="0"/>
                <a:cs typeface="Times New Roman" pitchFamily="18" charset="0"/>
              </a:rPr>
              <a:t>hakkının doğabileceği ve </a:t>
            </a:r>
            <a:r>
              <a:rPr lang="tr-TR" b="1" dirty="0" smtClean="0">
                <a:solidFill>
                  <a:srgbClr val="FF0000"/>
                </a:solidFill>
                <a:latin typeface="Times New Roman" pitchFamily="18" charset="0"/>
                <a:cs typeface="Times New Roman" pitchFamily="18" charset="0"/>
              </a:rPr>
              <a:t>izin hakkı kazanacağı </a:t>
            </a:r>
            <a:r>
              <a:rPr lang="tr-TR" dirty="0" smtClean="0">
                <a:latin typeface="Times New Roman" pitchFamily="18" charset="0"/>
                <a:cs typeface="Times New Roman" pitchFamily="18" charset="0"/>
              </a:rPr>
              <a:t>Dairemizce kabul edilmiştir. </a:t>
            </a:r>
          </a:p>
          <a:p>
            <a:pPr marL="0" indent="0">
              <a:buNone/>
            </a:pPr>
            <a:r>
              <a:rPr lang="tr-TR" b="1" dirty="0" smtClean="0">
                <a:solidFill>
                  <a:srgbClr val="FF0000"/>
                </a:solidFill>
                <a:latin typeface="Times New Roman" pitchFamily="18" charset="0"/>
                <a:cs typeface="Times New Roman" pitchFamily="18" charset="0"/>
              </a:rPr>
              <a:t>**</a:t>
            </a:r>
            <a:r>
              <a:rPr lang="tr-TR" b="1" dirty="0" smtClean="0">
                <a:latin typeface="Times New Roman" pitchFamily="18" charset="0"/>
                <a:cs typeface="Times New Roman" pitchFamily="18" charset="0"/>
              </a:rPr>
              <a:t> (Yargıtay 9. Hukuk Dairesi </a:t>
            </a:r>
          </a:p>
          <a:p>
            <a:pPr marL="0" indent="0">
              <a:buNone/>
            </a:pPr>
            <a:r>
              <a:rPr lang="tr-TR" b="1" dirty="0" smtClean="0">
                <a:latin typeface="Times New Roman" pitchFamily="18" charset="0"/>
                <a:cs typeface="Times New Roman" pitchFamily="18" charset="0"/>
              </a:rPr>
              <a:t>4.6.2001 gün ve 2001/6848 E, </a:t>
            </a:r>
          </a:p>
          <a:p>
            <a:pPr marL="0" indent="0">
              <a:buNone/>
            </a:pPr>
            <a:r>
              <a:rPr lang="tr-TR" b="1" dirty="0" smtClean="0">
                <a:latin typeface="Times New Roman" pitchFamily="18" charset="0"/>
                <a:cs typeface="Times New Roman" pitchFamily="18" charset="0"/>
              </a:rPr>
              <a:t>2001/9525 K).</a:t>
            </a:r>
            <a:endParaRPr lang="tr-TR" b="1" dirty="0">
              <a:latin typeface="Times New Roman" pitchFamily="18" charset="0"/>
              <a:cs typeface="Times New Roman" pitchFamily="18" charset="0"/>
            </a:endParaRPr>
          </a:p>
          <a:p>
            <a:endParaRPr lang="tr-TR" sz="4000" dirty="0" smtClean="0"/>
          </a:p>
          <a:p>
            <a:pPr algn="ctr"/>
            <a:endParaRPr lang="tr-TR" dirty="0" smtClean="0"/>
          </a:p>
          <a:p>
            <a:pPr algn="ct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212" y="4368800"/>
            <a:ext cx="3201988"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708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b="1" dirty="0" smtClean="0">
                <a:solidFill>
                  <a:srgbClr val="FF0000"/>
                </a:solidFill>
                <a:latin typeface="Times New Roman" pitchFamily="18" charset="0"/>
                <a:cs typeface="Times New Roman" pitchFamily="18" charset="0"/>
              </a:rPr>
              <a:t>Kısa </a:t>
            </a:r>
            <a:r>
              <a:rPr lang="tr-TR" b="1" dirty="0">
                <a:solidFill>
                  <a:srgbClr val="FF0000"/>
                </a:solidFill>
                <a:latin typeface="Times New Roman" pitchFamily="18" charset="0"/>
                <a:cs typeface="Times New Roman" pitchFamily="18" charset="0"/>
              </a:rPr>
              <a:t>Ç</a:t>
            </a:r>
            <a:r>
              <a:rPr lang="tr-TR" b="1" dirty="0" smtClean="0">
                <a:solidFill>
                  <a:srgbClr val="FF0000"/>
                </a:solidFill>
                <a:latin typeface="Times New Roman" pitchFamily="18" charset="0"/>
                <a:cs typeface="Times New Roman" pitchFamily="18" charset="0"/>
              </a:rPr>
              <a:t>alışma </a:t>
            </a:r>
            <a:r>
              <a:rPr lang="tr-TR" b="1" dirty="0">
                <a:solidFill>
                  <a:srgbClr val="FF0000"/>
                </a:solidFill>
                <a:latin typeface="Times New Roman" pitchFamily="18" charset="0"/>
                <a:cs typeface="Times New Roman" pitchFamily="18" charset="0"/>
              </a:rPr>
              <a:t>U</a:t>
            </a:r>
            <a:r>
              <a:rPr lang="tr-TR" b="1" dirty="0" smtClean="0">
                <a:solidFill>
                  <a:srgbClr val="FF0000"/>
                </a:solidFill>
                <a:latin typeface="Times New Roman" pitchFamily="18" charset="0"/>
                <a:cs typeface="Times New Roman" pitchFamily="18" charset="0"/>
              </a:rPr>
              <a:t>ygulaması </a:t>
            </a:r>
            <a:r>
              <a:rPr lang="tr-TR" b="1" dirty="0">
                <a:solidFill>
                  <a:srgbClr val="FF0000"/>
                </a:solidFill>
                <a:latin typeface="Times New Roman" pitchFamily="18" charset="0"/>
                <a:cs typeface="Times New Roman" pitchFamily="18" charset="0"/>
              </a:rPr>
              <a:t>B</a:t>
            </a:r>
            <a:r>
              <a:rPr lang="tr-TR" b="1" dirty="0" smtClean="0">
                <a:solidFill>
                  <a:srgbClr val="FF0000"/>
                </a:solidFill>
                <a:latin typeface="Times New Roman" pitchFamily="18" charset="0"/>
                <a:cs typeface="Times New Roman" pitchFamily="18" charset="0"/>
              </a:rPr>
              <a:t>akımından </a:t>
            </a:r>
            <a:r>
              <a:rPr lang="tr-TR" b="1" dirty="0">
                <a:solidFill>
                  <a:srgbClr val="FF0000"/>
                </a:solidFill>
                <a:latin typeface="Times New Roman" pitchFamily="18" charset="0"/>
                <a:cs typeface="Times New Roman" pitchFamily="18" charset="0"/>
              </a:rPr>
              <a:t>“Bölgesel Kriz” </a:t>
            </a:r>
            <a:br>
              <a:rPr lang="tr-TR" b="1" dirty="0">
                <a:solidFill>
                  <a:srgbClr val="FF0000"/>
                </a:solidFill>
                <a:latin typeface="Times New Roman" pitchFamily="18" charset="0"/>
                <a:cs typeface="Times New Roman" pitchFamily="18" charset="0"/>
              </a:rPr>
            </a:b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endParaRPr lang="tr-TR" dirty="0"/>
          </a:p>
          <a:p>
            <a:endParaRPr lang="tr-TR" dirty="0"/>
          </a:p>
          <a:p>
            <a:r>
              <a:rPr lang="tr-TR" dirty="0">
                <a:latin typeface="Times New Roman" pitchFamily="18" charset="0"/>
                <a:cs typeface="Times New Roman" pitchFamily="18" charset="0"/>
              </a:rPr>
              <a:t>Ulusal veya uluslararası olaylardan dolayı belirli bir </a:t>
            </a:r>
            <a:r>
              <a:rPr lang="tr-TR" dirty="0">
                <a:solidFill>
                  <a:srgbClr val="FF0000"/>
                </a:solidFill>
                <a:latin typeface="Times New Roman" pitchFamily="18" charset="0"/>
                <a:cs typeface="Times New Roman" pitchFamily="18" charset="0"/>
              </a:rPr>
              <a:t>il </a:t>
            </a:r>
            <a:r>
              <a:rPr lang="tr-TR" dirty="0">
                <a:latin typeface="Times New Roman" pitchFamily="18" charset="0"/>
                <a:cs typeface="Times New Roman" pitchFamily="18" charset="0"/>
              </a:rPr>
              <a:t>veya </a:t>
            </a:r>
            <a:r>
              <a:rPr lang="tr-TR" dirty="0">
                <a:solidFill>
                  <a:srgbClr val="FF0000"/>
                </a:solidFill>
                <a:latin typeface="Times New Roman" pitchFamily="18" charset="0"/>
                <a:cs typeface="Times New Roman" pitchFamily="18" charset="0"/>
              </a:rPr>
              <a:t>bölgede</a:t>
            </a:r>
            <a:r>
              <a:rPr lang="tr-TR" dirty="0">
                <a:latin typeface="Times New Roman" pitchFamily="18" charset="0"/>
                <a:cs typeface="Times New Roman" pitchFamily="18" charset="0"/>
              </a:rPr>
              <a:t> faaliyette bulunan işyerlerinin ekonomik olarak ciddi şekilde etkilenip sarsıldığı durumlardır.</a:t>
            </a:r>
          </a:p>
          <a:p>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1213644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79708-00A6-6B4A-9B07-9118DB6DF461}"/>
              </a:ext>
            </a:extLst>
          </p:cNvPr>
          <p:cNvSpPr>
            <a:spLocks noGrp="1"/>
          </p:cNvSpPr>
          <p:nvPr>
            <p:ph type="title"/>
          </p:nvPr>
        </p:nvSpPr>
        <p:spPr>
          <a:xfrm>
            <a:off x="127000" y="301626"/>
            <a:ext cx="8324850" cy="1325563"/>
          </a:xfrm>
        </p:spPr>
        <p:txBody>
          <a:bodyPr>
            <a:noAutofit/>
          </a:bodyPr>
          <a:lstStyle/>
          <a:p>
            <a:r>
              <a:rPr lang="tr-TR" sz="3200" b="1" dirty="0" smtClean="0">
                <a:solidFill>
                  <a:srgbClr val="FF0000"/>
                </a:solidFill>
                <a:latin typeface="Times New Roman" pitchFamily="18" charset="0"/>
                <a:cs typeface="Times New Roman" pitchFamily="18" charset="0"/>
              </a:rPr>
              <a:t/>
            </a:r>
            <a:br>
              <a:rPr lang="tr-TR" sz="3200" b="1" dirty="0" smtClean="0">
                <a:solidFill>
                  <a:srgbClr val="FF0000"/>
                </a:solidFill>
                <a:latin typeface="Times New Roman" pitchFamily="18" charset="0"/>
                <a:cs typeface="Times New Roman" pitchFamily="18" charset="0"/>
              </a:rPr>
            </a:br>
            <a:r>
              <a:rPr lang="tr-TR" sz="3200" b="1" dirty="0" smtClean="0">
                <a:solidFill>
                  <a:srgbClr val="FF0000"/>
                </a:solidFill>
                <a:latin typeface="Times New Roman" pitchFamily="18" charset="0"/>
                <a:cs typeface="Times New Roman" pitchFamily="18" charset="0"/>
              </a:rPr>
              <a:t>KISMİ </a:t>
            </a:r>
            <a:r>
              <a:rPr lang="tr-TR" sz="3200" b="1" dirty="0">
                <a:solidFill>
                  <a:srgbClr val="FF0000"/>
                </a:solidFill>
                <a:latin typeface="Times New Roman" pitchFamily="18" charset="0"/>
                <a:cs typeface="Times New Roman" pitchFamily="18" charset="0"/>
              </a:rPr>
              <a:t>ÇALIŞMADA KIDEM VE </a:t>
            </a:r>
            <a:br>
              <a:rPr lang="tr-TR" sz="3200" b="1" dirty="0">
                <a:solidFill>
                  <a:srgbClr val="FF0000"/>
                </a:solidFill>
                <a:latin typeface="Times New Roman" pitchFamily="18" charset="0"/>
                <a:cs typeface="Times New Roman" pitchFamily="18" charset="0"/>
              </a:rPr>
            </a:br>
            <a:r>
              <a:rPr lang="tr-TR" sz="3200" b="1" dirty="0">
                <a:solidFill>
                  <a:srgbClr val="FF0000"/>
                </a:solidFill>
                <a:latin typeface="Times New Roman" pitchFamily="18" charset="0"/>
                <a:cs typeface="Times New Roman" pitchFamily="18" charset="0"/>
              </a:rPr>
              <a:t>İHBAR TAZMİNATI HAKKI – </a:t>
            </a:r>
            <a:r>
              <a:rPr lang="tr-TR" sz="3200" b="1" dirty="0" smtClean="0">
                <a:solidFill>
                  <a:srgbClr val="FF0000"/>
                </a:solidFill>
                <a:latin typeface="Times New Roman" pitchFamily="18" charset="0"/>
                <a:cs typeface="Times New Roman" pitchFamily="18" charset="0"/>
              </a:rPr>
              <a:t>3 </a:t>
            </a:r>
            <a:br>
              <a:rPr lang="tr-TR" sz="3200" b="1" dirty="0" smtClean="0">
                <a:solidFill>
                  <a:srgbClr val="FF0000"/>
                </a:solidFill>
                <a:latin typeface="Times New Roman" pitchFamily="18" charset="0"/>
                <a:cs typeface="Times New Roman" pitchFamily="18" charset="0"/>
              </a:rPr>
            </a:br>
            <a:endParaRPr lang="tr-TR" sz="3200" dirty="0"/>
          </a:p>
        </p:txBody>
      </p:sp>
      <p:sp>
        <p:nvSpPr>
          <p:cNvPr id="3" name="Content Placeholder 2">
            <a:extLst>
              <a:ext uri="{FF2B5EF4-FFF2-40B4-BE49-F238E27FC236}">
                <a16:creationId xmlns:a16="http://schemas.microsoft.com/office/drawing/2014/main" xmlns="" id="{21CE062E-5FAC-2E42-9CE7-152132F21952}"/>
              </a:ext>
            </a:extLst>
          </p:cNvPr>
          <p:cNvSpPr>
            <a:spLocks noGrp="1"/>
          </p:cNvSpPr>
          <p:nvPr>
            <p:ph idx="1"/>
          </p:nvPr>
        </p:nvSpPr>
        <p:spPr>
          <a:xfrm>
            <a:off x="139700" y="1825625"/>
            <a:ext cx="8737600" cy="4351338"/>
          </a:xfrm>
        </p:spPr>
        <p:txBody>
          <a:bodyPr>
            <a:normAutofit lnSpcReduction="10000"/>
          </a:bodyPr>
          <a:lstStyle/>
          <a:p>
            <a:pPr marL="0" indent="0">
              <a:buNone/>
            </a:pPr>
            <a:r>
              <a:rPr lang="tr-TR" b="1" dirty="0" smtClean="0">
                <a:solidFill>
                  <a:srgbClr val="FF0000"/>
                </a:solidFill>
              </a:rPr>
              <a:t>Nasıl Hesaplanır?</a:t>
            </a:r>
            <a:endParaRPr lang="tr-TR" dirty="0" smtClean="0">
              <a:solidFill>
                <a:srgbClr val="FF0000"/>
              </a:solidFill>
            </a:endParaRPr>
          </a:p>
          <a:p>
            <a:pPr>
              <a:buClr>
                <a:srgbClr val="FF0000"/>
              </a:buClr>
              <a:buFont typeface="Wingdings" pitchFamily="2" charset="2"/>
              <a:buChar char="ü"/>
            </a:pPr>
            <a:r>
              <a:rPr lang="tr-TR" dirty="0" smtClean="0"/>
              <a:t>İşçiye, çalıştığı </a:t>
            </a:r>
            <a:r>
              <a:rPr lang="tr-TR" b="1" dirty="0" smtClean="0">
                <a:solidFill>
                  <a:srgbClr val="FF0000"/>
                </a:solidFill>
              </a:rPr>
              <a:t>her bir yıl </a:t>
            </a:r>
            <a:r>
              <a:rPr lang="tr-TR" dirty="0" smtClean="0"/>
              <a:t>karşılığında </a:t>
            </a:r>
            <a:r>
              <a:rPr lang="tr-TR" b="1" dirty="0" smtClean="0">
                <a:solidFill>
                  <a:srgbClr val="FF0000"/>
                </a:solidFill>
              </a:rPr>
              <a:t>son aldığı brüt ücreti</a:t>
            </a:r>
            <a:r>
              <a:rPr lang="tr-TR" dirty="0" smtClean="0"/>
              <a:t> kadar tazminat ödenir. </a:t>
            </a:r>
          </a:p>
          <a:p>
            <a:endParaRPr lang="tr-TR" dirty="0" smtClean="0"/>
          </a:p>
          <a:p>
            <a:pPr>
              <a:buClr>
                <a:srgbClr val="FF0000"/>
              </a:buClr>
              <a:buFont typeface="Wingdings" pitchFamily="2" charset="2"/>
              <a:buChar char="ü"/>
            </a:pPr>
            <a:r>
              <a:rPr lang="tr-TR" b="1" dirty="0" smtClean="0">
                <a:solidFill>
                  <a:srgbClr val="FF0000"/>
                </a:solidFill>
              </a:rPr>
              <a:t>Örneğin; </a:t>
            </a:r>
            <a:r>
              <a:rPr lang="tr-TR" dirty="0" smtClean="0"/>
              <a:t>işyerinde </a:t>
            </a:r>
            <a:r>
              <a:rPr lang="tr-TR" b="1" dirty="0" smtClean="0">
                <a:solidFill>
                  <a:srgbClr val="FF0000"/>
                </a:solidFill>
              </a:rPr>
              <a:t>3 yıl kısmi süreli </a:t>
            </a:r>
            <a:r>
              <a:rPr lang="tr-TR" dirty="0" smtClean="0"/>
              <a:t>olarak çalışan işçiye, son almış olduğu brüt ücretin </a:t>
            </a:r>
            <a:r>
              <a:rPr lang="tr-TR" b="1" dirty="0" smtClean="0">
                <a:solidFill>
                  <a:srgbClr val="FF0000"/>
                </a:solidFill>
              </a:rPr>
              <a:t>3 katı </a:t>
            </a:r>
            <a:r>
              <a:rPr lang="tr-TR" dirty="0" smtClean="0"/>
              <a:t>kadar kıdem tazminatı ödenir.</a:t>
            </a:r>
          </a:p>
          <a:p>
            <a:pPr marL="0" indent="0">
              <a:buNone/>
            </a:pPr>
            <a:endParaRPr lang="tr-TR" dirty="0" smtClean="0"/>
          </a:p>
          <a:p>
            <a:pPr>
              <a:buClr>
                <a:srgbClr val="FF0000"/>
              </a:buClr>
              <a:buFont typeface="Wingdings" pitchFamily="2" charset="2"/>
              <a:buChar char="ü"/>
            </a:pPr>
            <a:r>
              <a:rPr lang="tr-TR" dirty="0"/>
              <a:t>Konu </a:t>
            </a:r>
            <a:r>
              <a:rPr lang="tr-TR" b="1" dirty="0">
                <a:solidFill>
                  <a:srgbClr val="FF0000"/>
                </a:solidFill>
              </a:rPr>
              <a:t>ihbar tazminatı </a:t>
            </a:r>
            <a:r>
              <a:rPr lang="tr-TR" dirty="0"/>
              <a:t>bakımından da </a:t>
            </a:r>
            <a:r>
              <a:rPr lang="tr-TR" b="1" dirty="0">
                <a:solidFill>
                  <a:srgbClr val="FF0000"/>
                </a:solidFill>
              </a:rPr>
              <a:t>aynı</a:t>
            </a:r>
            <a:r>
              <a:rPr lang="tr-TR" dirty="0"/>
              <a:t> şekilde değerlendirilir.</a:t>
            </a:r>
            <a:endParaRPr lang="tr-TR" dirty="0" smtClean="0"/>
          </a:p>
          <a:p>
            <a:endParaRPr lang="tr-TR" dirty="0"/>
          </a:p>
        </p:txBody>
      </p:sp>
    </p:spTree>
    <p:extLst>
      <p:ext uri="{BB962C8B-B14F-4D97-AF65-F5344CB8AC3E}">
        <p14:creationId xmlns:p14="http://schemas.microsoft.com/office/powerpoint/2010/main" val="14644275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50F73-D99F-034A-B7C0-6060C810F58F}"/>
              </a:ext>
            </a:extLst>
          </p:cNvPr>
          <p:cNvSpPr>
            <a:spLocks noGrp="1"/>
          </p:cNvSpPr>
          <p:nvPr>
            <p:ph type="title"/>
          </p:nvPr>
        </p:nvSpPr>
        <p:spPr/>
        <p:txBody>
          <a:bodyPr>
            <a:normAutofit/>
          </a:bodyPr>
          <a:lstStyle/>
          <a:p>
            <a:r>
              <a:rPr lang="tr-TR" sz="4000" b="1" dirty="0" smtClean="0">
                <a:solidFill>
                  <a:srgbClr val="FF0000"/>
                </a:solidFill>
                <a:latin typeface="Times New Roman" pitchFamily="18" charset="0"/>
                <a:cs typeface="Times New Roman" pitchFamily="18" charset="0"/>
              </a:rPr>
              <a:t>HAFTA TATİLİ</a:t>
            </a:r>
            <a:endParaRPr lang="tr-TR" sz="40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F80901AC-96EE-C144-9E63-B6E4A4A05F14}"/>
              </a:ext>
            </a:extLst>
          </p:cNvPr>
          <p:cNvSpPr>
            <a:spLocks noGrp="1"/>
          </p:cNvSpPr>
          <p:nvPr>
            <p:ph idx="1"/>
          </p:nvPr>
        </p:nvSpPr>
        <p:spPr>
          <a:xfrm>
            <a:off x="0" y="1371600"/>
            <a:ext cx="8515350" cy="4805363"/>
          </a:xfrm>
        </p:spPr>
        <p:txBody>
          <a:bodyPr>
            <a:normAutofit/>
          </a:bodyPr>
          <a:lstStyle/>
          <a:p>
            <a:pPr>
              <a:buClr>
                <a:srgbClr val="FF0000"/>
              </a:buClr>
              <a:buFont typeface="Wingdings" pitchFamily="2" charset="2"/>
              <a:buChar char="ü"/>
            </a:pPr>
            <a:r>
              <a:rPr lang="tr-TR" dirty="0">
                <a:latin typeface="Times New Roman" pitchFamily="18" charset="0"/>
                <a:cs typeface="Times New Roman" pitchFamily="18" charset="0"/>
              </a:rPr>
              <a:t>Tam zamanlı olarak yapılan çalışmalarda </a:t>
            </a:r>
            <a:r>
              <a:rPr lang="tr-TR" b="1" dirty="0">
                <a:solidFill>
                  <a:srgbClr val="FF0000"/>
                </a:solidFill>
                <a:latin typeface="Times New Roman" pitchFamily="18" charset="0"/>
                <a:cs typeface="Times New Roman" pitchFamily="18" charset="0"/>
              </a:rPr>
              <a:t>6 gün </a:t>
            </a:r>
            <a:r>
              <a:rPr lang="tr-TR" b="1" dirty="0" smtClean="0">
                <a:solidFill>
                  <a:srgbClr val="FF0000"/>
                </a:solidFill>
                <a:latin typeface="Times New Roman" pitchFamily="18" charset="0"/>
                <a:cs typeface="Times New Roman" pitchFamily="18" charset="0"/>
              </a:rPr>
              <a:t>       </a:t>
            </a:r>
            <a:r>
              <a:rPr lang="tr-TR" dirty="0" smtClean="0">
                <a:latin typeface="Times New Roman" pitchFamily="18" charset="0"/>
                <a:cs typeface="Times New Roman" pitchFamily="18" charset="0"/>
              </a:rPr>
              <a:t>süre </a:t>
            </a:r>
            <a:r>
              <a:rPr lang="tr-TR" dirty="0">
                <a:latin typeface="Times New Roman" pitchFamily="18" charset="0"/>
                <a:cs typeface="Times New Roman" pitchFamily="18" charset="0"/>
              </a:rPr>
              <a:t>ile çalışma yapılması sonucunda </a:t>
            </a:r>
            <a:r>
              <a:rPr lang="tr-TR" b="1" dirty="0" smtClean="0">
                <a:solidFill>
                  <a:srgbClr val="FF0000"/>
                </a:solidFill>
                <a:latin typeface="Times New Roman" pitchFamily="18" charset="0"/>
                <a:cs typeface="Times New Roman" pitchFamily="18" charset="0"/>
              </a:rPr>
              <a:t>7.gün</a:t>
            </a:r>
            <a:r>
              <a:rPr lang="tr-TR" dirty="0" smtClean="0">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hafta tatili</a:t>
            </a:r>
            <a:r>
              <a:rPr lang="tr-TR" dirty="0">
                <a:latin typeface="Times New Roman" pitchFamily="18" charset="0"/>
                <a:cs typeface="Times New Roman" pitchFamily="18" charset="0"/>
              </a:rPr>
              <a:t> </a:t>
            </a:r>
            <a:r>
              <a:rPr lang="tr-TR" b="1" u="sng" dirty="0">
                <a:latin typeface="Times New Roman" pitchFamily="18" charset="0"/>
                <a:cs typeface="Times New Roman" pitchFamily="18" charset="0"/>
              </a:rPr>
              <a:t>(çalışılmadığı halde ücreti ödenen </a:t>
            </a:r>
            <a:r>
              <a:rPr lang="tr-TR" b="1" u="sng" dirty="0" smtClean="0">
                <a:latin typeface="Times New Roman" pitchFamily="18" charset="0"/>
                <a:cs typeface="Times New Roman" pitchFamily="18" charset="0"/>
              </a:rPr>
              <a:t>gün) </a:t>
            </a:r>
            <a:r>
              <a:rPr lang="tr-TR" dirty="0">
                <a:latin typeface="Times New Roman" pitchFamily="18" charset="0"/>
                <a:cs typeface="Times New Roman" pitchFamily="18" charset="0"/>
              </a:rPr>
              <a:t>olarak kullanılır.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Dolayısıyla </a:t>
            </a:r>
            <a:r>
              <a:rPr lang="tr-TR" b="1" dirty="0" err="1">
                <a:solidFill>
                  <a:srgbClr val="FF0000"/>
                </a:solidFill>
                <a:latin typeface="Times New Roman" pitchFamily="18" charset="0"/>
                <a:cs typeface="Times New Roman" pitchFamily="18" charset="0"/>
              </a:rPr>
              <a:t>part</a:t>
            </a:r>
            <a:r>
              <a:rPr lang="tr-TR" b="1" dirty="0">
                <a:solidFill>
                  <a:srgbClr val="FF0000"/>
                </a:solidFill>
                <a:latin typeface="Times New Roman" pitchFamily="18" charset="0"/>
                <a:cs typeface="Times New Roman" pitchFamily="18" charset="0"/>
              </a:rPr>
              <a:t>-time</a:t>
            </a:r>
            <a:r>
              <a:rPr lang="tr-TR" dirty="0">
                <a:latin typeface="Times New Roman" pitchFamily="18" charset="0"/>
                <a:cs typeface="Times New Roman" pitchFamily="18" charset="0"/>
              </a:rPr>
              <a:t> olarak </a:t>
            </a:r>
            <a:r>
              <a:rPr lang="tr-TR" dirty="0" smtClean="0">
                <a:latin typeface="Times New Roman" pitchFamily="18" charset="0"/>
                <a:cs typeface="Times New Roman" pitchFamily="18" charset="0"/>
              </a:rPr>
              <a:t>çalışan işçinin  </a:t>
            </a:r>
            <a:r>
              <a:rPr lang="tr-TR" dirty="0">
                <a:latin typeface="Times New Roman" pitchFamily="18" charset="0"/>
                <a:cs typeface="Times New Roman" pitchFamily="18" charset="0"/>
              </a:rPr>
              <a:t>haftalık </a:t>
            </a:r>
            <a:r>
              <a:rPr lang="tr-TR" b="1" dirty="0">
                <a:solidFill>
                  <a:srgbClr val="FF0000"/>
                </a:solidFill>
                <a:latin typeface="Times New Roman" pitchFamily="18" charset="0"/>
                <a:cs typeface="Times New Roman" pitchFamily="18" charset="0"/>
              </a:rPr>
              <a:t>30 saat </a:t>
            </a:r>
            <a:r>
              <a:rPr lang="tr-TR" dirty="0">
                <a:latin typeface="Times New Roman" pitchFamily="18" charset="0"/>
                <a:cs typeface="Times New Roman" pitchFamily="18" charset="0"/>
              </a:rPr>
              <a:t>çalışması halinde hafta tatili olarak </a:t>
            </a:r>
            <a:r>
              <a:rPr lang="tr-TR" b="1" u="sng" dirty="0">
                <a:latin typeface="Times New Roman" pitchFamily="18" charset="0"/>
                <a:cs typeface="Times New Roman" pitchFamily="18" charset="0"/>
              </a:rPr>
              <a:t>(çalışılmadığı halde ücreti ödenen </a:t>
            </a:r>
            <a:r>
              <a:rPr lang="tr-TR" b="1" u="sng" dirty="0" smtClean="0">
                <a:latin typeface="Times New Roman" pitchFamily="18" charset="0"/>
                <a:cs typeface="Times New Roman" pitchFamily="18" charset="0"/>
              </a:rPr>
              <a:t>gün) </a:t>
            </a:r>
            <a:r>
              <a:rPr lang="tr-TR" dirty="0">
                <a:latin typeface="Times New Roman" pitchFamily="18" charset="0"/>
                <a:cs typeface="Times New Roman" pitchFamily="18" charset="0"/>
              </a:rPr>
              <a:t>bir gün içinde yaptığı çalışma saati kadar ödemeye eklenir.</a:t>
            </a:r>
          </a:p>
          <a:p>
            <a:endParaRPr lang="tr-TR"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00" y="4368800"/>
            <a:ext cx="39052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4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8500" y="365126"/>
            <a:ext cx="7816850" cy="1325563"/>
          </a:xfrm>
        </p:spPr>
        <p:txBody>
          <a:bodyPr>
            <a:noAutofit/>
          </a:bodyPr>
          <a:lstStyle/>
          <a:p>
            <a:r>
              <a:rPr lang="tr-TR" sz="3200" b="1" dirty="0" smtClean="0">
                <a:solidFill>
                  <a:srgbClr val="FF0000"/>
                </a:solidFill>
                <a:latin typeface="Times New Roman" pitchFamily="18" charset="0"/>
                <a:cs typeface="Times New Roman" pitchFamily="18" charset="0"/>
              </a:rPr>
              <a:t/>
            </a:r>
            <a:br>
              <a:rPr lang="tr-TR" sz="3200" b="1" dirty="0" smtClean="0">
                <a:solidFill>
                  <a:srgbClr val="FF0000"/>
                </a:solidFill>
                <a:latin typeface="Times New Roman" pitchFamily="18" charset="0"/>
                <a:cs typeface="Times New Roman" pitchFamily="18" charset="0"/>
              </a:rPr>
            </a:br>
            <a:r>
              <a:rPr lang="tr-TR" sz="3200" b="1" dirty="0" smtClean="0">
                <a:solidFill>
                  <a:srgbClr val="FF0000"/>
                </a:solidFill>
                <a:latin typeface="Times New Roman" pitchFamily="18" charset="0"/>
                <a:cs typeface="Times New Roman" pitchFamily="18" charset="0"/>
              </a:rPr>
              <a:t>KISMİ </a:t>
            </a:r>
            <a:r>
              <a:rPr lang="tr-TR" sz="3200" b="1" dirty="0">
                <a:solidFill>
                  <a:srgbClr val="FF0000"/>
                </a:solidFill>
                <a:latin typeface="Times New Roman" pitchFamily="18" charset="0"/>
                <a:cs typeface="Times New Roman" pitchFamily="18" charset="0"/>
              </a:rPr>
              <a:t>ÇALIŞMADA YILLIK </a:t>
            </a:r>
            <a:br>
              <a:rPr lang="tr-TR" sz="3200" b="1" dirty="0">
                <a:solidFill>
                  <a:srgbClr val="FF0000"/>
                </a:solidFill>
                <a:latin typeface="Times New Roman" pitchFamily="18" charset="0"/>
                <a:cs typeface="Times New Roman" pitchFamily="18" charset="0"/>
              </a:rPr>
            </a:br>
            <a:r>
              <a:rPr lang="tr-TR" sz="3200" b="1" dirty="0">
                <a:solidFill>
                  <a:srgbClr val="FF0000"/>
                </a:solidFill>
                <a:latin typeface="Times New Roman" pitchFamily="18" charset="0"/>
                <a:cs typeface="Times New Roman" pitchFamily="18" charset="0"/>
              </a:rPr>
              <a:t>ÜCRETLİ İZİN </a:t>
            </a:r>
            <a:r>
              <a:rPr lang="tr-TR" sz="3200" b="1" dirty="0" smtClean="0">
                <a:solidFill>
                  <a:srgbClr val="FF0000"/>
                </a:solidFill>
                <a:latin typeface="Times New Roman" pitchFamily="18" charset="0"/>
                <a:cs typeface="Times New Roman" pitchFamily="18" charset="0"/>
              </a:rPr>
              <a:t>HAKKI - 1</a:t>
            </a:r>
            <a:br>
              <a:rPr lang="tr-TR" sz="3200" b="1" dirty="0" smtClean="0">
                <a:solidFill>
                  <a:srgbClr val="FF0000"/>
                </a:solidFill>
                <a:latin typeface="Times New Roman" pitchFamily="18" charset="0"/>
                <a:cs typeface="Times New Roman" pitchFamily="18" charset="0"/>
              </a:rPr>
            </a:br>
            <a:endParaRPr lang="tr-TR" sz="3200" dirty="0"/>
          </a:p>
        </p:txBody>
      </p:sp>
      <p:sp>
        <p:nvSpPr>
          <p:cNvPr id="3" name="İçerik Yer Tutucusu 2"/>
          <p:cNvSpPr>
            <a:spLocks noGrp="1"/>
          </p:cNvSpPr>
          <p:nvPr>
            <p:ph idx="1"/>
          </p:nvPr>
        </p:nvSpPr>
        <p:spPr/>
        <p:txBody>
          <a:bodyPr/>
          <a:lstStyle/>
          <a:p>
            <a:pPr>
              <a:buClr>
                <a:srgbClr val="FF0000"/>
              </a:buClr>
              <a:buFont typeface="Wingdings" pitchFamily="2" charset="2"/>
              <a:buChar char="ü"/>
            </a:pPr>
            <a:r>
              <a:rPr lang="tr-TR" b="1" dirty="0" smtClean="0">
                <a:latin typeface="Times New Roman" pitchFamily="18" charset="0"/>
                <a:cs typeface="Times New Roman" pitchFamily="18" charset="0"/>
              </a:rPr>
              <a:t>Yıllık Ücretli İzin Yönetmeliğinin </a:t>
            </a:r>
            <a:r>
              <a:rPr lang="tr-TR" b="1" dirty="0" smtClean="0">
                <a:solidFill>
                  <a:srgbClr val="FF0000"/>
                </a:solidFill>
                <a:latin typeface="Times New Roman" pitchFamily="18" charset="0"/>
                <a:cs typeface="Times New Roman" pitchFamily="18" charset="0"/>
              </a:rPr>
              <a:t>13. maddesi </a:t>
            </a:r>
            <a:r>
              <a:rPr lang="tr-TR" dirty="0" smtClean="0">
                <a:latin typeface="Times New Roman" pitchFamily="18" charset="0"/>
                <a:cs typeface="Times New Roman" pitchFamily="18" charset="0"/>
              </a:rPr>
              <a:t>Kısmi süreli ve çağrı üzerine çalışan işçilerin izin hakkı bakımından </a:t>
            </a:r>
            <a:r>
              <a:rPr lang="tr-TR" b="1" dirty="0" smtClean="0">
                <a:solidFill>
                  <a:srgbClr val="FF0000"/>
                </a:solidFill>
                <a:latin typeface="Times New Roman" pitchFamily="18" charset="0"/>
                <a:cs typeface="Times New Roman" pitchFamily="18" charset="0"/>
              </a:rPr>
              <a:t>tam süreli işçilere göre </a:t>
            </a:r>
            <a:r>
              <a:rPr lang="tr-TR" dirty="0" smtClean="0">
                <a:latin typeface="Times New Roman" pitchFamily="18" charset="0"/>
                <a:cs typeface="Times New Roman" pitchFamily="18" charset="0"/>
              </a:rPr>
              <a:t>farklı bir uygulamaya tabi </a:t>
            </a:r>
            <a:r>
              <a:rPr lang="tr-TR" b="1" dirty="0" smtClean="0">
                <a:solidFill>
                  <a:srgbClr val="FF0000"/>
                </a:solidFill>
                <a:latin typeface="Times New Roman" pitchFamily="18" charset="0"/>
                <a:cs typeface="Times New Roman" pitchFamily="18" charset="0"/>
              </a:rPr>
              <a:t>olmayacakları</a:t>
            </a:r>
            <a:r>
              <a:rPr lang="tr-TR" dirty="0" smtClean="0">
                <a:latin typeface="Times New Roman" pitchFamily="18" charset="0"/>
                <a:cs typeface="Times New Roman" pitchFamily="18" charset="0"/>
              </a:rPr>
              <a:t> açıklanmıştır.</a:t>
            </a:r>
          </a:p>
          <a:p>
            <a:pPr marL="0" indent="0">
              <a:buClr>
                <a:srgbClr val="FF0000"/>
              </a:buClr>
              <a:buNone/>
            </a:pP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Bu durumda </a:t>
            </a:r>
            <a:r>
              <a:rPr lang="tr-TR" b="1" dirty="0" smtClean="0">
                <a:solidFill>
                  <a:srgbClr val="FF0000"/>
                </a:solidFill>
                <a:latin typeface="Times New Roman" pitchFamily="18" charset="0"/>
                <a:cs typeface="Times New Roman" pitchFamily="18" charset="0"/>
              </a:rPr>
              <a:t>1 yıllık </a:t>
            </a:r>
            <a:r>
              <a:rPr lang="tr-TR" dirty="0" smtClean="0">
                <a:latin typeface="Times New Roman" pitchFamily="18" charset="0"/>
                <a:cs typeface="Times New Roman" pitchFamily="18" charset="0"/>
              </a:rPr>
              <a:t>çalışma süresini dolduran kısmi süreli çalışan işçinin </a:t>
            </a:r>
            <a:r>
              <a:rPr lang="tr-TR" b="1" dirty="0" smtClean="0">
                <a:solidFill>
                  <a:srgbClr val="FF0000"/>
                </a:solidFill>
                <a:latin typeface="Times New Roman" pitchFamily="18" charset="0"/>
                <a:cs typeface="Times New Roman" pitchFamily="18" charset="0"/>
              </a:rPr>
              <a:t>14 gün </a:t>
            </a:r>
            <a:r>
              <a:rPr lang="tr-TR" dirty="0" smtClean="0">
                <a:latin typeface="Times New Roman" pitchFamily="18" charset="0"/>
                <a:cs typeface="Times New Roman" pitchFamily="18" charset="0"/>
              </a:rPr>
              <a:t>izin hakkı vardır. </a:t>
            </a:r>
          </a:p>
          <a:p>
            <a:endParaRPr lang="tr-TR" dirty="0"/>
          </a:p>
        </p:txBody>
      </p:sp>
    </p:spTree>
    <p:extLst>
      <p:ext uri="{BB962C8B-B14F-4D97-AF65-F5344CB8AC3E}">
        <p14:creationId xmlns:p14="http://schemas.microsoft.com/office/powerpoint/2010/main" val="36080306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68300" y="365126"/>
            <a:ext cx="8147050" cy="1325563"/>
          </a:xfrm>
        </p:spPr>
        <p:txBody>
          <a:bodyPr>
            <a:normAutofit/>
          </a:bodyPr>
          <a:lstStyle/>
          <a:p>
            <a:r>
              <a:rPr lang="tr-TR" sz="3200" b="1" dirty="0" smtClean="0">
                <a:solidFill>
                  <a:srgbClr val="FF0000"/>
                </a:solidFill>
                <a:latin typeface="Times New Roman" pitchFamily="18" charset="0"/>
                <a:cs typeface="Times New Roman" pitchFamily="18" charset="0"/>
              </a:rPr>
              <a:t>KISMİ ÇALIŞMADA YILLIK </a:t>
            </a:r>
            <a:br>
              <a:rPr lang="tr-TR" sz="3200" b="1" dirty="0" smtClean="0">
                <a:solidFill>
                  <a:srgbClr val="FF0000"/>
                </a:solidFill>
                <a:latin typeface="Times New Roman" pitchFamily="18" charset="0"/>
                <a:cs typeface="Times New Roman" pitchFamily="18" charset="0"/>
              </a:rPr>
            </a:br>
            <a:r>
              <a:rPr lang="tr-TR" sz="3200" b="1" dirty="0" smtClean="0">
                <a:solidFill>
                  <a:srgbClr val="FF0000"/>
                </a:solidFill>
                <a:latin typeface="Times New Roman" pitchFamily="18" charset="0"/>
                <a:cs typeface="Times New Roman" pitchFamily="18" charset="0"/>
              </a:rPr>
              <a:t>ÜCRETLİ İZİN HAKKI -2 </a:t>
            </a:r>
            <a:endParaRPr lang="tr-TR" sz="3200"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0" y="1447800"/>
            <a:ext cx="9144000" cy="5308600"/>
          </a:xfrm>
        </p:spPr>
        <p:txBody>
          <a:bodyPr>
            <a:normAutofit fontScale="92500" lnSpcReduction="10000"/>
          </a:bodyPr>
          <a:lstStyle/>
          <a:p>
            <a:pPr>
              <a:lnSpc>
                <a:spcPct val="110000"/>
              </a:lnSpc>
              <a:spcBef>
                <a:spcPts val="500"/>
              </a:spcBef>
              <a:buClr>
                <a:srgbClr val="FF0000"/>
              </a:buClr>
              <a:buFont typeface="Wingdings" pitchFamily="2" charset="2"/>
              <a:buChar char="ü"/>
            </a:pP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Part</a:t>
            </a:r>
            <a:r>
              <a:rPr lang="tr-TR" dirty="0" smtClean="0">
                <a:latin typeface="Times New Roman" pitchFamily="18" charset="0"/>
                <a:cs typeface="Times New Roman" pitchFamily="18" charset="0"/>
              </a:rPr>
              <a:t>-Time çalışan kişiler tıpkı </a:t>
            </a:r>
            <a:r>
              <a:rPr lang="tr-TR" dirty="0">
                <a:latin typeface="Times New Roman" pitchFamily="18" charset="0"/>
                <a:cs typeface="Times New Roman" pitchFamily="18" charset="0"/>
              </a:rPr>
              <a:t>tam </a:t>
            </a:r>
            <a:r>
              <a:rPr lang="tr-TR" dirty="0" smtClean="0">
                <a:latin typeface="Times New Roman" pitchFamily="18" charset="0"/>
                <a:cs typeface="Times New Roman" pitchFamily="18" charset="0"/>
              </a:rPr>
              <a:t>zamanlı</a:t>
            </a:r>
          </a:p>
          <a:p>
            <a:pPr marL="0" indent="0">
              <a:lnSpc>
                <a:spcPct val="110000"/>
              </a:lnSpc>
              <a:spcBef>
                <a:spcPts val="500"/>
              </a:spcBef>
              <a:buClr>
                <a:srgbClr val="FF0000"/>
              </a:buClr>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çalışan kişiler gibi </a:t>
            </a:r>
            <a:r>
              <a:rPr lang="tr-TR" dirty="0">
                <a:latin typeface="Times New Roman" pitchFamily="18" charset="0"/>
                <a:cs typeface="Times New Roman" pitchFamily="18" charset="0"/>
              </a:rPr>
              <a:t>yıllık izin yönetmeliğinde </a:t>
            </a:r>
            <a:r>
              <a:rPr lang="tr-TR" b="1" dirty="0" smtClean="0">
                <a:solidFill>
                  <a:srgbClr val="FF0000"/>
                </a:solidFill>
                <a:latin typeface="Times New Roman" pitchFamily="18" charset="0"/>
                <a:cs typeface="Times New Roman" pitchFamily="18" charset="0"/>
              </a:rPr>
              <a:t>kıdeme</a:t>
            </a:r>
          </a:p>
          <a:p>
            <a:pPr marL="0" indent="0">
              <a:lnSpc>
                <a:spcPct val="110000"/>
              </a:lnSpc>
              <a:spcBef>
                <a:spcPts val="500"/>
              </a:spcBef>
              <a:buClr>
                <a:srgbClr val="FF0000"/>
              </a:buClr>
              <a:buNone/>
            </a:pPr>
            <a:r>
              <a:rPr lang="tr-TR" b="1" dirty="0" smtClean="0">
                <a:solidFill>
                  <a:srgbClr val="FF0000"/>
                </a:solidFill>
                <a:latin typeface="Times New Roman" pitchFamily="18" charset="0"/>
                <a:cs typeface="Times New Roman" pitchFamily="18" charset="0"/>
              </a:rPr>
              <a:t>    göre belirlenen</a:t>
            </a:r>
            <a:r>
              <a:rPr lang="tr-TR" dirty="0" smtClean="0">
                <a:latin typeface="Times New Roman" pitchFamily="18" charset="0"/>
                <a:cs typeface="Times New Roman" pitchFamily="18" charset="0"/>
              </a:rPr>
              <a:t>  gün </a:t>
            </a:r>
            <a:r>
              <a:rPr lang="tr-TR" dirty="0">
                <a:latin typeface="Times New Roman" pitchFamily="18" charset="0"/>
                <a:cs typeface="Times New Roman" pitchFamily="18" charset="0"/>
              </a:rPr>
              <a:t>kadar </a:t>
            </a:r>
            <a:r>
              <a:rPr lang="tr-TR" b="1" u="sng" dirty="0">
                <a:latin typeface="Times New Roman" pitchFamily="18" charset="0"/>
                <a:cs typeface="Times New Roman" pitchFamily="18" charset="0"/>
              </a:rPr>
              <a:t>yıllık izin</a:t>
            </a:r>
            <a:r>
              <a:rPr lang="tr-TR" dirty="0">
                <a:latin typeface="Times New Roman" pitchFamily="18" charset="0"/>
                <a:cs typeface="Times New Roman" pitchFamily="18" charset="0"/>
              </a:rPr>
              <a:t> hakkederler</a:t>
            </a:r>
            <a:r>
              <a:rPr lang="tr-TR" dirty="0" smtClean="0">
                <a:latin typeface="Times New Roman" pitchFamily="18" charset="0"/>
                <a:cs typeface="Times New Roman" pitchFamily="18" charset="0"/>
              </a:rPr>
              <a:t>.</a:t>
            </a:r>
          </a:p>
          <a:p>
            <a:pPr marL="0" indent="0">
              <a:lnSpc>
                <a:spcPct val="110000"/>
              </a:lnSpc>
              <a:spcBef>
                <a:spcPts val="500"/>
              </a:spcBef>
              <a:buClr>
                <a:srgbClr val="FF0000"/>
              </a:buClr>
              <a:buNone/>
            </a:pPr>
            <a:r>
              <a:rPr lang="tr-TR" dirty="0" smtClean="0">
                <a:latin typeface="Times New Roman" pitchFamily="18" charset="0"/>
                <a:cs typeface="Times New Roman" pitchFamily="18" charset="0"/>
              </a:rPr>
              <a:t> </a:t>
            </a:r>
          </a:p>
          <a:p>
            <a:pPr>
              <a:buClr>
                <a:srgbClr val="FF0000"/>
              </a:buClr>
              <a:buFont typeface="Wingdings" pitchFamily="2" charset="2"/>
              <a:buChar char="ü"/>
            </a:pPr>
            <a:r>
              <a:rPr lang="tr-TR" dirty="0" smtClean="0">
                <a:latin typeface="Times New Roman" pitchFamily="18" charset="0"/>
                <a:cs typeface="Times New Roman" pitchFamily="18" charset="0"/>
              </a:rPr>
              <a:t>İlgili </a:t>
            </a:r>
            <a:r>
              <a:rPr lang="tr-TR" dirty="0">
                <a:latin typeface="Times New Roman" pitchFamily="18" charset="0"/>
                <a:cs typeface="Times New Roman" pitchFamily="18" charset="0"/>
              </a:rPr>
              <a:t>ay kullanılan yıllık izin gün </a:t>
            </a:r>
            <a:r>
              <a:rPr lang="tr-TR" dirty="0" smtClean="0">
                <a:latin typeface="Times New Roman" pitchFamily="18" charset="0"/>
                <a:cs typeface="Times New Roman" pitchFamily="18" charset="0"/>
              </a:rPr>
              <a:t>sayısı  </a:t>
            </a:r>
            <a:r>
              <a:rPr lang="tr-TR" dirty="0">
                <a:latin typeface="Times New Roman" pitchFamily="18" charset="0"/>
                <a:cs typeface="Times New Roman" pitchFamily="18" charset="0"/>
              </a:rPr>
              <a:t>içerisinde </a:t>
            </a:r>
            <a:r>
              <a:rPr lang="tr-TR" dirty="0" smtClean="0">
                <a:latin typeface="Times New Roman" pitchFamily="18" charset="0"/>
                <a:cs typeface="Times New Roman" pitchFamily="18" charset="0"/>
              </a:rPr>
              <a:t>toplam</a:t>
            </a:r>
          </a:p>
          <a:p>
            <a:pPr marL="0" indent="0">
              <a:buClr>
                <a:srgbClr val="FF0000"/>
              </a:buClr>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a:t>
            </a:r>
            <a:r>
              <a:rPr lang="tr-TR" b="1" dirty="0" err="1">
                <a:solidFill>
                  <a:srgbClr val="FF0000"/>
                </a:solidFill>
                <a:latin typeface="Times New Roman" pitchFamily="18" charset="0"/>
                <a:cs typeface="Times New Roman" pitchFamily="18" charset="0"/>
              </a:rPr>
              <a:t>part</a:t>
            </a:r>
            <a:r>
              <a:rPr lang="tr-TR" b="1" dirty="0">
                <a:solidFill>
                  <a:srgbClr val="FF0000"/>
                </a:solidFill>
                <a:latin typeface="Times New Roman" pitchFamily="18" charset="0"/>
                <a:cs typeface="Times New Roman" pitchFamily="18" charset="0"/>
              </a:rPr>
              <a:t>-time</a:t>
            </a:r>
            <a:r>
              <a:rPr lang="tr-TR" dirty="0">
                <a:latin typeface="Times New Roman" pitchFamily="18" charset="0"/>
                <a:cs typeface="Times New Roman" pitchFamily="18" charset="0"/>
              </a:rPr>
              <a:t> çalışacağı süreye istinaden ödemesi yapılır. </a:t>
            </a:r>
            <a:endParaRPr lang="tr-TR" dirty="0" smtClean="0">
              <a:latin typeface="Times New Roman" pitchFamily="18" charset="0"/>
              <a:cs typeface="Times New Roman" pitchFamily="18" charset="0"/>
            </a:endParaRPr>
          </a:p>
          <a:p>
            <a:pPr marL="0" indent="0">
              <a:buClr>
                <a:srgbClr val="FF0000"/>
              </a:buClr>
              <a:buNone/>
            </a:pP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Yani </a:t>
            </a:r>
            <a:r>
              <a:rPr lang="tr-TR" dirty="0">
                <a:latin typeface="Times New Roman" pitchFamily="18" charset="0"/>
                <a:cs typeface="Times New Roman" pitchFamily="18" charset="0"/>
              </a:rPr>
              <a:t>haftada </a:t>
            </a:r>
            <a:r>
              <a:rPr lang="tr-TR" b="1" dirty="0">
                <a:solidFill>
                  <a:srgbClr val="FF0000"/>
                </a:solidFill>
                <a:latin typeface="Times New Roman" pitchFamily="18" charset="0"/>
                <a:cs typeface="Times New Roman" pitchFamily="18" charset="0"/>
              </a:rPr>
              <a:t>30 saat</a:t>
            </a:r>
            <a:r>
              <a:rPr lang="tr-TR" dirty="0">
                <a:latin typeface="Times New Roman" pitchFamily="18" charset="0"/>
                <a:cs typeface="Times New Roman" pitchFamily="18" charset="0"/>
              </a:rPr>
              <a:t> çalışan birinin bir </a:t>
            </a:r>
            <a:endParaRPr lang="tr-TR" dirty="0" smtClean="0">
              <a:latin typeface="Times New Roman" pitchFamily="18" charset="0"/>
              <a:cs typeface="Times New Roman" pitchFamily="18" charset="0"/>
            </a:endParaRPr>
          </a:p>
          <a:p>
            <a:pPr marL="0" indent="0">
              <a:buClr>
                <a:srgbClr val="FF0000"/>
              </a:buClr>
              <a:buNone/>
            </a:pPr>
            <a:r>
              <a:rPr lang="tr-TR" dirty="0" smtClean="0">
                <a:latin typeface="Times New Roman" pitchFamily="18" charset="0"/>
                <a:cs typeface="Times New Roman" pitchFamily="18" charset="0"/>
              </a:rPr>
              <a:t>    hafta </a:t>
            </a:r>
            <a:r>
              <a:rPr lang="tr-TR" dirty="0">
                <a:latin typeface="Times New Roman" pitchFamily="18" charset="0"/>
                <a:cs typeface="Times New Roman" pitchFamily="18" charset="0"/>
              </a:rPr>
              <a:t>yıllık izinli olması halinde ücret </a:t>
            </a:r>
            <a:endParaRPr lang="tr-TR" dirty="0" smtClean="0">
              <a:latin typeface="Times New Roman" pitchFamily="18" charset="0"/>
              <a:cs typeface="Times New Roman" pitchFamily="18" charset="0"/>
            </a:endParaRPr>
          </a:p>
          <a:p>
            <a:pPr marL="0" indent="0">
              <a:buClr>
                <a:srgbClr val="FF0000"/>
              </a:buClr>
              <a:buNone/>
            </a:pPr>
            <a:r>
              <a:rPr lang="tr-TR" dirty="0" smtClean="0">
                <a:latin typeface="Times New Roman" pitchFamily="18" charset="0"/>
                <a:cs typeface="Times New Roman" pitchFamily="18" charset="0"/>
              </a:rPr>
              <a:t>    ödemesi </a:t>
            </a:r>
            <a:r>
              <a:rPr lang="tr-TR" dirty="0">
                <a:latin typeface="Times New Roman" pitchFamily="18" charset="0"/>
                <a:cs typeface="Times New Roman" pitchFamily="18" charset="0"/>
              </a:rPr>
              <a:t>içerisinde yıllık izinli gün </a:t>
            </a:r>
            <a:endParaRPr lang="tr-TR" dirty="0" smtClean="0">
              <a:latin typeface="Times New Roman" pitchFamily="18" charset="0"/>
              <a:cs typeface="Times New Roman" pitchFamily="18" charset="0"/>
            </a:endParaRPr>
          </a:p>
          <a:p>
            <a:pPr marL="0" indent="0">
              <a:buClr>
                <a:srgbClr val="FF0000"/>
              </a:buClr>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sayısı </a:t>
            </a:r>
            <a:r>
              <a:rPr lang="tr-TR" b="1" dirty="0" smtClean="0">
                <a:latin typeface="Times New Roman" pitchFamily="18" charset="0"/>
                <a:cs typeface="Times New Roman" pitchFamily="18" charset="0"/>
              </a:rPr>
              <a:t>30</a:t>
            </a:r>
            <a:r>
              <a:rPr lang="tr-TR" dirty="0" smtClean="0">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 </a:t>
            </a:r>
            <a:r>
              <a:rPr lang="tr-TR" b="1" dirty="0">
                <a:latin typeface="Times New Roman" pitchFamily="18" charset="0"/>
                <a:cs typeface="Times New Roman" pitchFamily="18" charset="0"/>
              </a:rPr>
              <a:t>7,5 </a:t>
            </a:r>
            <a:r>
              <a:rPr lang="tr-TR" b="1" dirty="0" smtClean="0">
                <a:latin typeface="Times New Roman" pitchFamily="18" charset="0"/>
                <a:cs typeface="Times New Roman" pitchFamily="18" charset="0"/>
              </a:rPr>
              <a:t>saat </a:t>
            </a:r>
            <a:r>
              <a:rPr lang="tr-TR" b="1" dirty="0" smtClean="0">
                <a:solidFill>
                  <a:srgbClr val="FF0000"/>
                </a:solidFill>
                <a:latin typeface="Times New Roman" pitchFamily="18" charset="0"/>
                <a:cs typeface="Times New Roman" pitchFamily="18" charset="0"/>
              </a:rPr>
              <a:t>=</a:t>
            </a: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4 gün</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olacaktır</a:t>
            </a:r>
            <a:r>
              <a:rPr lang="tr-TR" dirty="0">
                <a:latin typeface="Times New Roman" pitchFamily="18" charset="0"/>
                <a:cs typeface="Times New Roman" pitchFamily="18" charset="0"/>
              </a:rPr>
              <a:t>.</a:t>
            </a:r>
          </a:p>
          <a:p>
            <a:endParaRPr lang="tr-TR" sz="3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508500"/>
            <a:ext cx="33655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467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A2ED5-4B5C-864B-9A72-7D4288A05316}"/>
              </a:ext>
            </a:extLst>
          </p:cNvPr>
          <p:cNvSpPr>
            <a:spLocks noGrp="1"/>
          </p:cNvSpPr>
          <p:nvPr>
            <p:ph type="title"/>
          </p:nvPr>
        </p:nvSpPr>
        <p:spPr>
          <a:xfrm>
            <a:off x="0" y="365126"/>
            <a:ext cx="8515350" cy="1325563"/>
          </a:xfrm>
        </p:spPr>
        <p:txBody>
          <a:bodyPr>
            <a:normAutofit fontScale="90000"/>
          </a:bodyPr>
          <a:lstStyle/>
          <a:p>
            <a:r>
              <a:rPr lang="tr-TR" sz="3600" b="1" dirty="0" smtClean="0">
                <a:solidFill>
                  <a:srgbClr val="FF0000"/>
                </a:solidFill>
                <a:latin typeface="Times New Roman" pitchFamily="18" charset="0"/>
                <a:cs typeface="Times New Roman" pitchFamily="18" charset="0"/>
              </a:rPr>
              <a:t/>
            </a:r>
            <a:br>
              <a:rPr lang="tr-TR" sz="3600" b="1" dirty="0" smtClean="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KISMİ </a:t>
            </a:r>
            <a:r>
              <a:rPr lang="tr-TR" sz="3600" b="1" dirty="0">
                <a:solidFill>
                  <a:srgbClr val="FF0000"/>
                </a:solidFill>
                <a:latin typeface="Times New Roman" pitchFamily="18" charset="0"/>
                <a:cs typeface="Times New Roman" pitchFamily="18" charset="0"/>
              </a:rPr>
              <a:t>SÜRELİ </a:t>
            </a:r>
            <a:r>
              <a:rPr lang="tr-TR" sz="3600" b="1" dirty="0" smtClean="0">
                <a:solidFill>
                  <a:srgbClr val="FF0000"/>
                </a:solidFill>
                <a:latin typeface="Times New Roman" pitchFamily="18" charset="0"/>
                <a:cs typeface="Times New Roman" pitchFamily="18" charset="0"/>
              </a:rPr>
              <a:t>ÇALIŞMADA  GSS -1 </a:t>
            </a: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endParaRPr lang="tr-TR"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803B78F4-D1EF-DE43-9E0D-7CE0314814BA}"/>
              </a:ext>
            </a:extLst>
          </p:cNvPr>
          <p:cNvSpPr>
            <a:spLocks noGrp="1"/>
          </p:cNvSpPr>
          <p:nvPr>
            <p:ph idx="1"/>
          </p:nvPr>
        </p:nvSpPr>
        <p:spPr>
          <a:xfrm>
            <a:off x="190500" y="1825625"/>
            <a:ext cx="8324850" cy="4351338"/>
          </a:xfrm>
        </p:spPr>
        <p:txBody>
          <a:bodyPr>
            <a:normAutofit/>
          </a:bodyPr>
          <a:lstStyle/>
          <a:p>
            <a:pPr>
              <a:buClr>
                <a:srgbClr val="FF0000"/>
              </a:buClr>
              <a:buFont typeface="Wingdings" pitchFamily="2" charset="2"/>
              <a:buChar char="ü"/>
            </a:pPr>
            <a:r>
              <a:rPr lang="tr-TR" b="1" dirty="0" err="1">
                <a:solidFill>
                  <a:srgbClr val="FF0000"/>
                </a:solidFill>
                <a:latin typeface="Times New Roman" pitchFamily="18" charset="0"/>
                <a:cs typeface="Times New Roman" pitchFamily="18" charset="0"/>
              </a:rPr>
              <a:t>Part</a:t>
            </a:r>
            <a:r>
              <a:rPr lang="tr-TR" b="1" dirty="0">
                <a:solidFill>
                  <a:srgbClr val="FF0000"/>
                </a:solidFill>
                <a:latin typeface="Times New Roman" pitchFamily="18" charset="0"/>
                <a:cs typeface="Times New Roman" pitchFamily="18" charset="0"/>
              </a:rPr>
              <a:t>-Time </a:t>
            </a:r>
            <a:r>
              <a:rPr lang="tr-TR" b="1" dirty="0" smtClean="0">
                <a:solidFill>
                  <a:srgbClr val="FF0000"/>
                </a:solidFill>
                <a:latin typeface="Times New Roman" pitchFamily="18" charset="0"/>
                <a:cs typeface="Times New Roman" pitchFamily="18" charset="0"/>
              </a:rPr>
              <a:t>Çalışma;  </a:t>
            </a:r>
            <a:r>
              <a:rPr lang="tr-TR" dirty="0">
                <a:latin typeface="Times New Roman" pitchFamily="18" charset="0"/>
                <a:cs typeface="Times New Roman" pitchFamily="18" charset="0"/>
              </a:rPr>
              <a:t>F</a:t>
            </a:r>
            <a:r>
              <a:rPr lang="tr-TR" dirty="0" smtClean="0">
                <a:latin typeface="Times New Roman" pitchFamily="18" charset="0"/>
                <a:cs typeface="Times New Roman" pitchFamily="18" charset="0"/>
              </a:rPr>
              <a:t>arklı </a:t>
            </a:r>
            <a:r>
              <a:rPr lang="tr-TR" dirty="0">
                <a:latin typeface="Times New Roman" pitchFamily="18" charset="0"/>
                <a:cs typeface="Times New Roman" pitchFamily="18" charset="0"/>
              </a:rPr>
              <a:t>işverenler ile çalışabilme olanağı sağladığı ve esnek zamanlama yapılabilmesi sayesinde oldukça </a:t>
            </a:r>
            <a:r>
              <a:rPr lang="tr-TR" b="1" dirty="0">
                <a:solidFill>
                  <a:srgbClr val="FF0000"/>
                </a:solidFill>
                <a:latin typeface="Times New Roman" pitchFamily="18" charset="0"/>
                <a:cs typeface="Times New Roman" pitchFamily="18" charset="0"/>
              </a:rPr>
              <a:t>verimli</a:t>
            </a:r>
            <a:r>
              <a:rPr lang="tr-TR" dirty="0">
                <a:latin typeface="Times New Roman" pitchFamily="18" charset="0"/>
                <a:cs typeface="Times New Roman" pitchFamily="18" charset="0"/>
              </a:rPr>
              <a:t> bir çalışma şeklidir. </a:t>
            </a:r>
            <a:endParaRPr lang="tr-TR" dirty="0" smtClean="0">
              <a:latin typeface="Times New Roman" pitchFamily="18" charset="0"/>
              <a:cs typeface="Times New Roman" pitchFamily="18" charset="0"/>
            </a:endParaRPr>
          </a:p>
          <a:p>
            <a:pPr marL="0" indent="0">
              <a:buClr>
                <a:srgbClr val="FF0000"/>
              </a:buClr>
              <a:buNone/>
            </a:pP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Ancak </a:t>
            </a:r>
            <a:r>
              <a:rPr lang="tr-TR" b="1" dirty="0">
                <a:latin typeface="Times New Roman" pitchFamily="18" charset="0"/>
                <a:cs typeface="Times New Roman" pitchFamily="18" charset="0"/>
              </a:rPr>
              <a:t>01.01.2012 yılında Genel Sağlık </a:t>
            </a:r>
            <a:r>
              <a:rPr lang="tr-TR" b="1" dirty="0" smtClean="0">
                <a:latin typeface="Times New Roman" pitchFamily="18" charset="0"/>
                <a:cs typeface="Times New Roman" pitchFamily="18" charset="0"/>
              </a:rPr>
              <a:t>Sigortası </a:t>
            </a:r>
            <a:r>
              <a:rPr lang="tr-TR" dirty="0" err="1" smtClean="0">
                <a:latin typeface="Times New Roman" pitchFamily="18" charset="0"/>
                <a:cs typeface="Times New Roman" pitchFamily="18" charset="0"/>
              </a:rPr>
              <a:t>nın</a:t>
            </a: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(zorunlu) </a:t>
            </a:r>
            <a:r>
              <a:rPr lang="tr-TR" dirty="0" smtClean="0">
                <a:latin typeface="Times New Roman" pitchFamily="18" charset="0"/>
                <a:cs typeface="Times New Roman" pitchFamily="18" charset="0"/>
              </a:rPr>
              <a:t>başlaması, </a:t>
            </a:r>
            <a:r>
              <a:rPr lang="tr-TR" b="1" dirty="0" err="1" smtClean="0">
                <a:latin typeface="Times New Roman" pitchFamily="18" charset="0"/>
                <a:cs typeface="Times New Roman" pitchFamily="18" charset="0"/>
              </a:rPr>
              <a:t>Part</a:t>
            </a:r>
            <a:r>
              <a:rPr lang="tr-TR" b="1" dirty="0" smtClean="0">
                <a:latin typeface="Times New Roman" pitchFamily="18" charset="0"/>
                <a:cs typeface="Times New Roman" pitchFamily="18" charset="0"/>
              </a:rPr>
              <a:t>-Time </a:t>
            </a:r>
            <a:r>
              <a:rPr lang="tr-TR" b="1" dirty="0">
                <a:latin typeface="Times New Roman" pitchFamily="18" charset="0"/>
                <a:cs typeface="Times New Roman" pitchFamily="18" charset="0"/>
              </a:rPr>
              <a:t>çalışanlar için artı bir yük oluşturdu. </a:t>
            </a:r>
            <a:r>
              <a:rPr lang="tr-TR" dirty="0">
                <a:latin typeface="Times New Roman" pitchFamily="18" charset="0"/>
                <a:cs typeface="Times New Roman" pitchFamily="18" charset="0"/>
              </a:rPr>
              <a:t>Eğer çalışan sadece </a:t>
            </a:r>
            <a:r>
              <a:rPr lang="tr-TR" b="1" dirty="0">
                <a:solidFill>
                  <a:srgbClr val="FF0000"/>
                </a:solidFill>
                <a:latin typeface="Times New Roman" pitchFamily="18" charset="0"/>
                <a:cs typeface="Times New Roman" pitchFamily="18" charset="0"/>
              </a:rPr>
              <a:t>bir işveren </a:t>
            </a:r>
            <a:r>
              <a:rPr lang="tr-TR" dirty="0">
                <a:latin typeface="Times New Roman" pitchFamily="18" charset="0"/>
                <a:cs typeface="Times New Roman" pitchFamily="18" charset="0"/>
              </a:rPr>
              <a:t>ile çalışıyor ve en iyi ihtimalle haftada </a:t>
            </a:r>
            <a:r>
              <a:rPr lang="tr-TR" b="1" dirty="0">
                <a:solidFill>
                  <a:srgbClr val="FF0000"/>
                </a:solidFill>
                <a:latin typeface="Times New Roman" pitchFamily="18" charset="0"/>
                <a:cs typeface="Times New Roman" pitchFamily="18" charset="0"/>
              </a:rPr>
              <a:t>30 saat </a:t>
            </a:r>
            <a:r>
              <a:rPr lang="tr-TR" dirty="0">
                <a:latin typeface="Times New Roman" pitchFamily="18" charset="0"/>
                <a:cs typeface="Times New Roman" pitchFamily="18" charset="0"/>
              </a:rPr>
              <a:t>çalışıyor ise </a:t>
            </a:r>
            <a:r>
              <a:rPr lang="tr-TR" b="1" dirty="0">
                <a:latin typeface="Times New Roman" pitchFamily="18" charset="0"/>
                <a:cs typeface="Times New Roman" pitchFamily="18" charset="0"/>
              </a:rPr>
              <a:t>SGK gün sayısı en fazla </a:t>
            </a:r>
            <a:r>
              <a:rPr lang="tr-TR" b="1" dirty="0">
                <a:solidFill>
                  <a:srgbClr val="FF0000"/>
                </a:solidFill>
                <a:latin typeface="Times New Roman" pitchFamily="18" charset="0"/>
                <a:cs typeface="Times New Roman" pitchFamily="18" charset="0"/>
              </a:rPr>
              <a:t>17 gün </a:t>
            </a:r>
            <a:r>
              <a:rPr lang="tr-TR" dirty="0">
                <a:latin typeface="Times New Roman" pitchFamily="18" charset="0"/>
                <a:cs typeface="Times New Roman" pitchFamily="18" charset="0"/>
              </a:rPr>
              <a:t>olacaktır.</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86202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9700" y="228600"/>
            <a:ext cx="8375650" cy="990601"/>
          </a:xfrm>
        </p:spPr>
        <p:txBody>
          <a:bodyPr>
            <a:normAutofit fontScale="90000"/>
          </a:bodyPr>
          <a:lstStyle/>
          <a:p>
            <a:r>
              <a:rPr lang="tr-TR" b="1" dirty="0" smtClean="0">
                <a:solidFill>
                  <a:srgbClr val="FF0000"/>
                </a:solidFill>
                <a:latin typeface="Times New Roman" pitchFamily="18" charset="0"/>
                <a:cs typeface="Times New Roman" pitchFamily="18" charset="0"/>
              </a:rPr>
              <a:t/>
            </a:r>
            <a:br>
              <a:rPr lang="tr-TR" b="1" dirty="0" smtClean="0">
                <a:solidFill>
                  <a:srgbClr val="FF0000"/>
                </a:solidFill>
                <a:latin typeface="Times New Roman" pitchFamily="18" charset="0"/>
                <a:cs typeface="Times New Roman" pitchFamily="18" charset="0"/>
              </a:rPr>
            </a:br>
            <a:r>
              <a:rPr lang="tr-TR" b="1" dirty="0" smtClean="0">
                <a:solidFill>
                  <a:srgbClr val="FF0000"/>
                </a:solidFill>
                <a:latin typeface="Times New Roman" pitchFamily="18" charset="0"/>
                <a:cs typeface="Times New Roman" pitchFamily="18" charset="0"/>
              </a:rPr>
              <a:t/>
            </a:r>
            <a:br>
              <a:rPr lang="tr-TR" b="1" dirty="0" smtClean="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KISMİ </a:t>
            </a:r>
            <a:r>
              <a:rPr lang="tr-TR" sz="3600" b="1" dirty="0">
                <a:solidFill>
                  <a:srgbClr val="FF0000"/>
                </a:solidFill>
                <a:latin typeface="Times New Roman" pitchFamily="18" charset="0"/>
                <a:cs typeface="Times New Roman" pitchFamily="18" charset="0"/>
              </a:rPr>
              <a:t>SÜRELİ </a:t>
            </a:r>
            <a:r>
              <a:rPr lang="tr-TR" sz="3600" b="1" dirty="0" smtClean="0">
                <a:solidFill>
                  <a:srgbClr val="FF0000"/>
                </a:solidFill>
                <a:latin typeface="Times New Roman" pitchFamily="18" charset="0"/>
                <a:cs typeface="Times New Roman" pitchFamily="18" charset="0"/>
              </a:rPr>
              <a:t>ÇALIŞMADA GSS-2</a:t>
            </a:r>
            <a:r>
              <a:rPr lang="tr-TR" sz="4000" b="1" dirty="0" smtClean="0">
                <a:solidFill>
                  <a:srgbClr val="FF0000"/>
                </a:solidFill>
                <a:latin typeface="Times New Roman" pitchFamily="18" charset="0"/>
                <a:cs typeface="Times New Roman" pitchFamily="18" charset="0"/>
              </a:rPr>
              <a:t/>
            </a:r>
            <a:br>
              <a:rPr lang="tr-TR" sz="4000" b="1" dirty="0" smtClean="0">
                <a:solidFill>
                  <a:srgbClr val="FF0000"/>
                </a:solidFill>
                <a:latin typeface="Times New Roman" pitchFamily="18" charset="0"/>
                <a:cs typeface="Times New Roman" pitchFamily="18" charset="0"/>
              </a:rPr>
            </a:br>
            <a:endParaRPr lang="tr-TR" sz="4000" dirty="0"/>
          </a:p>
        </p:txBody>
      </p:sp>
      <p:sp>
        <p:nvSpPr>
          <p:cNvPr id="3" name="İçerik Yer Tutucusu 2"/>
          <p:cNvSpPr>
            <a:spLocks noGrp="1"/>
          </p:cNvSpPr>
          <p:nvPr>
            <p:ph idx="1"/>
          </p:nvPr>
        </p:nvSpPr>
        <p:spPr>
          <a:xfrm>
            <a:off x="152400" y="1825625"/>
            <a:ext cx="8877300" cy="4905376"/>
          </a:xfrm>
        </p:spPr>
        <p:txBody>
          <a:bodyPr/>
          <a:lstStyle/>
          <a:p>
            <a:pPr>
              <a:buClr>
                <a:srgbClr val="FF0000"/>
              </a:buClr>
              <a:buFont typeface="Wingdings" pitchFamily="2" charset="2"/>
              <a:buChar char="ü"/>
            </a:pPr>
            <a:r>
              <a:rPr lang="tr-TR" dirty="0">
                <a:latin typeface="Times New Roman" pitchFamily="18" charset="0"/>
                <a:cs typeface="Times New Roman" pitchFamily="18" charset="0"/>
              </a:rPr>
              <a:t>Bu da demektir ki </a:t>
            </a:r>
            <a:r>
              <a:rPr lang="tr-TR" b="1" dirty="0">
                <a:solidFill>
                  <a:srgbClr val="FF0000"/>
                </a:solidFill>
                <a:latin typeface="Times New Roman" pitchFamily="18" charset="0"/>
                <a:cs typeface="Times New Roman" pitchFamily="18" charset="0"/>
              </a:rPr>
              <a:t>13 gün </a:t>
            </a:r>
            <a:r>
              <a:rPr lang="tr-TR" b="1" u="sng" dirty="0">
                <a:latin typeface="Times New Roman" pitchFamily="18" charset="0"/>
                <a:cs typeface="Times New Roman" pitchFamily="18" charset="0"/>
              </a:rPr>
              <a:t>eksik gün </a:t>
            </a:r>
            <a:r>
              <a:rPr lang="tr-TR" dirty="0" smtClean="0">
                <a:latin typeface="Times New Roman" pitchFamily="18" charset="0"/>
                <a:cs typeface="Times New Roman" pitchFamily="18" charset="0"/>
              </a:rPr>
              <a:t>oluşacak, 13   günlük de </a:t>
            </a:r>
            <a:r>
              <a:rPr lang="tr-TR" b="1" dirty="0">
                <a:solidFill>
                  <a:srgbClr val="FF0000"/>
                </a:solidFill>
                <a:latin typeface="Times New Roman" pitchFamily="18" charset="0"/>
                <a:cs typeface="Times New Roman" pitchFamily="18" charset="0"/>
              </a:rPr>
              <a:t>GSS</a:t>
            </a:r>
            <a:r>
              <a:rPr lang="tr-TR" dirty="0">
                <a:latin typeface="Times New Roman" pitchFamily="18" charset="0"/>
                <a:cs typeface="Times New Roman" pitchFamily="18" charset="0"/>
              </a:rPr>
              <a:t> borcu oluşacaktır. </a:t>
            </a:r>
            <a:r>
              <a:rPr lang="tr-TR" b="1" dirty="0">
                <a:solidFill>
                  <a:srgbClr val="FF0000"/>
                </a:solidFill>
                <a:latin typeface="Times New Roman" pitchFamily="18" charset="0"/>
                <a:cs typeface="Times New Roman" pitchFamily="18" charset="0"/>
              </a:rPr>
              <a:t>GSS</a:t>
            </a:r>
            <a:r>
              <a:rPr lang="tr-TR" dirty="0">
                <a:latin typeface="Times New Roman" pitchFamily="18" charset="0"/>
                <a:cs typeface="Times New Roman" pitchFamily="18" charset="0"/>
              </a:rPr>
              <a:t> borcunun </a:t>
            </a:r>
            <a:r>
              <a:rPr lang="tr-TR" b="1" dirty="0">
                <a:latin typeface="Times New Roman" pitchFamily="18" charset="0"/>
                <a:cs typeface="Times New Roman" pitchFamily="18" charset="0"/>
              </a:rPr>
              <a:t>oluşmaması için </a:t>
            </a:r>
            <a:r>
              <a:rPr lang="tr-TR" b="1" dirty="0">
                <a:solidFill>
                  <a:srgbClr val="FF0000"/>
                </a:solidFill>
                <a:latin typeface="Times New Roman" pitchFamily="18" charset="0"/>
                <a:cs typeface="Times New Roman" pitchFamily="18" charset="0"/>
              </a:rPr>
              <a:t>13 günlük </a:t>
            </a:r>
            <a:r>
              <a:rPr lang="tr-TR" b="1" dirty="0">
                <a:latin typeface="Times New Roman" pitchFamily="18" charset="0"/>
                <a:cs typeface="Times New Roman" pitchFamily="18" charset="0"/>
              </a:rPr>
              <a:t>SGK primlerinin </a:t>
            </a:r>
            <a:r>
              <a:rPr lang="tr-TR" dirty="0" smtClean="0">
                <a:latin typeface="Times New Roman" pitchFamily="18" charset="0"/>
                <a:cs typeface="Times New Roman" pitchFamily="18" charset="0"/>
              </a:rPr>
              <a:t>çalışan </a:t>
            </a:r>
            <a:r>
              <a:rPr lang="tr-TR" dirty="0">
                <a:latin typeface="Times New Roman" pitchFamily="18" charset="0"/>
                <a:cs typeface="Times New Roman" pitchFamily="18" charset="0"/>
              </a:rPr>
              <a:t>tarafından ödenmesi gerekmektedir</a:t>
            </a:r>
            <a:r>
              <a:rPr lang="tr-TR" dirty="0" smtClean="0">
                <a:latin typeface="Times New Roman" pitchFamily="18" charset="0"/>
                <a:cs typeface="Times New Roman" pitchFamily="18" charset="0"/>
              </a:rPr>
              <a:t>.</a:t>
            </a:r>
          </a:p>
          <a:p>
            <a:pPr marL="0" indent="0">
              <a:buClr>
                <a:srgbClr val="FF0000"/>
              </a:buClr>
              <a:buNone/>
            </a:pPr>
            <a:endParaRPr lang="tr-TR" dirty="0">
              <a:latin typeface="Times New Roman" pitchFamily="18" charset="0"/>
              <a:cs typeface="Times New Roman" pitchFamily="18" charset="0"/>
            </a:endParaRPr>
          </a:p>
          <a:p>
            <a:pPr>
              <a:buClr>
                <a:srgbClr val="FF0000"/>
              </a:buClr>
              <a:buFont typeface="Wingdings" pitchFamily="2" charset="2"/>
              <a:buChar char="ü"/>
            </a:pPr>
            <a:r>
              <a:rPr lang="tr-TR" dirty="0" err="1" smtClean="0">
                <a:latin typeface="Times New Roman" pitchFamily="18" charset="0"/>
                <a:cs typeface="Times New Roman" pitchFamily="18" charset="0"/>
              </a:rPr>
              <a:t>Part</a:t>
            </a:r>
            <a:r>
              <a:rPr lang="tr-TR" dirty="0" smtClean="0">
                <a:latin typeface="Times New Roman" pitchFamily="18" charset="0"/>
                <a:cs typeface="Times New Roman" pitchFamily="18" charset="0"/>
              </a:rPr>
              <a:t>-Time </a:t>
            </a:r>
            <a:r>
              <a:rPr lang="tr-TR" dirty="0">
                <a:latin typeface="Times New Roman" pitchFamily="18" charset="0"/>
                <a:cs typeface="Times New Roman" pitchFamily="18" charset="0"/>
              </a:rPr>
              <a:t>(Kısmi Süreli) </a:t>
            </a:r>
            <a:r>
              <a:rPr lang="tr-TR" dirty="0" smtClean="0">
                <a:latin typeface="Times New Roman" pitchFamily="18" charset="0"/>
                <a:cs typeface="Times New Roman" pitchFamily="18" charset="0"/>
              </a:rPr>
              <a:t>çalışanların </a:t>
            </a:r>
          </a:p>
          <a:p>
            <a:pPr marL="0" indent="0">
              <a:buClr>
                <a:srgbClr val="FF0000"/>
              </a:buClr>
              <a:buNone/>
            </a:pPr>
            <a:r>
              <a:rPr lang="tr-TR" b="1" dirty="0" smtClean="0">
                <a:solidFill>
                  <a:srgbClr val="FF0000"/>
                </a:solidFill>
                <a:latin typeface="Times New Roman" pitchFamily="18" charset="0"/>
                <a:cs typeface="Times New Roman" pitchFamily="18" charset="0"/>
              </a:rPr>
              <a:t>   GSS</a:t>
            </a:r>
            <a:r>
              <a:rPr lang="tr-TR" dirty="0" smtClean="0">
                <a:latin typeface="Times New Roman" pitchFamily="18" charset="0"/>
                <a:cs typeface="Times New Roman" pitchFamily="18" charset="0"/>
              </a:rPr>
              <a:t> </a:t>
            </a:r>
            <a:r>
              <a:rPr lang="tr-TR" b="1" u="sng" dirty="0" smtClean="0">
                <a:latin typeface="Times New Roman" pitchFamily="18" charset="0"/>
                <a:cs typeface="Times New Roman" pitchFamily="18" charset="0"/>
              </a:rPr>
              <a:t>borcunu </a:t>
            </a:r>
            <a:r>
              <a:rPr lang="tr-TR" b="1" u="sng" dirty="0">
                <a:latin typeface="Times New Roman" pitchFamily="18" charset="0"/>
                <a:cs typeface="Times New Roman" pitchFamily="18" charset="0"/>
              </a:rPr>
              <a:t>kontrol </a:t>
            </a:r>
            <a:r>
              <a:rPr lang="tr-TR" b="1" u="sng" dirty="0" smtClean="0">
                <a:latin typeface="Times New Roman" pitchFamily="18" charset="0"/>
                <a:cs typeface="Times New Roman" pitchFamily="18" charset="0"/>
              </a:rPr>
              <a:t>etmeleri </a:t>
            </a:r>
          </a:p>
          <a:p>
            <a:pPr marL="0" indent="0">
              <a:buClr>
                <a:srgbClr val="FF0000"/>
              </a:buClr>
              <a:buNone/>
            </a:pPr>
            <a:r>
              <a:rPr lang="tr-TR" b="1" dirty="0">
                <a:latin typeface="Times New Roman" pitchFamily="18" charset="0"/>
                <a:cs typeface="Times New Roman" pitchFamily="18" charset="0"/>
              </a:rPr>
              <a:t> </a:t>
            </a:r>
            <a:r>
              <a:rPr lang="tr-TR" b="1" dirty="0" smtClean="0">
                <a:latin typeface="Times New Roman" pitchFamily="18" charset="0"/>
                <a:cs typeface="Times New Roman" pitchFamily="18" charset="0"/>
              </a:rPr>
              <a:t>  </a:t>
            </a:r>
            <a:r>
              <a:rPr lang="tr-TR" b="1" u="sng" dirty="0" smtClean="0">
                <a:latin typeface="Times New Roman" pitchFamily="18" charset="0"/>
                <a:cs typeface="Times New Roman" pitchFamily="18" charset="0"/>
              </a:rPr>
              <a:t>gerekir.</a:t>
            </a:r>
            <a:endParaRPr lang="tr-TR" b="1" u="sng" dirty="0">
              <a:latin typeface="Times New Roman" pitchFamily="18" charset="0"/>
              <a:cs typeface="Times New Roman" pitchFamily="18" charset="0"/>
            </a:endParaRP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713" y="4635500"/>
            <a:ext cx="2770187"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5002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3C38C-3312-6542-A0E4-355540F1FCC8}"/>
              </a:ext>
            </a:extLst>
          </p:cNvPr>
          <p:cNvSpPr>
            <a:spLocks noGrp="1"/>
          </p:cNvSpPr>
          <p:nvPr>
            <p:ph type="title"/>
          </p:nvPr>
        </p:nvSpPr>
        <p:spPr>
          <a:xfrm>
            <a:off x="101600" y="215900"/>
            <a:ext cx="8413750" cy="1474789"/>
          </a:xfrm>
        </p:spPr>
        <p:txBody>
          <a:bodyPr>
            <a:normAutofit/>
          </a:bodyPr>
          <a:lstStyle/>
          <a:p>
            <a:r>
              <a:rPr lang="tr-TR" sz="2800" b="1" dirty="0" smtClean="0">
                <a:solidFill>
                  <a:srgbClr val="FF0000"/>
                </a:solidFill>
                <a:latin typeface="Times New Roman" pitchFamily="18" charset="0"/>
                <a:cs typeface="Times New Roman" pitchFamily="18" charset="0"/>
              </a:rPr>
              <a:t>DOĞUM VE EVLAT EDİNME</a:t>
            </a:r>
            <a:br>
              <a:rPr lang="tr-TR" sz="2800" b="1" dirty="0" smtClean="0">
                <a:solidFill>
                  <a:srgbClr val="FF0000"/>
                </a:solidFill>
                <a:latin typeface="Times New Roman" pitchFamily="18" charset="0"/>
                <a:cs typeface="Times New Roman" pitchFamily="18" charset="0"/>
              </a:rPr>
            </a:br>
            <a:r>
              <a:rPr lang="tr-TR" sz="2800" b="1" dirty="0" smtClean="0">
                <a:solidFill>
                  <a:srgbClr val="FF0000"/>
                </a:solidFill>
                <a:latin typeface="Times New Roman" pitchFamily="18" charset="0"/>
                <a:cs typeface="Times New Roman" pitchFamily="18" charset="0"/>
              </a:rPr>
              <a:t>BAKIMINDAN KISMİ </a:t>
            </a:r>
            <a:r>
              <a:rPr lang="tr-TR" sz="2800" b="1" dirty="0">
                <a:solidFill>
                  <a:srgbClr val="FF0000"/>
                </a:solidFill>
                <a:latin typeface="Times New Roman" pitchFamily="18" charset="0"/>
                <a:cs typeface="Times New Roman" pitchFamily="18" charset="0"/>
              </a:rPr>
              <a:t>SÜRELİ </a:t>
            </a:r>
            <a:r>
              <a:rPr lang="tr-TR" sz="2800" b="1" dirty="0" smtClean="0">
                <a:solidFill>
                  <a:srgbClr val="FF0000"/>
                </a:solidFill>
                <a:latin typeface="Times New Roman" pitchFamily="18" charset="0"/>
                <a:cs typeface="Times New Roman" pitchFamily="18" charset="0"/>
              </a:rPr>
              <a:t>ÇALIŞMA -1</a:t>
            </a:r>
            <a:r>
              <a:rPr lang="tr-TR" sz="3200" b="1" dirty="0" smtClean="0">
                <a:solidFill>
                  <a:srgbClr val="FF0000"/>
                </a:solidFill>
                <a:latin typeface="Times New Roman" pitchFamily="18" charset="0"/>
                <a:cs typeface="Times New Roman" pitchFamily="18" charset="0"/>
              </a:rPr>
              <a:t/>
            </a:r>
            <a:br>
              <a:rPr lang="tr-TR" sz="3200" b="1" dirty="0" smtClean="0">
                <a:solidFill>
                  <a:srgbClr val="FF0000"/>
                </a:solidFill>
                <a:latin typeface="Times New Roman" pitchFamily="18" charset="0"/>
                <a:cs typeface="Times New Roman" pitchFamily="18" charset="0"/>
              </a:rPr>
            </a:br>
            <a:endParaRPr lang="tr-TR" sz="32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A3CA0D38-776D-4F47-A8E3-129D42521FB1}"/>
              </a:ext>
            </a:extLst>
          </p:cNvPr>
          <p:cNvSpPr>
            <a:spLocks noGrp="1"/>
          </p:cNvSpPr>
          <p:nvPr>
            <p:ph idx="1"/>
          </p:nvPr>
        </p:nvSpPr>
        <p:spPr>
          <a:xfrm>
            <a:off x="139700" y="1409700"/>
            <a:ext cx="8775700" cy="5321300"/>
          </a:xfrm>
        </p:spPr>
        <p:txBody>
          <a:bodyPr/>
          <a:lstStyle/>
          <a:p>
            <a:pPr marL="0" indent="0">
              <a:buNone/>
            </a:pPr>
            <a:endParaRPr lang="tr-TR" b="1" dirty="0" smtClean="0"/>
          </a:p>
          <a:p>
            <a:pPr>
              <a:buClr>
                <a:srgbClr val="FF0000"/>
              </a:buClr>
              <a:buFont typeface="Wingdings" pitchFamily="2" charset="2"/>
              <a:buChar char="ü"/>
            </a:pPr>
            <a:r>
              <a:rPr lang="tr-TR" b="1" dirty="0" smtClean="0">
                <a:latin typeface="Times New Roman" pitchFamily="18" charset="0"/>
                <a:cs typeface="Times New Roman" pitchFamily="18" charset="0"/>
              </a:rPr>
              <a:t>10.02.2016 </a:t>
            </a:r>
            <a:r>
              <a:rPr lang="tr-TR" dirty="0">
                <a:latin typeface="Times New Roman" pitchFamily="18" charset="0"/>
                <a:cs typeface="Times New Roman" pitchFamily="18" charset="0"/>
              </a:rPr>
              <a:t>tarihli ve</a:t>
            </a:r>
            <a:r>
              <a:rPr lang="tr-TR" b="1" dirty="0">
                <a:latin typeface="Times New Roman" pitchFamily="18" charset="0"/>
                <a:cs typeface="Times New Roman" pitchFamily="18" charset="0"/>
              </a:rPr>
              <a:t> 29620 </a:t>
            </a:r>
            <a:r>
              <a:rPr lang="tr-TR" dirty="0">
                <a:latin typeface="Times New Roman" pitchFamily="18" charset="0"/>
                <a:cs typeface="Times New Roman" pitchFamily="18" charset="0"/>
              </a:rPr>
              <a:t>sayılı</a:t>
            </a:r>
            <a:r>
              <a:rPr lang="tr-TR" b="1" dirty="0">
                <a:latin typeface="Times New Roman" pitchFamily="18" charset="0"/>
                <a:cs typeface="Times New Roman" pitchFamily="18" charset="0"/>
              </a:rPr>
              <a:t> Resmi Gazete' </a:t>
            </a:r>
            <a:r>
              <a:rPr lang="tr-TR" dirty="0">
                <a:latin typeface="Times New Roman" pitchFamily="18" charset="0"/>
                <a:cs typeface="Times New Roman" pitchFamily="18" charset="0"/>
              </a:rPr>
              <a:t>de yayımlanan</a:t>
            </a:r>
            <a:r>
              <a:rPr lang="tr-TR" b="1" dirty="0">
                <a:latin typeface="Times New Roman" pitchFamily="18" charset="0"/>
                <a:cs typeface="Times New Roman" pitchFamily="18" charset="0"/>
              </a:rPr>
              <a:t> 6663 </a:t>
            </a:r>
            <a:r>
              <a:rPr lang="tr-TR" dirty="0">
                <a:latin typeface="Times New Roman" pitchFamily="18" charset="0"/>
                <a:cs typeface="Times New Roman" pitchFamily="18" charset="0"/>
              </a:rPr>
              <a:t>sayılı</a:t>
            </a:r>
            <a:r>
              <a:rPr lang="tr-TR" b="1" dirty="0">
                <a:latin typeface="Times New Roman" pitchFamily="18" charset="0"/>
                <a:cs typeface="Times New Roman" pitchFamily="18" charset="0"/>
              </a:rPr>
              <a:t> Kanun </a:t>
            </a:r>
            <a:r>
              <a:rPr lang="tr-TR" dirty="0">
                <a:latin typeface="Times New Roman" pitchFamily="18" charset="0"/>
                <a:cs typeface="Times New Roman" pitchFamily="18" charset="0"/>
              </a:rPr>
              <a:t>ile</a:t>
            </a:r>
            <a:r>
              <a:rPr lang="tr-TR" b="1" dirty="0">
                <a:latin typeface="Times New Roman" pitchFamily="18" charset="0"/>
                <a:cs typeface="Times New Roman" pitchFamily="18" charset="0"/>
              </a:rPr>
              <a:t> 4857 </a:t>
            </a:r>
            <a:r>
              <a:rPr lang="tr-TR" dirty="0">
                <a:latin typeface="Times New Roman" pitchFamily="18" charset="0"/>
                <a:cs typeface="Times New Roman" pitchFamily="18" charset="0"/>
              </a:rPr>
              <a:t>sayılı</a:t>
            </a:r>
            <a:r>
              <a:rPr lang="tr-TR" b="1" dirty="0">
                <a:latin typeface="Times New Roman" pitchFamily="18" charset="0"/>
                <a:cs typeface="Times New Roman" pitchFamily="18" charset="0"/>
              </a:rPr>
              <a:t> İş </a:t>
            </a:r>
            <a:r>
              <a:rPr lang="tr-TR" b="1" dirty="0" smtClean="0">
                <a:latin typeface="Times New Roman" pitchFamily="18" charset="0"/>
                <a:cs typeface="Times New Roman" pitchFamily="18" charset="0"/>
              </a:rPr>
              <a:t>Kanunu’nun </a:t>
            </a:r>
            <a:r>
              <a:rPr lang="tr-TR" b="1" dirty="0" smtClean="0">
                <a:solidFill>
                  <a:srgbClr val="FF0000"/>
                </a:solidFill>
                <a:latin typeface="Times New Roman" pitchFamily="18" charset="0"/>
                <a:cs typeface="Times New Roman" pitchFamily="18" charset="0"/>
              </a:rPr>
              <a:t>13.</a:t>
            </a:r>
            <a:r>
              <a:rPr lang="tr-TR" b="1" dirty="0" smtClean="0">
                <a:latin typeface="Times New Roman" pitchFamily="18" charset="0"/>
                <a:cs typeface="Times New Roman" pitchFamily="18" charset="0"/>
              </a:rPr>
              <a:t> </a:t>
            </a:r>
            <a:r>
              <a:rPr lang="tr-TR" b="1" dirty="0">
                <a:latin typeface="Times New Roman" pitchFamily="18" charset="0"/>
                <a:cs typeface="Times New Roman" pitchFamily="18" charset="0"/>
              </a:rPr>
              <a:t>ve </a:t>
            </a:r>
            <a:r>
              <a:rPr lang="tr-TR" b="1" dirty="0" smtClean="0">
                <a:solidFill>
                  <a:srgbClr val="FF0000"/>
                </a:solidFill>
                <a:latin typeface="Times New Roman" pitchFamily="18" charset="0"/>
                <a:cs typeface="Times New Roman" pitchFamily="18" charset="0"/>
              </a:rPr>
              <a:t>74.</a:t>
            </a:r>
            <a:r>
              <a:rPr lang="tr-TR" b="1"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maddelerinde </a:t>
            </a:r>
            <a:r>
              <a:rPr lang="tr-TR" dirty="0">
                <a:latin typeface="Times New Roman" pitchFamily="18" charset="0"/>
                <a:cs typeface="Times New Roman" pitchFamily="18" charset="0"/>
              </a:rPr>
              <a:t>önemli değişiklikler </a:t>
            </a:r>
            <a:r>
              <a:rPr lang="tr-TR" dirty="0" smtClean="0">
                <a:latin typeface="Times New Roman" pitchFamily="18" charset="0"/>
                <a:cs typeface="Times New Roman" pitchFamily="18" charset="0"/>
              </a:rPr>
              <a:t>yapılarak;  </a:t>
            </a:r>
            <a:r>
              <a:rPr lang="tr-TR" dirty="0">
                <a:latin typeface="Times New Roman" pitchFamily="18" charset="0"/>
                <a:cs typeface="Times New Roman" pitchFamily="18" charset="0"/>
              </a:rPr>
              <a:t>işçilere </a:t>
            </a:r>
            <a:r>
              <a:rPr lang="tr-TR" b="1" dirty="0">
                <a:solidFill>
                  <a:srgbClr val="FF0000"/>
                </a:solidFill>
                <a:latin typeface="Times New Roman" pitchFamily="18" charset="0"/>
                <a:cs typeface="Times New Roman" pitchFamily="18" charset="0"/>
              </a:rPr>
              <a:t>doğum</a:t>
            </a:r>
            <a:r>
              <a:rPr lang="tr-TR" dirty="0">
                <a:latin typeface="Times New Roman" pitchFamily="18" charset="0"/>
                <a:cs typeface="Times New Roman" pitchFamily="18" charset="0"/>
              </a:rPr>
              <a:t> veya </a:t>
            </a:r>
            <a:r>
              <a:rPr lang="tr-TR" b="1" dirty="0">
                <a:solidFill>
                  <a:srgbClr val="FF0000"/>
                </a:solidFill>
                <a:latin typeface="Times New Roman" pitchFamily="18" charset="0"/>
                <a:cs typeface="Times New Roman" pitchFamily="18" charset="0"/>
              </a:rPr>
              <a:t>3 yaşını doldurmamış</a:t>
            </a:r>
            <a:r>
              <a:rPr lang="tr-TR" dirty="0">
                <a:latin typeface="Times New Roman" pitchFamily="18" charset="0"/>
                <a:cs typeface="Times New Roman" pitchFamily="18" charset="0"/>
              </a:rPr>
              <a:t> çocuğu </a:t>
            </a:r>
            <a:r>
              <a:rPr lang="tr-TR" b="1" dirty="0">
                <a:solidFill>
                  <a:srgbClr val="FF0000"/>
                </a:solidFill>
                <a:latin typeface="Times New Roman" pitchFamily="18" charset="0"/>
                <a:cs typeface="Times New Roman" pitchFamily="18" charset="0"/>
              </a:rPr>
              <a:t>evlat edinme </a:t>
            </a:r>
            <a:r>
              <a:rPr lang="tr-TR" dirty="0">
                <a:latin typeface="Times New Roman" pitchFamily="18" charset="0"/>
                <a:cs typeface="Times New Roman" pitchFamily="18" charset="0"/>
              </a:rPr>
              <a:t>halinde </a:t>
            </a:r>
            <a:endParaRPr lang="tr-TR" dirty="0" smtClean="0">
              <a:latin typeface="Times New Roman" pitchFamily="18" charset="0"/>
              <a:cs typeface="Times New Roman" pitchFamily="18" charset="0"/>
            </a:endParaRPr>
          </a:p>
          <a:p>
            <a:pPr marL="0" indent="0">
              <a:buClr>
                <a:srgbClr val="FF0000"/>
              </a:buClr>
              <a:buNone/>
            </a:pP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b="1" dirty="0" smtClean="0">
                <a:solidFill>
                  <a:srgbClr val="FF0000"/>
                </a:solidFill>
                <a:latin typeface="Times New Roman" pitchFamily="18" charset="0"/>
                <a:cs typeface="Times New Roman" pitchFamily="18" charset="0"/>
              </a:rPr>
              <a:t>ücretsiz </a:t>
            </a:r>
            <a:r>
              <a:rPr lang="tr-TR" b="1" dirty="0">
                <a:solidFill>
                  <a:srgbClr val="FF0000"/>
                </a:solidFill>
                <a:latin typeface="Times New Roman" pitchFamily="18" charset="0"/>
                <a:cs typeface="Times New Roman" pitchFamily="18" charset="0"/>
              </a:rPr>
              <a:t>izin</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a:t>
            </a:r>
          </a:p>
          <a:p>
            <a:pPr>
              <a:buClr>
                <a:srgbClr val="FF0000"/>
              </a:buClr>
              <a:buFont typeface="Wingdings" pitchFamily="2" charset="2"/>
              <a:buChar char="ü"/>
            </a:pPr>
            <a:r>
              <a:rPr lang="tr-TR" b="1" dirty="0" smtClean="0">
                <a:solidFill>
                  <a:srgbClr val="FF0000"/>
                </a:solidFill>
                <a:latin typeface="Times New Roman" pitchFamily="18" charset="0"/>
                <a:cs typeface="Times New Roman" pitchFamily="18" charset="0"/>
              </a:rPr>
              <a:t>kısmi </a:t>
            </a:r>
            <a:r>
              <a:rPr lang="tr-TR" b="1" dirty="0">
                <a:solidFill>
                  <a:srgbClr val="FF0000"/>
                </a:solidFill>
                <a:latin typeface="Times New Roman" pitchFamily="18" charset="0"/>
                <a:cs typeface="Times New Roman" pitchFamily="18" charset="0"/>
              </a:rPr>
              <a:t>süreli çalışma </a:t>
            </a:r>
            <a:endParaRPr lang="tr-TR" b="1" dirty="0" smtClean="0">
              <a:solidFill>
                <a:srgbClr val="FF0000"/>
              </a:solidFill>
              <a:latin typeface="Times New Roman" pitchFamily="18" charset="0"/>
              <a:cs typeface="Times New Roman" pitchFamily="18" charset="0"/>
            </a:endParaRPr>
          </a:p>
          <a:p>
            <a:pPr marL="0" indent="0">
              <a:buClr>
                <a:srgbClr val="FF0000"/>
              </a:buClr>
              <a:buNone/>
            </a:pPr>
            <a:endParaRPr lang="tr-TR" b="1" dirty="0">
              <a:solidFill>
                <a:srgbClr val="FF0000"/>
              </a:solidFill>
              <a:latin typeface="Times New Roman" pitchFamily="18" charset="0"/>
              <a:cs typeface="Times New Roman" pitchFamily="18" charset="0"/>
            </a:endParaRPr>
          </a:p>
          <a:p>
            <a:pPr marL="0" indent="0">
              <a:buClr>
                <a:srgbClr val="FF0000"/>
              </a:buClr>
              <a:buNone/>
            </a:pPr>
            <a:r>
              <a:rPr lang="tr-TR" dirty="0" smtClean="0">
                <a:latin typeface="Times New Roman" pitchFamily="18" charset="0"/>
                <a:cs typeface="Times New Roman" pitchFamily="18" charset="0"/>
              </a:rPr>
              <a:t>hakkı </a:t>
            </a:r>
            <a:r>
              <a:rPr lang="tr-TR" dirty="0">
                <a:latin typeface="Times New Roman" pitchFamily="18" charset="0"/>
                <a:cs typeface="Times New Roman" pitchFamily="18" charset="0"/>
              </a:rPr>
              <a:t>tanınmıştır.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18001"/>
            <a:ext cx="33655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81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48A52-DF85-1946-89BC-B3BEA93467FA}"/>
              </a:ext>
            </a:extLst>
          </p:cNvPr>
          <p:cNvSpPr>
            <a:spLocks noGrp="1"/>
          </p:cNvSpPr>
          <p:nvPr>
            <p:ph type="title"/>
          </p:nvPr>
        </p:nvSpPr>
        <p:spPr>
          <a:xfrm>
            <a:off x="101600" y="339726"/>
            <a:ext cx="8147050" cy="1325563"/>
          </a:xfrm>
        </p:spPr>
        <p:txBody>
          <a:bodyPr>
            <a:normAutofit fontScale="90000"/>
          </a:bodyPr>
          <a:lstStyle/>
          <a:p>
            <a:r>
              <a:rPr lang="tr-TR" b="1" dirty="0" smtClean="0">
                <a:solidFill>
                  <a:srgbClr val="FF0000"/>
                </a:solidFill>
                <a:latin typeface="Times New Roman" pitchFamily="18" charset="0"/>
                <a:cs typeface="Times New Roman" pitchFamily="18" charset="0"/>
              </a:rPr>
              <a:t/>
            </a:r>
            <a:br>
              <a:rPr lang="tr-TR" b="1" dirty="0" smtClean="0">
                <a:solidFill>
                  <a:srgbClr val="FF0000"/>
                </a:solidFill>
                <a:latin typeface="Times New Roman" pitchFamily="18" charset="0"/>
                <a:cs typeface="Times New Roman" pitchFamily="18" charset="0"/>
              </a:rPr>
            </a:br>
            <a:r>
              <a:rPr lang="tr-TR" sz="3100" b="1" dirty="0" smtClean="0">
                <a:solidFill>
                  <a:srgbClr val="FF0000"/>
                </a:solidFill>
                <a:latin typeface="Times New Roman" pitchFamily="18" charset="0"/>
                <a:cs typeface="Times New Roman" pitchFamily="18" charset="0"/>
              </a:rPr>
              <a:t>DOĞUM </a:t>
            </a:r>
            <a:r>
              <a:rPr lang="tr-TR" sz="3100" b="1" dirty="0">
                <a:solidFill>
                  <a:srgbClr val="FF0000"/>
                </a:solidFill>
                <a:latin typeface="Times New Roman" pitchFamily="18" charset="0"/>
                <a:cs typeface="Times New Roman" pitchFamily="18" charset="0"/>
              </a:rPr>
              <a:t>VE EVLAT </a:t>
            </a:r>
            <a:r>
              <a:rPr lang="tr-TR" sz="3100" b="1" dirty="0" smtClean="0">
                <a:solidFill>
                  <a:srgbClr val="FF0000"/>
                </a:solidFill>
                <a:latin typeface="Times New Roman" pitchFamily="18" charset="0"/>
                <a:cs typeface="Times New Roman" pitchFamily="18" charset="0"/>
              </a:rPr>
              <a:t>EDİNME </a:t>
            </a:r>
            <a:br>
              <a:rPr lang="tr-TR" sz="3100" b="1" dirty="0" smtClean="0">
                <a:solidFill>
                  <a:srgbClr val="FF0000"/>
                </a:solidFill>
                <a:latin typeface="Times New Roman" pitchFamily="18" charset="0"/>
                <a:cs typeface="Times New Roman" pitchFamily="18" charset="0"/>
              </a:rPr>
            </a:br>
            <a:r>
              <a:rPr lang="tr-TR" sz="3100" b="1" dirty="0" smtClean="0">
                <a:solidFill>
                  <a:srgbClr val="FF0000"/>
                </a:solidFill>
                <a:latin typeface="Times New Roman" pitchFamily="18" charset="0"/>
                <a:cs typeface="Times New Roman" pitchFamily="18" charset="0"/>
              </a:rPr>
              <a:t>BAKINMINDAN KISMİ </a:t>
            </a:r>
            <a:r>
              <a:rPr lang="tr-TR" sz="3100" b="1" dirty="0">
                <a:solidFill>
                  <a:srgbClr val="FF0000"/>
                </a:solidFill>
                <a:latin typeface="Times New Roman" pitchFamily="18" charset="0"/>
                <a:cs typeface="Times New Roman" pitchFamily="18" charset="0"/>
              </a:rPr>
              <a:t>SÜRELİ </a:t>
            </a:r>
            <a:r>
              <a:rPr lang="tr-TR" sz="3100" b="1" dirty="0" smtClean="0">
                <a:solidFill>
                  <a:srgbClr val="FF0000"/>
                </a:solidFill>
                <a:latin typeface="Times New Roman" pitchFamily="18" charset="0"/>
                <a:cs typeface="Times New Roman" pitchFamily="18" charset="0"/>
              </a:rPr>
              <a:t>ÇALIŞMA-2</a:t>
            </a:r>
            <a:r>
              <a:rPr lang="tr-TR" sz="3100" b="1" dirty="0">
                <a:solidFill>
                  <a:srgbClr val="FF0000"/>
                </a:solidFill>
                <a:latin typeface="Times New Roman" pitchFamily="18" charset="0"/>
                <a:cs typeface="Times New Roman" pitchFamily="18" charset="0"/>
              </a:rPr>
              <a:t/>
            </a:r>
            <a:br>
              <a:rPr lang="tr-TR" sz="3100" b="1" dirty="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
            </a:r>
            <a:br>
              <a:rPr lang="tr-TR" sz="3600" b="1" dirty="0" smtClean="0">
                <a:solidFill>
                  <a:srgbClr val="FF0000"/>
                </a:solidFill>
                <a:latin typeface="Times New Roman" pitchFamily="18" charset="0"/>
                <a:cs typeface="Times New Roman" pitchFamily="18" charset="0"/>
              </a:rPr>
            </a:br>
            <a:endParaRPr lang="tr-TR" sz="3600" dirty="0"/>
          </a:p>
        </p:txBody>
      </p:sp>
      <p:sp>
        <p:nvSpPr>
          <p:cNvPr id="3" name="Content Placeholder 2">
            <a:extLst>
              <a:ext uri="{FF2B5EF4-FFF2-40B4-BE49-F238E27FC236}">
                <a16:creationId xmlns:a16="http://schemas.microsoft.com/office/drawing/2014/main" xmlns="" id="{55B29A72-9A92-7D49-858D-EF6B590E4376}"/>
              </a:ext>
            </a:extLst>
          </p:cNvPr>
          <p:cNvSpPr>
            <a:spLocks noGrp="1"/>
          </p:cNvSpPr>
          <p:nvPr>
            <p:ph idx="1"/>
          </p:nvPr>
        </p:nvSpPr>
        <p:spPr>
          <a:xfrm>
            <a:off x="279400" y="1825625"/>
            <a:ext cx="8235950" cy="4351338"/>
          </a:xfrm>
        </p:spPr>
        <p:txBody>
          <a:bodyPr>
            <a:normAutofit/>
          </a:bodyPr>
          <a:lstStyle/>
          <a:p>
            <a:pPr>
              <a:buClr>
                <a:srgbClr val="FF0000"/>
              </a:buClr>
              <a:buFont typeface="Wingdings" pitchFamily="2" charset="2"/>
              <a:buChar char="ü"/>
            </a:pPr>
            <a:r>
              <a:rPr lang="tr-TR" b="1" dirty="0"/>
              <a:t>8 Kasım 2016 tarihinde Resmi Gazetede yayınlanan </a:t>
            </a:r>
            <a:r>
              <a:rPr lang="tr-TR" b="1" dirty="0" smtClean="0">
                <a:solidFill>
                  <a:srgbClr val="FF0000"/>
                </a:solidFill>
              </a:rPr>
              <a:t>“Analık izni veya ücretsiz izin sonrası yapılacak kısmi süreli çalışmalar hakkında yönetmelik”</a:t>
            </a:r>
            <a:r>
              <a:rPr lang="tr-TR" b="1" dirty="0" smtClean="0"/>
              <a:t> </a:t>
            </a:r>
            <a:r>
              <a:rPr lang="tr-TR" b="1" dirty="0"/>
              <a:t>ile </a:t>
            </a:r>
            <a:r>
              <a:rPr lang="tr-TR" dirty="0"/>
              <a:t>doğum sonrasında </a:t>
            </a:r>
            <a:r>
              <a:rPr lang="tr-TR" b="1" dirty="0">
                <a:solidFill>
                  <a:srgbClr val="FF0000"/>
                </a:solidFill>
              </a:rPr>
              <a:t>ebeveynlerden birinin </a:t>
            </a:r>
            <a:r>
              <a:rPr lang="tr-TR" dirty="0"/>
              <a:t>çocuğun </a:t>
            </a:r>
            <a:r>
              <a:rPr lang="tr-TR" b="1" u="sng" dirty="0"/>
              <a:t>mecburi ilköğretim çağına kadar</a:t>
            </a:r>
            <a:r>
              <a:rPr lang="tr-TR" b="1" dirty="0"/>
              <a:t> </a:t>
            </a:r>
            <a:r>
              <a:rPr lang="tr-TR" b="1" dirty="0" smtClean="0"/>
              <a:t>  </a:t>
            </a:r>
            <a:r>
              <a:rPr lang="tr-TR" b="1" dirty="0" err="1" smtClean="0"/>
              <a:t>Part</a:t>
            </a:r>
            <a:r>
              <a:rPr lang="tr-TR" b="1" dirty="0" smtClean="0"/>
              <a:t>-Time</a:t>
            </a:r>
            <a:r>
              <a:rPr lang="tr-TR" dirty="0" smtClean="0"/>
              <a:t> </a:t>
            </a:r>
            <a:r>
              <a:rPr lang="tr-TR" dirty="0"/>
              <a:t>olarak çalışabilecekleri belirtilmiştir.</a:t>
            </a: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3856039"/>
            <a:ext cx="3530600" cy="236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74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7000" y="365126"/>
            <a:ext cx="8388350" cy="1325563"/>
          </a:xfrm>
        </p:spPr>
        <p:txBody>
          <a:bodyPr>
            <a:noAutofit/>
          </a:bodyPr>
          <a:lstStyle/>
          <a:p>
            <a:r>
              <a:rPr lang="tr-TR" sz="2800" b="1" dirty="0">
                <a:solidFill>
                  <a:srgbClr val="FF0000"/>
                </a:solidFill>
                <a:latin typeface="Times New Roman" pitchFamily="18" charset="0"/>
                <a:cs typeface="Times New Roman" pitchFamily="18" charset="0"/>
              </a:rPr>
              <a:t>DOĞUM VE EVLAT EDİNME </a:t>
            </a:r>
            <a:br>
              <a:rPr lang="tr-TR" sz="2800" b="1" dirty="0">
                <a:solidFill>
                  <a:srgbClr val="FF0000"/>
                </a:solidFill>
                <a:latin typeface="Times New Roman" pitchFamily="18" charset="0"/>
                <a:cs typeface="Times New Roman" pitchFamily="18" charset="0"/>
              </a:rPr>
            </a:br>
            <a:r>
              <a:rPr lang="tr-TR" sz="2800" b="1" dirty="0">
                <a:solidFill>
                  <a:srgbClr val="FF0000"/>
                </a:solidFill>
                <a:latin typeface="Times New Roman" pitchFamily="18" charset="0"/>
                <a:cs typeface="Times New Roman" pitchFamily="18" charset="0"/>
              </a:rPr>
              <a:t>BAKINMINDAN KISMİ SÜRELİ </a:t>
            </a:r>
            <a:r>
              <a:rPr lang="tr-TR" sz="2800" b="1" dirty="0" smtClean="0">
                <a:solidFill>
                  <a:srgbClr val="FF0000"/>
                </a:solidFill>
                <a:latin typeface="Times New Roman" pitchFamily="18" charset="0"/>
                <a:cs typeface="Times New Roman" pitchFamily="18" charset="0"/>
              </a:rPr>
              <a:t>ÇALIŞMA-3</a:t>
            </a:r>
            <a:endParaRPr lang="tr-TR" sz="2800" dirty="0"/>
          </a:p>
        </p:txBody>
      </p:sp>
      <p:sp>
        <p:nvSpPr>
          <p:cNvPr id="3" name="İçerik Yer Tutucusu 2"/>
          <p:cNvSpPr>
            <a:spLocks noGrp="1"/>
          </p:cNvSpPr>
          <p:nvPr>
            <p:ph idx="1"/>
          </p:nvPr>
        </p:nvSpPr>
        <p:spPr>
          <a:xfrm>
            <a:off x="101600" y="1825624"/>
            <a:ext cx="8915400" cy="4892675"/>
          </a:xfrm>
        </p:spPr>
        <p:txBody>
          <a:bodyPr/>
          <a:lstStyle/>
          <a:p>
            <a:pPr marL="0" indent="0">
              <a:buClr>
                <a:srgbClr val="FF0000"/>
              </a:buClr>
              <a:buNone/>
            </a:pPr>
            <a:r>
              <a:rPr lang="tr-TR" b="1" dirty="0" smtClean="0">
                <a:latin typeface="Times New Roman" pitchFamily="18" charset="0"/>
                <a:cs typeface="Times New Roman" pitchFamily="18" charset="0"/>
              </a:rPr>
              <a:t>** 6663 </a:t>
            </a:r>
            <a:r>
              <a:rPr lang="tr-TR" dirty="0">
                <a:latin typeface="Times New Roman" pitchFamily="18" charset="0"/>
                <a:cs typeface="Times New Roman" pitchFamily="18" charset="0"/>
              </a:rPr>
              <a:t>Sayılı </a:t>
            </a:r>
            <a:r>
              <a:rPr lang="tr-TR" b="1" dirty="0">
                <a:latin typeface="Times New Roman" pitchFamily="18" charset="0"/>
                <a:cs typeface="Times New Roman" pitchFamily="18" charset="0"/>
              </a:rPr>
              <a:t>Kanun</a:t>
            </a:r>
            <a:r>
              <a:rPr lang="tr-TR" dirty="0">
                <a:latin typeface="Times New Roman" pitchFamily="18" charset="0"/>
                <a:cs typeface="Times New Roman" pitchFamily="18" charset="0"/>
              </a:rPr>
              <a:t>’un </a:t>
            </a:r>
            <a:r>
              <a:rPr lang="tr-TR" b="1" dirty="0">
                <a:solidFill>
                  <a:srgbClr val="FF0000"/>
                </a:solidFill>
                <a:latin typeface="Times New Roman" pitchFamily="18" charset="0"/>
                <a:cs typeface="Times New Roman" pitchFamily="18" charset="0"/>
              </a:rPr>
              <a:t>21.</a:t>
            </a:r>
            <a:r>
              <a:rPr lang="tr-TR" dirty="0">
                <a:latin typeface="Times New Roman" pitchFamily="18" charset="0"/>
                <a:cs typeface="Times New Roman" pitchFamily="18" charset="0"/>
              </a:rPr>
              <a:t> maddesiyle, </a:t>
            </a:r>
            <a:r>
              <a:rPr lang="tr-TR" b="1" dirty="0">
                <a:solidFill>
                  <a:srgbClr val="FF0000"/>
                </a:solidFill>
                <a:latin typeface="Times New Roman" pitchFamily="18" charset="0"/>
                <a:cs typeface="Times New Roman" pitchFamily="18" charset="0"/>
              </a:rPr>
              <a:t>4857</a:t>
            </a:r>
            <a:r>
              <a:rPr lang="tr-TR" dirty="0">
                <a:latin typeface="Times New Roman" pitchFamily="18" charset="0"/>
                <a:cs typeface="Times New Roman" pitchFamily="18" charset="0"/>
              </a:rPr>
              <a:t> sayılı </a:t>
            </a:r>
            <a:r>
              <a:rPr lang="tr-TR" b="1" dirty="0">
                <a:solidFill>
                  <a:srgbClr val="FF0000"/>
                </a:solidFill>
                <a:latin typeface="Times New Roman" pitchFamily="18" charset="0"/>
                <a:cs typeface="Times New Roman" pitchFamily="18" charset="0"/>
              </a:rPr>
              <a:t>İş Kanununun 13. maddesine </a:t>
            </a:r>
            <a:r>
              <a:rPr lang="tr-TR" dirty="0">
                <a:latin typeface="Times New Roman" pitchFamily="18" charset="0"/>
                <a:cs typeface="Times New Roman" pitchFamily="18" charset="0"/>
              </a:rPr>
              <a:t>eklenen fıkralar ile;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analık </a:t>
            </a:r>
            <a:r>
              <a:rPr lang="tr-TR" dirty="0">
                <a:latin typeface="Times New Roman" pitchFamily="18" charset="0"/>
                <a:cs typeface="Times New Roman" pitchFamily="18" charset="0"/>
              </a:rPr>
              <a:t>izni,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Çalışma </a:t>
            </a:r>
            <a:r>
              <a:rPr lang="tr-TR" dirty="0">
                <a:latin typeface="Times New Roman" pitchFamily="18" charset="0"/>
                <a:cs typeface="Times New Roman" pitchFamily="18" charset="0"/>
              </a:rPr>
              <a:t>süresinin yarısı kadar ücretsiz izin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6 </a:t>
            </a:r>
            <a:r>
              <a:rPr lang="tr-TR" dirty="0">
                <a:latin typeface="Times New Roman" pitchFamily="18" charset="0"/>
                <a:cs typeface="Times New Roman" pitchFamily="18" charset="0"/>
              </a:rPr>
              <a:t>aya kadar ücretsiz izin </a:t>
            </a:r>
            <a:endParaRPr lang="tr-TR" dirty="0" smtClean="0">
              <a:latin typeface="Times New Roman" pitchFamily="18" charset="0"/>
              <a:cs typeface="Times New Roman" pitchFamily="18" charset="0"/>
            </a:endParaRPr>
          </a:p>
          <a:p>
            <a:pPr marL="0" indent="0">
              <a:buClr>
                <a:srgbClr val="FF0000"/>
              </a:buClr>
              <a:buNone/>
            </a:pPr>
            <a:r>
              <a:rPr lang="tr-TR" dirty="0" smtClean="0">
                <a:latin typeface="Times New Roman" pitchFamily="18" charset="0"/>
                <a:cs typeface="Times New Roman" pitchFamily="18" charset="0"/>
              </a:rPr>
              <a:t>sonrasında</a:t>
            </a:r>
            <a:r>
              <a:rPr lang="tr-TR" dirty="0">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ebeveynlerden biri</a:t>
            </a:r>
            <a:r>
              <a:rPr lang="tr-TR" dirty="0" smtClean="0">
                <a:latin typeface="Times New Roman" pitchFamily="18" charset="0"/>
                <a:cs typeface="Times New Roman" pitchFamily="18" charset="0"/>
              </a:rPr>
              <a:t>, çocuğun </a:t>
            </a:r>
            <a:r>
              <a:rPr lang="tr-TR" b="1" dirty="0">
                <a:solidFill>
                  <a:srgbClr val="FF0000"/>
                </a:solidFill>
                <a:latin typeface="Times New Roman" pitchFamily="18" charset="0"/>
                <a:cs typeface="Times New Roman" pitchFamily="18" charset="0"/>
              </a:rPr>
              <a:t>mecburi ilköğretim</a:t>
            </a:r>
            <a:r>
              <a:rPr lang="tr-TR" dirty="0">
                <a:latin typeface="Times New Roman" pitchFamily="18" charset="0"/>
                <a:cs typeface="Times New Roman" pitchFamily="18" charset="0"/>
              </a:rPr>
              <a:t> çağının </a:t>
            </a:r>
            <a:r>
              <a:rPr lang="tr-TR" b="1" dirty="0">
                <a:latin typeface="Times New Roman" pitchFamily="18" charset="0"/>
                <a:cs typeface="Times New Roman" pitchFamily="18" charset="0"/>
              </a:rPr>
              <a:t>başladığı tarihi </a:t>
            </a:r>
            <a:r>
              <a:rPr lang="tr-TR" b="1" dirty="0" smtClean="0">
                <a:latin typeface="Times New Roman" pitchFamily="18" charset="0"/>
                <a:cs typeface="Times New Roman" pitchFamily="18" charset="0"/>
              </a:rPr>
              <a:t>takip                        eden </a:t>
            </a:r>
            <a:r>
              <a:rPr lang="tr-TR" b="1" dirty="0">
                <a:latin typeface="Times New Roman" pitchFamily="18" charset="0"/>
                <a:cs typeface="Times New Roman" pitchFamily="18" charset="0"/>
              </a:rPr>
              <a:t>aybaşına kadar</a:t>
            </a:r>
            <a:r>
              <a:rPr lang="tr-TR" dirty="0">
                <a:latin typeface="Times New Roman" pitchFamily="18" charset="0"/>
                <a:cs typeface="Times New Roman" pitchFamily="18" charset="0"/>
              </a:rPr>
              <a:t> </a:t>
            </a:r>
            <a:r>
              <a:rPr lang="tr-TR" b="1" u="sng" dirty="0">
                <a:solidFill>
                  <a:srgbClr val="FF0000"/>
                </a:solidFill>
                <a:latin typeface="Times New Roman" pitchFamily="18" charset="0"/>
                <a:cs typeface="Times New Roman" pitchFamily="18" charset="0"/>
              </a:rPr>
              <a:t>kısmi süreli </a:t>
            </a:r>
            <a:r>
              <a:rPr lang="tr-TR" b="1" u="sng" dirty="0" smtClean="0">
                <a:solidFill>
                  <a:srgbClr val="FF0000"/>
                </a:solidFill>
                <a:latin typeface="Times New Roman" pitchFamily="18" charset="0"/>
                <a:cs typeface="Times New Roman" pitchFamily="18" charset="0"/>
              </a:rPr>
              <a:t>                                       çalışma </a:t>
            </a:r>
            <a:r>
              <a:rPr lang="tr-TR" b="1" u="sng" dirty="0">
                <a:solidFill>
                  <a:srgbClr val="FF0000"/>
                </a:solidFill>
                <a:latin typeface="Times New Roman" pitchFamily="18" charset="0"/>
                <a:cs typeface="Times New Roman" pitchFamily="18" charset="0"/>
              </a:rPr>
              <a:t>talebinde bulunabilecektir.</a:t>
            </a:r>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4749801"/>
            <a:ext cx="27051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1515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0A893-5B68-D34A-95FB-D9C893F42B83}"/>
              </a:ext>
            </a:extLst>
          </p:cNvPr>
          <p:cNvSpPr>
            <a:spLocks noGrp="1"/>
          </p:cNvSpPr>
          <p:nvPr>
            <p:ph type="title"/>
          </p:nvPr>
        </p:nvSpPr>
        <p:spPr>
          <a:xfrm>
            <a:off x="127000" y="365126"/>
            <a:ext cx="8388350" cy="1325563"/>
          </a:xfrm>
        </p:spPr>
        <p:txBody>
          <a:bodyPr>
            <a:normAutofit fontScale="90000"/>
          </a:bodyPr>
          <a:lstStyle/>
          <a:p>
            <a:r>
              <a:rPr lang="tr-TR" b="1" dirty="0" smtClean="0">
                <a:solidFill>
                  <a:srgbClr val="FF0000"/>
                </a:solidFill>
                <a:latin typeface="Times New Roman" pitchFamily="18" charset="0"/>
                <a:cs typeface="Times New Roman" pitchFamily="18" charset="0"/>
              </a:rPr>
              <a:t/>
            </a:r>
            <a:br>
              <a:rPr lang="tr-TR" b="1" dirty="0" smtClean="0">
                <a:solidFill>
                  <a:srgbClr val="FF0000"/>
                </a:solidFill>
                <a:latin typeface="Times New Roman" pitchFamily="18" charset="0"/>
                <a:cs typeface="Times New Roman" pitchFamily="18" charset="0"/>
              </a:rPr>
            </a:br>
            <a:r>
              <a:rPr lang="tr-TR" b="1" dirty="0">
                <a:solidFill>
                  <a:srgbClr val="FF0000"/>
                </a:solidFill>
                <a:latin typeface="Times New Roman" pitchFamily="18" charset="0"/>
                <a:cs typeface="Times New Roman" pitchFamily="18" charset="0"/>
              </a:rPr>
              <a:t/>
            </a:r>
            <a:br>
              <a:rPr lang="tr-TR" b="1" dirty="0">
                <a:solidFill>
                  <a:srgbClr val="FF0000"/>
                </a:solidFill>
                <a:latin typeface="Times New Roman" pitchFamily="18" charset="0"/>
                <a:cs typeface="Times New Roman" pitchFamily="18" charset="0"/>
              </a:rPr>
            </a:br>
            <a:r>
              <a:rPr lang="tr-TR" sz="3100" b="1" dirty="0">
                <a:solidFill>
                  <a:srgbClr val="FF0000"/>
                </a:solidFill>
                <a:latin typeface="Times New Roman" pitchFamily="18" charset="0"/>
                <a:cs typeface="Times New Roman" pitchFamily="18" charset="0"/>
              </a:rPr>
              <a:t>DOĞUM VE EVLAT EDİNME </a:t>
            </a:r>
            <a:br>
              <a:rPr lang="tr-TR" sz="3100" b="1" dirty="0">
                <a:solidFill>
                  <a:srgbClr val="FF0000"/>
                </a:solidFill>
                <a:latin typeface="Times New Roman" pitchFamily="18" charset="0"/>
                <a:cs typeface="Times New Roman" pitchFamily="18" charset="0"/>
              </a:rPr>
            </a:br>
            <a:r>
              <a:rPr lang="tr-TR" sz="3100" b="1" dirty="0">
                <a:solidFill>
                  <a:srgbClr val="FF0000"/>
                </a:solidFill>
                <a:latin typeface="Times New Roman" pitchFamily="18" charset="0"/>
                <a:cs typeface="Times New Roman" pitchFamily="18" charset="0"/>
              </a:rPr>
              <a:t>BAKINMINDAN KISMİ SÜRELİ </a:t>
            </a:r>
            <a:r>
              <a:rPr lang="tr-TR" sz="3100" b="1" dirty="0" smtClean="0">
                <a:solidFill>
                  <a:srgbClr val="FF0000"/>
                </a:solidFill>
                <a:latin typeface="Times New Roman" pitchFamily="18" charset="0"/>
                <a:cs typeface="Times New Roman" pitchFamily="18" charset="0"/>
              </a:rPr>
              <a:t>ÇALIŞMA-4</a:t>
            </a:r>
            <a:br>
              <a:rPr lang="tr-TR" sz="3100" b="1" dirty="0" smtClean="0">
                <a:solidFill>
                  <a:srgbClr val="FF0000"/>
                </a:solidFill>
                <a:latin typeface="Times New Roman" pitchFamily="18" charset="0"/>
                <a:cs typeface="Times New Roman" pitchFamily="18" charset="0"/>
              </a:rPr>
            </a:br>
            <a:r>
              <a:rPr lang="tr-TR" sz="3600" b="1" dirty="0">
                <a:solidFill>
                  <a:srgbClr val="FF0000"/>
                </a:solidFill>
                <a:latin typeface="Times New Roman" pitchFamily="18" charset="0"/>
                <a:cs typeface="Times New Roman" pitchFamily="18" charset="0"/>
              </a:rPr>
              <a:t/>
            </a:r>
            <a:br>
              <a:rPr lang="tr-TR" sz="3600" b="1" dirty="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
            </a:r>
            <a:br>
              <a:rPr lang="tr-TR" sz="3600" b="1" dirty="0" smtClean="0">
                <a:solidFill>
                  <a:srgbClr val="FF0000"/>
                </a:solidFill>
                <a:latin typeface="Times New Roman" pitchFamily="18" charset="0"/>
                <a:cs typeface="Times New Roman" pitchFamily="18" charset="0"/>
              </a:rPr>
            </a:br>
            <a:endParaRPr lang="tr-TR" sz="3600" dirty="0"/>
          </a:p>
        </p:txBody>
      </p:sp>
      <p:sp>
        <p:nvSpPr>
          <p:cNvPr id="3" name="Content Placeholder 2">
            <a:extLst>
              <a:ext uri="{FF2B5EF4-FFF2-40B4-BE49-F238E27FC236}">
                <a16:creationId xmlns:a16="http://schemas.microsoft.com/office/drawing/2014/main" xmlns="" id="{4EB8F1C8-005D-4D46-9D01-CD0C3977A1C4}"/>
              </a:ext>
            </a:extLst>
          </p:cNvPr>
          <p:cNvSpPr>
            <a:spLocks noGrp="1"/>
          </p:cNvSpPr>
          <p:nvPr>
            <p:ph idx="1"/>
          </p:nvPr>
        </p:nvSpPr>
        <p:spPr>
          <a:xfrm>
            <a:off x="177800" y="1825625"/>
            <a:ext cx="8337550" cy="4351338"/>
          </a:xfrm>
        </p:spPr>
        <p:txBody>
          <a:bodyPr>
            <a:normAutofit/>
          </a:bodyPr>
          <a:lstStyle/>
          <a:p>
            <a:pPr>
              <a:buClr>
                <a:srgbClr val="FF0000"/>
              </a:buClr>
              <a:buFont typeface="Wingdings" pitchFamily="2" charset="2"/>
              <a:buChar char="ü"/>
            </a:pPr>
            <a:r>
              <a:rPr lang="tr-TR" dirty="0">
                <a:latin typeface="Times New Roman" pitchFamily="18" charset="0"/>
                <a:cs typeface="Times New Roman" pitchFamily="18" charset="0"/>
              </a:rPr>
              <a:t>Bu talep, işveren tarafından karşılanacak ve </a:t>
            </a:r>
            <a:r>
              <a:rPr lang="tr-TR" b="1" dirty="0">
                <a:solidFill>
                  <a:srgbClr val="FF0000"/>
                </a:solidFill>
                <a:latin typeface="Times New Roman" pitchFamily="18" charset="0"/>
                <a:cs typeface="Times New Roman" pitchFamily="18" charset="0"/>
              </a:rPr>
              <a:t>geçerli fesih nedeni</a:t>
            </a:r>
            <a:r>
              <a:rPr lang="tr-TR" dirty="0">
                <a:latin typeface="Times New Roman" pitchFamily="18" charset="0"/>
                <a:cs typeface="Times New Roman" pitchFamily="18" charset="0"/>
              </a:rPr>
              <a:t> </a:t>
            </a:r>
            <a:r>
              <a:rPr lang="tr-TR" b="1" u="sng" dirty="0">
                <a:latin typeface="Times New Roman" pitchFamily="18" charset="0"/>
                <a:cs typeface="Times New Roman" pitchFamily="18" charset="0"/>
              </a:rPr>
              <a:t>sayılmayacaktır. </a:t>
            </a:r>
            <a:endParaRPr lang="tr-TR" b="1" u="sng"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Ayrıca</a:t>
            </a:r>
            <a:r>
              <a:rPr lang="tr-TR" dirty="0">
                <a:latin typeface="Times New Roman" pitchFamily="18" charset="0"/>
                <a:cs typeface="Times New Roman" pitchFamily="18" charset="0"/>
              </a:rPr>
              <a:t>, kısmi süreli çalışmaya başlayan işçi </a:t>
            </a:r>
            <a:r>
              <a:rPr lang="tr-TR" b="1" dirty="0">
                <a:solidFill>
                  <a:srgbClr val="FF0000"/>
                </a:solidFill>
                <a:latin typeface="Times New Roman" pitchFamily="18" charset="0"/>
                <a:cs typeface="Times New Roman" pitchFamily="18" charset="0"/>
              </a:rPr>
              <a:t>aynı çocuk için bir daha bu haktan faydalanmamak üzere</a:t>
            </a:r>
            <a:r>
              <a:rPr lang="tr-TR" dirty="0">
                <a:latin typeface="Times New Roman" pitchFamily="18" charset="0"/>
                <a:cs typeface="Times New Roman" pitchFamily="18" charset="0"/>
              </a:rPr>
              <a:t> </a:t>
            </a:r>
            <a:r>
              <a:rPr lang="tr-TR" b="1" u="sng" dirty="0">
                <a:latin typeface="Times New Roman" pitchFamily="18" charset="0"/>
                <a:cs typeface="Times New Roman" pitchFamily="18" charset="0"/>
              </a:rPr>
              <a:t>tam zamanlı çalışma</a:t>
            </a:r>
            <a:r>
              <a:rPr lang="tr-TR" u="sng" dirty="0">
                <a:latin typeface="Times New Roman" pitchFamily="18" charset="0"/>
                <a:cs typeface="Times New Roman" pitchFamily="18" charset="0"/>
              </a:rPr>
              <a:t>ya</a:t>
            </a:r>
            <a:r>
              <a:rPr lang="tr-TR" dirty="0">
                <a:latin typeface="Times New Roman" pitchFamily="18" charset="0"/>
                <a:cs typeface="Times New Roman" pitchFamily="18" charset="0"/>
              </a:rPr>
              <a:t> dönebilecektir. </a:t>
            </a: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Diğer </a:t>
            </a:r>
            <a:r>
              <a:rPr lang="tr-TR" dirty="0">
                <a:latin typeface="Times New Roman" pitchFamily="18" charset="0"/>
                <a:cs typeface="Times New Roman" pitchFamily="18" charset="0"/>
              </a:rPr>
              <a:t>taraftan, </a:t>
            </a:r>
            <a:r>
              <a:rPr lang="tr-TR" b="1" dirty="0">
                <a:latin typeface="Times New Roman" pitchFamily="18" charset="0"/>
                <a:cs typeface="Times New Roman" pitchFamily="18" charset="0"/>
              </a:rPr>
              <a:t>kısmi süreli çalışmaya</a:t>
            </a:r>
            <a:r>
              <a:rPr lang="tr-TR" dirty="0">
                <a:latin typeface="Times New Roman" pitchFamily="18" charset="0"/>
                <a:cs typeface="Times New Roman" pitchFamily="18" charset="0"/>
              </a:rPr>
              <a:t> geçen işçinin </a:t>
            </a:r>
            <a:r>
              <a:rPr lang="tr-TR" b="1" dirty="0">
                <a:latin typeface="Times New Roman" pitchFamily="18" charset="0"/>
                <a:cs typeface="Times New Roman" pitchFamily="18" charset="0"/>
              </a:rPr>
              <a:t>tam zamanlı çalışmaya başlaması </a:t>
            </a:r>
            <a:r>
              <a:rPr lang="tr-TR" dirty="0">
                <a:latin typeface="Times New Roman" pitchFamily="18" charset="0"/>
                <a:cs typeface="Times New Roman" pitchFamily="18" charset="0"/>
              </a:rPr>
              <a:t>durumunda </a:t>
            </a:r>
            <a:r>
              <a:rPr lang="tr-TR" dirty="0">
                <a:solidFill>
                  <a:srgbClr val="FF0000"/>
                </a:solidFill>
                <a:latin typeface="Times New Roman" pitchFamily="18" charset="0"/>
                <a:cs typeface="Times New Roman" pitchFamily="18" charset="0"/>
              </a:rPr>
              <a:t>yerine işe alınan işçinin iş sözleşmesi </a:t>
            </a:r>
            <a:r>
              <a:rPr lang="tr-TR" b="1" u="sng" dirty="0">
                <a:latin typeface="Times New Roman" pitchFamily="18" charset="0"/>
                <a:cs typeface="Times New Roman" pitchFamily="18" charset="0"/>
              </a:rPr>
              <a:t>kendiliğinden sona erecektir. </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66820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b="1" dirty="0" smtClean="0">
                <a:solidFill>
                  <a:srgbClr val="FF0000"/>
                </a:solidFill>
                <a:latin typeface="Times New Roman" pitchFamily="18" charset="0"/>
                <a:cs typeface="Times New Roman" pitchFamily="18" charset="0"/>
              </a:rPr>
              <a:t>Kısa </a:t>
            </a:r>
            <a:r>
              <a:rPr lang="tr-TR" b="1" dirty="0">
                <a:solidFill>
                  <a:srgbClr val="FF0000"/>
                </a:solidFill>
                <a:latin typeface="Times New Roman" pitchFamily="18" charset="0"/>
                <a:cs typeface="Times New Roman" pitchFamily="18" charset="0"/>
              </a:rPr>
              <a:t>Ç</a:t>
            </a:r>
            <a:r>
              <a:rPr lang="tr-TR" b="1" dirty="0" smtClean="0">
                <a:solidFill>
                  <a:srgbClr val="FF0000"/>
                </a:solidFill>
                <a:latin typeface="Times New Roman" pitchFamily="18" charset="0"/>
                <a:cs typeface="Times New Roman" pitchFamily="18" charset="0"/>
              </a:rPr>
              <a:t>alışma </a:t>
            </a:r>
            <a:r>
              <a:rPr lang="tr-TR" b="1" dirty="0">
                <a:solidFill>
                  <a:srgbClr val="FF0000"/>
                </a:solidFill>
                <a:latin typeface="Times New Roman" pitchFamily="18" charset="0"/>
                <a:cs typeface="Times New Roman" pitchFamily="18" charset="0"/>
              </a:rPr>
              <a:t>U</a:t>
            </a:r>
            <a:r>
              <a:rPr lang="tr-TR" b="1" dirty="0" smtClean="0">
                <a:solidFill>
                  <a:srgbClr val="FF0000"/>
                </a:solidFill>
                <a:latin typeface="Times New Roman" pitchFamily="18" charset="0"/>
                <a:cs typeface="Times New Roman" pitchFamily="18" charset="0"/>
              </a:rPr>
              <a:t>ygulaması </a:t>
            </a:r>
            <a:r>
              <a:rPr lang="tr-TR" b="1" dirty="0">
                <a:solidFill>
                  <a:srgbClr val="FF0000"/>
                </a:solidFill>
                <a:latin typeface="Times New Roman" pitchFamily="18" charset="0"/>
                <a:cs typeface="Times New Roman" pitchFamily="18" charset="0"/>
              </a:rPr>
              <a:t>B</a:t>
            </a:r>
            <a:r>
              <a:rPr lang="tr-TR" b="1" dirty="0" smtClean="0">
                <a:solidFill>
                  <a:srgbClr val="FF0000"/>
                </a:solidFill>
                <a:latin typeface="Times New Roman" pitchFamily="18" charset="0"/>
                <a:cs typeface="Times New Roman" pitchFamily="18" charset="0"/>
              </a:rPr>
              <a:t>akımından </a:t>
            </a:r>
            <a:r>
              <a:rPr lang="tr-TR" b="1" dirty="0">
                <a:solidFill>
                  <a:srgbClr val="FF0000"/>
                </a:solidFill>
                <a:latin typeface="Times New Roman" pitchFamily="18" charset="0"/>
                <a:cs typeface="Times New Roman" pitchFamily="18" charset="0"/>
              </a:rPr>
              <a:t>“</a:t>
            </a:r>
            <a:r>
              <a:rPr lang="tr-TR" b="1" dirty="0" err="1">
                <a:solidFill>
                  <a:srgbClr val="FF0000"/>
                </a:solidFill>
                <a:latin typeface="Times New Roman" pitchFamily="18" charset="0"/>
                <a:cs typeface="Times New Roman" pitchFamily="18" charset="0"/>
              </a:rPr>
              <a:t>Sektörel</a:t>
            </a:r>
            <a:r>
              <a:rPr lang="tr-TR" b="1" dirty="0">
                <a:solidFill>
                  <a:srgbClr val="FF0000"/>
                </a:solidFill>
                <a:latin typeface="Times New Roman" pitchFamily="18" charset="0"/>
                <a:cs typeface="Times New Roman" pitchFamily="18" charset="0"/>
              </a:rPr>
              <a:t> Kriz”</a:t>
            </a:r>
            <a:br>
              <a:rPr lang="tr-TR" b="1" dirty="0">
                <a:solidFill>
                  <a:srgbClr val="FF0000"/>
                </a:solidFill>
                <a:latin typeface="Times New Roman" pitchFamily="18" charset="0"/>
                <a:cs typeface="Times New Roman" pitchFamily="18" charset="0"/>
              </a:rPr>
            </a:b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endParaRPr lang="tr-TR" dirty="0"/>
          </a:p>
          <a:p>
            <a:pPr marL="0" indent="0">
              <a:buNone/>
            </a:pPr>
            <a:endParaRPr lang="tr-TR" dirty="0"/>
          </a:p>
          <a:p>
            <a:pPr>
              <a:buClr>
                <a:srgbClr val="FF0000"/>
              </a:buClr>
            </a:pPr>
            <a:r>
              <a:rPr lang="tr-TR" dirty="0">
                <a:latin typeface="Times New Roman" pitchFamily="18" charset="0"/>
                <a:cs typeface="Times New Roman" pitchFamily="18" charset="0"/>
              </a:rPr>
              <a:t>Ulusal veya uluslararası ekonomide ortaya çıkan olaylardan </a:t>
            </a:r>
            <a:r>
              <a:rPr lang="tr-TR" dirty="0">
                <a:solidFill>
                  <a:srgbClr val="FF0000"/>
                </a:solidFill>
                <a:latin typeface="Times New Roman" pitchFamily="18" charset="0"/>
                <a:cs typeface="Times New Roman" pitchFamily="18" charset="0"/>
              </a:rPr>
              <a:t>doğrudan etkilenen sektörler </a:t>
            </a:r>
            <a:r>
              <a:rPr lang="tr-TR" dirty="0">
                <a:latin typeface="Times New Roman" pitchFamily="18" charset="0"/>
                <a:cs typeface="Times New Roman" pitchFamily="18" charset="0"/>
              </a:rPr>
              <a:t>ve </a:t>
            </a:r>
            <a:r>
              <a:rPr lang="tr-TR" b="1" dirty="0">
                <a:latin typeface="Times New Roman" pitchFamily="18" charset="0"/>
                <a:cs typeface="Times New Roman" pitchFamily="18" charset="0"/>
              </a:rPr>
              <a:t>bunlarla bağlantılı</a:t>
            </a:r>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diğer sektörlerdeki </a:t>
            </a:r>
            <a:r>
              <a:rPr lang="tr-TR" dirty="0">
                <a:latin typeface="Times New Roman" pitchFamily="18" charset="0"/>
                <a:cs typeface="Times New Roman" pitchFamily="18" charset="0"/>
              </a:rPr>
              <a:t>işyerlerinin ciddi anlamda sarsıldığı durumlardır.</a:t>
            </a:r>
          </a:p>
          <a:p>
            <a:endParaRPr lang="tr-TR" dirty="0">
              <a:latin typeface="Times New Roman" pitchFamily="18" charset="0"/>
              <a:cs typeface="Times New Roman" pitchFamily="18" charset="0"/>
            </a:endParaRPr>
          </a:p>
          <a:p>
            <a:endParaRPr lang="tr-TR" dirty="0"/>
          </a:p>
          <a:p>
            <a:endParaRPr lang="tr-TR" dirty="0"/>
          </a:p>
        </p:txBody>
      </p:sp>
    </p:spTree>
    <p:extLst>
      <p:ext uri="{BB962C8B-B14F-4D97-AF65-F5344CB8AC3E}">
        <p14:creationId xmlns:p14="http://schemas.microsoft.com/office/powerpoint/2010/main" val="15351852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7000" y="365126"/>
            <a:ext cx="8388350" cy="1325563"/>
          </a:xfrm>
        </p:spPr>
        <p:txBody>
          <a:bodyPr>
            <a:normAutofit/>
          </a:bodyPr>
          <a:lstStyle/>
          <a:p>
            <a:r>
              <a:rPr lang="tr-TR" sz="2800" b="1" dirty="0">
                <a:solidFill>
                  <a:srgbClr val="FF0000"/>
                </a:solidFill>
                <a:latin typeface="Times New Roman" pitchFamily="18" charset="0"/>
                <a:cs typeface="Times New Roman" pitchFamily="18" charset="0"/>
              </a:rPr>
              <a:t>DOĞUM VE EVLAT EDİNME </a:t>
            </a:r>
            <a:br>
              <a:rPr lang="tr-TR" sz="2800" b="1" dirty="0">
                <a:solidFill>
                  <a:srgbClr val="FF0000"/>
                </a:solidFill>
                <a:latin typeface="Times New Roman" pitchFamily="18" charset="0"/>
                <a:cs typeface="Times New Roman" pitchFamily="18" charset="0"/>
              </a:rPr>
            </a:br>
            <a:r>
              <a:rPr lang="tr-TR" sz="2800" b="1" dirty="0">
                <a:solidFill>
                  <a:srgbClr val="FF0000"/>
                </a:solidFill>
                <a:latin typeface="Times New Roman" pitchFamily="18" charset="0"/>
                <a:cs typeface="Times New Roman" pitchFamily="18" charset="0"/>
              </a:rPr>
              <a:t>BAKINMINDAN KISMİ SÜRELİ </a:t>
            </a:r>
            <a:r>
              <a:rPr lang="tr-TR" sz="2800" b="1" dirty="0" smtClean="0">
                <a:solidFill>
                  <a:srgbClr val="FF0000"/>
                </a:solidFill>
                <a:latin typeface="Times New Roman" pitchFamily="18" charset="0"/>
                <a:cs typeface="Times New Roman" pitchFamily="18" charset="0"/>
              </a:rPr>
              <a:t>ÇALIŞMA-5</a:t>
            </a:r>
            <a:br>
              <a:rPr lang="tr-TR" sz="2800" b="1" dirty="0" smtClean="0">
                <a:solidFill>
                  <a:srgbClr val="FF0000"/>
                </a:solidFill>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
        <p:nvSpPr>
          <p:cNvPr id="3" name="İçerik Yer Tutucusu 2"/>
          <p:cNvSpPr>
            <a:spLocks noGrp="1"/>
          </p:cNvSpPr>
          <p:nvPr>
            <p:ph idx="1"/>
          </p:nvPr>
        </p:nvSpPr>
        <p:spPr>
          <a:xfrm>
            <a:off x="114300" y="1651000"/>
            <a:ext cx="8851900" cy="5054599"/>
          </a:xfrm>
        </p:spPr>
        <p:txBody>
          <a:bodyPr>
            <a:normAutofit/>
          </a:bodyPr>
          <a:lstStyle/>
          <a:p>
            <a:pPr>
              <a:buClr>
                <a:srgbClr val="FF0000"/>
              </a:buClr>
              <a:buFont typeface="Wingdings" pitchFamily="2" charset="2"/>
              <a:buChar char="ü"/>
            </a:pPr>
            <a:r>
              <a:rPr lang="tr-TR" dirty="0">
                <a:latin typeface="Times New Roman" pitchFamily="18" charset="0"/>
                <a:cs typeface="Times New Roman" pitchFamily="18" charset="0"/>
              </a:rPr>
              <a:t>Ebeveynlerden </a:t>
            </a:r>
            <a:r>
              <a:rPr lang="tr-TR" b="1" dirty="0">
                <a:solidFill>
                  <a:srgbClr val="FF0000"/>
                </a:solidFill>
                <a:latin typeface="Times New Roman" pitchFamily="18" charset="0"/>
                <a:cs typeface="Times New Roman" pitchFamily="18" charset="0"/>
              </a:rPr>
              <a:t>birinin çalışmaması </a:t>
            </a:r>
            <a:r>
              <a:rPr lang="tr-TR" dirty="0">
                <a:latin typeface="Times New Roman" pitchFamily="18" charset="0"/>
                <a:cs typeface="Times New Roman" pitchFamily="18" charset="0"/>
              </a:rPr>
              <a:t>halinde, çalışan eş </a:t>
            </a:r>
            <a:r>
              <a:rPr lang="tr-TR" b="1" dirty="0">
                <a:latin typeface="Times New Roman" pitchFamily="18" charset="0"/>
                <a:cs typeface="Times New Roman" pitchFamily="18" charset="0"/>
              </a:rPr>
              <a:t>kısmi süreli çalışma </a:t>
            </a:r>
            <a:r>
              <a:rPr lang="tr-TR" dirty="0">
                <a:latin typeface="Times New Roman" pitchFamily="18" charset="0"/>
                <a:cs typeface="Times New Roman" pitchFamily="18" charset="0"/>
              </a:rPr>
              <a:t>talebinde </a:t>
            </a:r>
            <a:r>
              <a:rPr lang="tr-TR" b="1" u="sng" dirty="0">
                <a:solidFill>
                  <a:srgbClr val="FF0000"/>
                </a:solidFill>
                <a:latin typeface="Times New Roman" pitchFamily="18" charset="0"/>
                <a:cs typeface="Times New Roman" pitchFamily="18" charset="0"/>
              </a:rPr>
              <a:t>bulunamayacaktır.</a:t>
            </a:r>
            <a:r>
              <a:rPr lang="tr-TR" dirty="0">
                <a:latin typeface="Times New Roman" pitchFamily="18" charset="0"/>
                <a:cs typeface="Times New Roman" pitchFamily="18" charset="0"/>
              </a:rPr>
              <a:t> Bir çocuğu </a:t>
            </a:r>
            <a:r>
              <a:rPr lang="tr-TR" b="1" dirty="0">
                <a:solidFill>
                  <a:srgbClr val="FF0000"/>
                </a:solidFill>
                <a:latin typeface="Times New Roman" pitchFamily="18" charset="0"/>
                <a:cs typeface="Times New Roman" pitchFamily="18" charset="0"/>
              </a:rPr>
              <a:t>eşiyle birlikte </a:t>
            </a:r>
            <a:r>
              <a:rPr lang="tr-TR" dirty="0">
                <a:latin typeface="Times New Roman" pitchFamily="18" charset="0"/>
                <a:cs typeface="Times New Roman" pitchFamily="18" charset="0"/>
              </a:rPr>
              <a:t>veya </a:t>
            </a:r>
            <a:r>
              <a:rPr lang="tr-TR" b="1" dirty="0">
                <a:solidFill>
                  <a:srgbClr val="FF0000"/>
                </a:solidFill>
                <a:latin typeface="Times New Roman" pitchFamily="18" charset="0"/>
                <a:cs typeface="Times New Roman" pitchFamily="18" charset="0"/>
              </a:rPr>
              <a:t>münferiden</a:t>
            </a:r>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evlat edinenler </a:t>
            </a:r>
            <a:r>
              <a:rPr lang="tr-TR" dirty="0">
                <a:latin typeface="Times New Roman" pitchFamily="18" charset="0"/>
                <a:cs typeface="Times New Roman" pitchFamily="18" charset="0"/>
              </a:rPr>
              <a:t>de çocuğun </a:t>
            </a:r>
            <a:r>
              <a:rPr lang="tr-TR" b="1" dirty="0">
                <a:latin typeface="Times New Roman" pitchFamily="18" charset="0"/>
                <a:cs typeface="Times New Roman" pitchFamily="18" charset="0"/>
              </a:rPr>
              <a:t>fiilen teslim edildiği </a:t>
            </a:r>
            <a:r>
              <a:rPr lang="tr-TR" dirty="0">
                <a:latin typeface="Times New Roman" pitchFamily="18" charset="0"/>
                <a:cs typeface="Times New Roman" pitchFamily="18" charset="0"/>
              </a:rPr>
              <a:t>tarihten itibaren bu </a:t>
            </a:r>
            <a:r>
              <a:rPr lang="tr-TR" b="1" u="sng" dirty="0">
                <a:latin typeface="Times New Roman" pitchFamily="18" charset="0"/>
                <a:cs typeface="Times New Roman" pitchFamily="18" charset="0"/>
              </a:rPr>
              <a:t>haktan faydalanabilecektir. </a:t>
            </a:r>
          </a:p>
          <a:p>
            <a:pPr>
              <a:buClr>
                <a:srgbClr val="FF0000"/>
              </a:buClr>
              <a:buFont typeface="Wingdings" pitchFamily="2" charset="2"/>
              <a:buChar char="ü"/>
            </a:pPr>
            <a:r>
              <a:rPr lang="tr-TR" dirty="0">
                <a:latin typeface="Times New Roman" pitchFamily="18" charset="0"/>
                <a:cs typeface="Times New Roman" pitchFamily="18" charset="0"/>
              </a:rPr>
              <a:t>Kısmi süreli çalışma talebi bu haktan faydalanmaya başlamadan </a:t>
            </a:r>
            <a:r>
              <a:rPr lang="tr-TR" b="1" dirty="0">
                <a:solidFill>
                  <a:srgbClr val="FF0000"/>
                </a:solidFill>
                <a:latin typeface="Times New Roman" pitchFamily="18" charset="0"/>
                <a:cs typeface="Times New Roman" pitchFamily="18" charset="0"/>
              </a:rPr>
              <a:t>en az 1 ay önce</a:t>
            </a:r>
            <a:r>
              <a:rPr lang="tr-TR" dirty="0">
                <a:latin typeface="Times New Roman" pitchFamily="18" charset="0"/>
                <a:cs typeface="Times New Roman" pitchFamily="18" charset="0"/>
              </a:rPr>
              <a:t> işçi tarafından </a:t>
            </a:r>
            <a:r>
              <a:rPr lang="tr-TR" b="1" dirty="0">
                <a:solidFill>
                  <a:srgbClr val="FF0000"/>
                </a:solidFill>
                <a:latin typeface="Times New Roman" pitchFamily="18" charset="0"/>
                <a:cs typeface="Times New Roman" pitchFamily="18" charset="0"/>
              </a:rPr>
              <a:t>yazılı </a:t>
            </a:r>
            <a:r>
              <a:rPr lang="tr-TR" dirty="0">
                <a:latin typeface="Times New Roman" pitchFamily="18" charset="0"/>
                <a:cs typeface="Times New Roman" pitchFamily="18" charset="0"/>
              </a:rPr>
              <a:t>olarak işverene bildirilmelidir. İ</a:t>
            </a:r>
            <a:r>
              <a:rPr lang="tr-TR" dirty="0" smtClean="0">
                <a:latin typeface="Times New Roman" pitchFamily="18" charset="0"/>
                <a:cs typeface="Times New Roman" pitchFamily="18" charset="0"/>
              </a:rPr>
              <a:t>şveren </a:t>
            </a:r>
            <a:r>
              <a:rPr lang="tr-TR" dirty="0">
                <a:latin typeface="Times New Roman" pitchFamily="18" charset="0"/>
                <a:cs typeface="Times New Roman" pitchFamily="18" charset="0"/>
              </a:rPr>
              <a:t>tarafından </a:t>
            </a:r>
            <a:r>
              <a:rPr lang="tr-TR" b="1" dirty="0">
                <a:solidFill>
                  <a:srgbClr val="FF0000"/>
                </a:solidFill>
                <a:latin typeface="Times New Roman" pitchFamily="18" charset="0"/>
                <a:cs typeface="Times New Roman" pitchFamily="18" charset="0"/>
              </a:rPr>
              <a:t>süresi içinde cevap verilmemesi</a:t>
            </a:r>
            <a:r>
              <a:rPr lang="tr-TR" dirty="0">
                <a:latin typeface="Times New Roman" pitchFamily="18" charset="0"/>
                <a:cs typeface="Times New Roman" pitchFamily="18" charset="0"/>
              </a:rPr>
              <a:t> halinde ise, işçinin talebi </a:t>
            </a:r>
            <a:r>
              <a:rPr lang="tr-TR" b="1" dirty="0">
                <a:solidFill>
                  <a:srgbClr val="FF0000"/>
                </a:solidFill>
                <a:latin typeface="Times New Roman" pitchFamily="18" charset="0"/>
                <a:cs typeface="Times New Roman" pitchFamily="18" charset="0"/>
              </a:rPr>
              <a:t>kabul edilmiş </a:t>
            </a:r>
            <a:r>
              <a:rPr lang="tr-TR" dirty="0">
                <a:latin typeface="Times New Roman" pitchFamily="18" charset="0"/>
                <a:cs typeface="Times New Roman" pitchFamily="18" charset="0"/>
              </a:rPr>
              <a:t>sayılır ve talep işçinin dilekçesinde </a:t>
            </a:r>
            <a:r>
              <a:rPr lang="tr-TR" b="1" dirty="0">
                <a:solidFill>
                  <a:srgbClr val="FF0000"/>
                </a:solidFill>
                <a:latin typeface="Times New Roman" pitchFamily="18" charset="0"/>
                <a:cs typeface="Times New Roman" pitchFamily="18" charset="0"/>
              </a:rPr>
              <a:t>belirtilen tarihte</a:t>
            </a:r>
            <a:r>
              <a:rPr lang="tr-TR" dirty="0">
                <a:latin typeface="Times New Roman" pitchFamily="18" charset="0"/>
                <a:cs typeface="Times New Roman" pitchFamily="18" charset="0"/>
              </a:rPr>
              <a:t> veya bu tarihi takip eden </a:t>
            </a:r>
            <a:r>
              <a:rPr lang="tr-TR" b="1" dirty="0">
                <a:solidFill>
                  <a:srgbClr val="FF0000"/>
                </a:solidFill>
                <a:latin typeface="Times New Roman" pitchFamily="18" charset="0"/>
                <a:cs typeface="Times New Roman" pitchFamily="18" charset="0"/>
              </a:rPr>
              <a:t>ilk iş gününde </a:t>
            </a:r>
            <a:r>
              <a:rPr lang="tr-TR" dirty="0">
                <a:latin typeface="Times New Roman" pitchFamily="18" charset="0"/>
                <a:cs typeface="Times New Roman" pitchFamily="18" charset="0"/>
              </a:rPr>
              <a:t>geçerlilik kazanır.</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7790744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8D22F8-0495-224D-9DEB-F9DD3EB95175}"/>
              </a:ext>
            </a:extLst>
          </p:cNvPr>
          <p:cNvSpPr>
            <a:spLocks noGrp="1"/>
          </p:cNvSpPr>
          <p:nvPr>
            <p:ph type="title"/>
          </p:nvPr>
        </p:nvSpPr>
        <p:spPr>
          <a:xfrm>
            <a:off x="88900" y="114300"/>
            <a:ext cx="8426450" cy="1613626"/>
          </a:xfrm>
        </p:spPr>
        <p:txBody>
          <a:bodyPr>
            <a:noAutofit/>
          </a:bodyPr>
          <a:lstStyle/>
          <a:p>
            <a:r>
              <a:rPr lang="tr-TR" sz="2800" b="1" dirty="0">
                <a:solidFill>
                  <a:srgbClr val="FF0000"/>
                </a:solidFill>
                <a:latin typeface="Times New Roman" pitchFamily="18" charset="0"/>
                <a:cs typeface="Times New Roman" pitchFamily="18" charset="0"/>
              </a:rPr>
              <a:t>DOĞUM VE EVLAT EDİNME </a:t>
            </a:r>
            <a:br>
              <a:rPr lang="tr-TR" sz="2800" b="1" dirty="0">
                <a:solidFill>
                  <a:srgbClr val="FF0000"/>
                </a:solidFill>
                <a:latin typeface="Times New Roman" pitchFamily="18" charset="0"/>
                <a:cs typeface="Times New Roman" pitchFamily="18" charset="0"/>
              </a:rPr>
            </a:br>
            <a:r>
              <a:rPr lang="tr-TR" sz="2800" b="1" dirty="0">
                <a:solidFill>
                  <a:srgbClr val="FF0000"/>
                </a:solidFill>
                <a:latin typeface="Times New Roman" pitchFamily="18" charset="0"/>
                <a:cs typeface="Times New Roman" pitchFamily="18" charset="0"/>
              </a:rPr>
              <a:t>BAKINMINDAN KISMİ SÜRELİ </a:t>
            </a:r>
            <a:r>
              <a:rPr lang="tr-TR" sz="2800" b="1" dirty="0" smtClean="0">
                <a:solidFill>
                  <a:srgbClr val="FF0000"/>
                </a:solidFill>
                <a:latin typeface="Times New Roman" pitchFamily="18" charset="0"/>
                <a:cs typeface="Times New Roman" pitchFamily="18" charset="0"/>
              </a:rPr>
              <a:t>ÇALIŞMA-6</a:t>
            </a:r>
            <a:endParaRPr lang="tr-TR" sz="2800" dirty="0">
              <a:solidFill>
                <a:srgbClr val="FF0000"/>
              </a:solidFill>
            </a:endParaRPr>
          </a:p>
        </p:txBody>
      </p:sp>
      <p:sp>
        <p:nvSpPr>
          <p:cNvPr id="3" name="Content Placeholder 2">
            <a:extLst>
              <a:ext uri="{FF2B5EF4-FFF2-40B4-BE49-F238E27FC236}">
                <a16:creationId xmlns:a16="http://schemas.microsoft.com/office/drawing/2014/main" xmlns="" id="{92AF8881-6903-B94A-828F-AF2639CF2DDF}"/>
              </a:ext>
            </a:extLst>
          </p:cNvPr>
          <p:cNvSpPr>
            <a:spLocks noGrp="1"/>
          </p:cNvSpPr>
          <p:nvPr>
            <p:ph idx="1"/>
          </p:nvPr>
        </p:nvSpPr>
        <p:spPr>
          <a:xfrm>
            <a:off x="127000" y="1320800"/>
            <a:ext cx="8388350" cy="4978399"/>
          </a:xfrm>
        </p:spPr>
        <p:txBody>
          <a:bodyPr/>
          <a:lstStyle/>
          <a:p>
            <a:pPr marL="0" indent="0">
              <a:buNone/>
            </a:pPr>
            <a:r>
              <a:rPr lang="tr-TR" b="1" dirty="0" smtClean="0">
                <a:solidFill>
                  <a:srgbClr val="FF0000"/>
                </a:solidFill>
                <a:latin typeface="Times New Roman" pitchFamily="18" charset="0"/>
                <a:cs typeface="Times New Roman" pitchFamily="18" charset="0"/>
              </a:rPr>
              <a:t>Kısmi Süreli Çalışma Talebinin Şartları </a:t>
            </a:r>
            <a:r>
              <a:rPr lang="tr-TR" b="1" dirty="0" smtClean="0">
                <a:solidFill>
                  <a:srgbClr val="FF0000"/>
                </a:solidFill>
              </a:rPr>
              <a:t>(Md.10)</a:t>
            </a:r>
            <a:endParaRPr lang="tr-TR" b="1" dirty="0">
              <a:solidFill>
                <a:srgbClr val="FF0000"/>
              </a:solidFill>
            </a:endParaRPr>
          </a:p>
          <a:p>
            <a:pPr marL="0" indent="0">
              <a:buNone/>
            </a:pPr>
            <a:endParaRPr lang="tr-TR" dirty="0">
              <a:solidFill>
                <a:srgbClr val="FF0000"/>
              </a:solidFill>
            </a:endParaRPr>
          </a:p>
          <a:p>
            <a:endParaRPr lang="tr-TR" dirty="0">
              <a:solidFill>
                <a:srgbClr val="FF0000"/>
              </a:solidFill>
            </a:endParaRPr>
          </a:p>
        </p:txBody>
      </p:sp>
      <p:graphicFrame>
        <p:nvGraphicFramePr>
          <p:cNvPr id="5" name="Diagram 4">
            <a:extLst>
              <a:ext uri="{FF2B5EF4-FFF2-40B4-BE49-F238E27FC236}">
                <a16:creationId xmlns:a16="http://schemas.microsoft.com/office/drawing/2014/main" xmlns="" id="{0EDF811F-63BF-DC47-BB29-E18F101981CE}"/>
              </a:ext>
            </a:extLst>
          </p:cNvPr>
          <p:cNvGraphicFramePr/>
          <p:nvPr>
            <p:extLst>
              <p:ext uri="{D42A27DB-BD31-4B8C-83A1-F6EECF244321}">
                <p14:modId xmlns:p14="http://schemas.microsoft.com/office/powerpoint/2010/main" val="105191553"/>
              </p:ext>
            </p:extLst>
          </p:nvPr>
        </p:nvGraphicFramePr>
        <p:xfrm>
          <a:off x="203200" y="1993900"/>
          <a:ext cx="8294029"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6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60AB7-55A7-AE41-B4A8-8D935D39738B}"/>
              </a:ext>
            </a:extLst>
          </p:cNvPr>
          <p:cNvSpPr>
            <a:spLocks noGrp="1"/>
          </p:cNvSpPr>
          <p:nvPr>
            <p:ph type="title"/>
          </p:nvPr>
        </p:nvSpPr>
        <p:spPr>
          <a:xfrm>
            <a:off x="114300" y="190500"/>
            <a:ext cx="8401050" cy="1500189"/>
          </a:xfrm>
        </p:spPr>
        <p:txBody>
          <a:bodyPr>
            <a:normAutofit/>
          </a:bodyPr>
          <a:lstStyle/>
          <a:p>
            <a:r>
              <a:rPr lang="tr-TR" sz="3200" b="1" dirty="0" smtClean="0">
                <a:solidFill>
                  <a:srgbClr val="FF0000"/>
                </a:solidFill>
                <a:latin typeface="Times New Roman" pitchFamily="18" charset="0"/>
                <a:cs typeface="Times New Roman" pitchFamily="18" charset="0"/>
              </a:rPr>
              <a:t>KISMİ SÜRELİ ÇALIŞMA BiLDiRiMi-1</a:t>
            </a:r>
            <a:endParaRPr lang="tr-TR" sz="32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C70428C9-7D99-174A-A7E5-544C762DD19C}"/>
              </a:ext>
            </a:extLst>
          </p:cNvPr>
          <p:cNvSpPr>
            <a:spLocks noGrp="1"/>
          </p:cNvSpPr>
          <p:nvPr>
            <p:ph idx="1"/>
          </p:nvPr>
        </p:nvSpPr>
        <p:spPr>
          <a:xfrm>
            <a:off x="127000" y="1295400"/>
            <a:ext cx="8788400" cy="5461000"/>
          </a:xfrm>
        </p:spPr>
        <p:txBody>
          <a:bodyPr>
            <a:normAutofit fontScale="92500" lnSpcReduction="20000"/>
          </a:bodyPr>
          <a:lstStyle/>
          <a:p>
            <a:pPr marL="0" indent="0">
              <a:buNone/>
            </a:pPr>
            <a:r>
              <a:rPr lang="tr-TR" b="1" dirty="0">
                <a:solidFill>
                  <a:srgbClr val="FF0000"/>
                </a:solidFill>
                <a:latin typeface="Times New Roman" pitchFamily="18" charset="0"/>
                <a:cs typeface="Times New Roman" pitchFamily="18" charset="0"/>
              </a:rPr>
              <a:t>Kısmi Süreli (</a:t>
            </a:r>
            <a:r>
              <a:rPr lang="tr-TR" b="1" dirty="0" err="1">
                <a:solidFill>
                  <a:srgbClr val="FF0000"/>
                </a:solidFill>
                <a:latin typeface="Times New Roman" pitchFamily="18" charset="0"/>
                <a:cs typeface="Times New Roman" pitchFamily="18" charset="0"/>
              </a:rPr>
              <a:t>Part</a:t>
            </a:r>
            <a:r>
              <a:rPr lang="tr-TR" b="1" dirty="0">
                <a:solidFill>
                  <a:srgbClr val="FF0000"/>
                </a:solidFill>
                <a:latin typeface="Times New Roman" pitchFamily="18" charset="0"/>
                <a:cs typeface="Times New Roman" pitchFamily="18" charset="0"/>
              </a:rPr>
              <a:t> Time) İşçilerin Sigorta </a:t>
            </a:r>
            <a:endParaRPr lang="tr-TR" b="1" dirty="0" smtClean="0">
              <a:solidFill>
                <a:srgbClr val="FF0000"/>
              </a:solidFill>
              <a:latin typeface="Times New Roman" pitchFamily="18" charset="0"/>
              <a:cs typeface="Times New Roman" pitchFamily="18" charset="0"/>
            </a:endParaRPr>
          </a:p>
          <a:p>
            <a:pPr marL="0" indent="0">
              <a:buNone/>
            </a:pPr>
            <a:r>
              <a:rPr lang="tr-TR" b="1" dirty="0" smtClean="0">
                <a:solidFill>
                  <a:srgbClr val="FF0000"/>
                </a:solidFill>
                <a:latin typeface="Times New Roman" pitchFamily="18" charset="0"/>
                <a:cs typeface="Times New Roman" pitchFamily="18" charset="0"/>
              </a:rPr>
              <a:t>Bildirimi; </a:t>
            </a:r>
            <a:endParaRPr lang="tr-TR" b="1" dirty="0">
              <a:solidFill>
                <a:srgbClr val="FF0000"/>
              </a:solidFill>
              <a:latin typeface="Times New Roman" pitchFamily="18" charset="0"/>
              <a:cs typeface="Times New Roman" pitchFamily="18" charset="0"/>
            </a:endParaRPr>
          </a:p>
          <a:p>
            <a:pPr marL="0" indent="0">
              <a:buNone/>
            </a:pPr>
            <a:r>
              <a:rPr lang="tr-TR" b="1" dirty="0">
                <a:solidFill>
                  <a:srgbClr val="FF0000"/>
                </a:solidFill>
                <a:latin typeface="Times New Roman" pitchFamily="18" charset="0"/>
                <a:cs typeface="Times New Roman" pitchFamily="18" charset="0"/>
              </a:rPr>
              <a:t>7103 </a:t>
            </a:r>
            <a:r>
              <a:rPr lang="tr-TR" dirty="0">
                <a:latin typeface="Times New Roman" pitchFamily="18" charset="0"/>
                <a:cs typeface="Times New Roman" pitchFamily="18" charset="0"/>
              </a:rPr>
              <a:t>Sayılı Vergi Kanunları ile Bazı Kanun ve Kanun Hükmünde Kararnamelerde Değişiklik Yapılması Hakkında Kanun </a:t>
            </a:r>
            <a:r>
              <a:rPr lang="tr-TR" b="1" dirty="0">
                <a:solidFill>
                  <a:srgbClr val="FF0000"/>
                </a:solidFill>
                <a:latin typeface="Times New Roman" pitchFamily="18" charset="0"/>
                <a:cs typeface="Times New Roman" pitchFamily="18" charset="0"/>
              </a:rPr>
              <a:t>27.03.2018</a:t>
            </a:r>
            <a:r>
              <a:rPr lang="tr-TR" dirty="0">
                <a:latin typeface="Times New Roman" pitchFamily="18" charset="0"/>
                <a:cs typeface="Times New Roman" pitchFamily="18" charset="0"/>
              </a:rPr>
              <a:t> tarihli Mükerrer Resmî Gazete </a:t>
            </a:r>
            <a:r>
              <a:rPr lang="tr-TR" dirty="0" smtClean="0">
                <a:latin typeface="Times New Roman" pitchFamily="18" charset="0"/>
                <a:cs typeface="Times New Roman" pitchFamily="18" charset="0"/>
              </a:rPr>
              <a:t>yayınlanarak </a:t>
            </a:r>
            <a:r>
              <a:rPr lang="tr-TR" dirty="0">
                <a:latin typeface="Times New Roman" pitchFamily="18" charset="0"/>
                <a:cs typeface="Times New Roman" pitchFamily="18" charset="0"/>
              </a:rPr>
              <a:t>yürürlüğe girmiştir. </a:t>
            </a:r>
            <a:endParaRPr lang="tr-TR" dirty="0" smtClean="0">
              <a:latin typeface="Times New Roman" pitchFamily="18" charset="0"/>
              <a:cs typeface="Times New Roman" pitchFamily="18" charset="0"/>
            </a:endParaRPr>
          </a:p>
          <a:p>
            <a:pPr marL="0" indent="0">
              <a:buNone/>
            </a:pPr>
            <a:r>
              <a:rPr lang="tr-TR" dirty="0" smtClean="0">
                <a:latin typeface="Times New Roman" pitchFamily="18" charset="0"/>
                <a:cs typeface="Times New Roman" pitchFamily="18" charset="0"/>
              </a:rPr>
              <a:t>İş </a:t>
            </a:r>
            <a:r>
              <a:rPr lang="tr-TR" dirty="0">
                <a:latin typeface="Times New Roman" pitchFamily="18" charset="0"/>
                <a:cs typeface="Times New Roman" pitchFamily="18" charset="0"/>
              </a:rPr>
              <a:t>ve Sosyal Güvenlik alanında birçok değişikliğin yer aldığı kararnamede ay içerisinde </a:t>
            </a:r>
            <a:r>
              <a:rPr lang="tr-TR" b="1" dirty="0" smtClean="0">
                <a:solidFill>
                  <a:srgbClr val="FF0000"/>
                </a:solidFill>
                <a:latin typeface="Times New Roman" pitchFamily="18" charset="0"/>
                <a:cs typeface="Times New Roman" pitchFamily="18" charset="0"/>
              </a:rPr>
              <a:t>30  </a:t>
            </a:r>
            <a:r>
              <a:rPr lang="tr-TR" b="1" dirty="0">
                <a:solidFill>
                  <a:srgbClr val="FF0000"/>
                </a:solidFill>
                <a:latin typeface="Times New Roman" pitchFamily="18" charset="0"/>
                <a:cs typeface="Times New Roman" pitchFamily="18" charset="0"/>
              </a:rPr>
              <a:t>günden az çalıştırılan sigortalıların eksik gün bildirimi (Ek-10) kaldırılmış olup, </a:t>
            </a:r>
            <a:r>
              <a:rPr lang="tr-TR" dirty="0">
                <a:latin typeface="Times New Roman" pitchFamily="18" charset="0"/>
                <a:cs typeface="Times New Roman" pitchFamily="18" charset="0"/>
              </a:rPr>
              <a:t>yapılan düzenlemeyle eksik gün nedeni ve eksik gün sayısının ilgili aya ait aylık prim ve hizmet belgesindeki işverenin beyanı kabul edilecektir</a:t>
            </a:r>
            <a:r>
              <a:rPr lang="tr-TR" dirty="0" smtClean="0">
                <a:latin typeface="Times New Roman" pitchFamily="18" charset="0"/>
                <a:cs typeface="Times New Roman" pitchFamily="18" charset="0"/>
              </a:rPr>
              <a:t>.</a:t>
            </a:r>
          </a:p>
          <a:p>
            <a:pPr marL="0" indent="0">
              <a:buNone/>
            </a:pPr>
            <a:r>
              <a:rPr lang="tr-TR" dirty="0" smtClean="0">
                <a:latin typeface="Times New Roman" pitchFamily="18" charset="0"/>
                <a:cs typeface="Times New Roman" pitchFamily="18" charset="0"/>
              </a:rPr>
              <a:t> </a:t>
            </a:r>
            <a:endParaRPr lang="tr-TR" dirty="0">
              <a:latin typeface="Times New Roman" pitchFamily="18" charset="0"/>
              <a:cs typeface="Times New Roman" pitchFamily="18" charset="0"/>
            </a:endParaRPr>
          </a:p>
          <a:p>
            <a:pPr marL="0" indent="0">
              <a:buNone/>
            </a:pPr>
            <a:r>
              <a:rPr lang="tr-TR" b="1" dirty="0" smtClean="0">
                <a:solidFill>
                  <a:srgbClr val="FF0000"/>
                </a:solidFill>
                <a:latin typeface="Times New Roman" pitchFamily="18" charset="0"/>
                <a:cs typeface="Times New Roman" pitchFamily="18" charset="0"/>
              </a:rPr>
              <a:t>**</a:t>
            </a:r>
            <a:r>
              <a:rPr lang="tr-TR" b="1" dirty="0" smtClean="0">
                <a:latin typeface="Times New Roman" pitchFamily="18" charset="0"/>
                <a:cs typeface="Times New Roman" pitchFamily="18" charset="0"/>
              </a:rPr>
              <a:t>SGK </a:t>
            </a:r>
            <a:r>
              <a:rPr lang="tr-TR" b="1" dirty="0">
                <a:latin typeface="Times New Roman" pitchFamily="18" charset="0"/>
                <a:cs typeface="Times New Roman" pitchFamily="18" charset="0"/>
              </a:rPr>
              <a:t>tarafından gerekli görülürse eksik gün evrakları ayrıca istenebileceği belirtilmiştir.</a:t>
            </a:r>
          </a:p>
        </p:txBody>
      </p:sp>
    </p:spTree>
    <p:extLst>
      <p:ext uri="{BB962C8B-B14F-4D97-AF65-F5344CB8AC3E}">
        <p14:creationId xmlns:p14="http://schemas.microsoft.com/office/powerpoint/2010/main" val="27891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dissolv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ssolv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 calcmode="lin" valueType="num">
                                      <p:cBhvr additive="base">
                                        <p:cTn id="4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additive="base">
                                        <p:cTn id="5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additive="base">
                                        <p:cTn id="5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p:cTn id="6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96C386-81AD-704F-919D-5268993080B6}"/>
              </a:ext>
            </a:extLst>
          </p:cNvPr>
          <p:cNvSpPr>
            <a:spLocks noGrp="1"/>
          </p:cNvSpPr>
          <p:nvPr>
            <p:ph type="title"/>
          </p:nvPr>
        </p:nvSpPr>
        <p:spPr>
          <a:xfrm>
            <a:off x="114300" y="365126"/>
            <a:ext cx="8401050" cy="1325563"/>
          </a:xfrm>
        </p:spPr>
        <p:txBody>
          <a:bodyPr>
            <a:normAutofit/>
          </a:bodyPr>
          <a:lstStyle/>
          <a:p>
            <a:r>
              <a:rPr lang="tr-TR" sz="3200" b="1" dirty="0" smtClean="0">
                <a:solidFill>
                  <a:srgbClr val="FF0000"/>
                </a:solidFill>
                <a:latin typeface="Times New Roman" pitchFamily="18" charset="0"/>
                <a:cs typeface="Times New Roman" pitchFamily="18" charset="0"/>
              </a:rPr>
              <a:t>KISMİ SÜRELİ </a:t>
            </a:r>
            <a:r>
              <a:rPr lang="tr-TR" sz="3200" b="1" dirty="0">
                <a:solidFill>
                  <a:srgbClr val="FF0000"/>
                </a:solidFill>
                <a:latin typeface="Times New Roman" pitchFamily="18" charset="0"/>
                <a:cs typeface="Times New Roman" pitchFamily="18" charset="0"/>
              </a:rPr>
              <a:t>ÇALIŞMA </a:t>
            </a:r>
            <a:r>
              <a:rPr lang="tr-TR" sz="3200" b="1" dirty="0" err="1" smtClean="0">
                <a:solidFill>
                  <a:srgbClr val="FF0000"/>
                </a:solidFill>
                <a:latin typeface="Times New Roman" pitchFamily="18" charset="0"/>
                <a:cs typeface="Times New Roman" pitchFamily="18" charset="0"/>
              </a:rPr>
              <a:t>BiLDiRiMi</a:t>
            </a:r>
            <a:r>
              <a:rPr lang="tr-TR" sz="3200" b="1" dirty="0" smtClean="0">
                <a:solidFill>
                  <a:srgbClr val="FF0000"/>
                </a:solidFill>
                <a:latin typeface="Times New Roman" pitchFamily="18" charset="0"/>
                <a:cs typeface="Times New Roman" pitchFamily="18" charset="0"/>
              </a:rPr>
              <a:t> -2 </a:t>
            </a:r>
            <a:endParaRPr lang="tr-TR" sz="3200" b="1" dirty="0">
              <a:solidFill>
                <a:srgbClr val="FF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342F7223-5977-4044-999E-70FE4037AA85}"/>
              </a:ext>
            </a:extLst>
          </p:cNvPr>
          <p:cNvSpPr>
            <a:spLocks noGrp="1"/>
          </p:cNvSpPr>
          <p:nvPr>
            <p:ph idx="1"/>
          </p:nvPr>
        </p:nvSpPr>
        <p:spPr>
          <a:xfrm>
            <a:off x="177800" y="1825624"/>
            <a:ext cx="8750300" cy="4905375"/>
          </a:xfrm>
        </p:spPr>
        <p:txBody>
          <a:bodyPr>
            <a:normAutofit/>
          </a:bodyPr>
          <a:lstStyle/>
          <a:p>
            <a:pPr marL="0" indent="0">
              <a:buNone/>
            </a:pPr>
            <a:r>
              <a:rPr lang="tr-TR" b="1" dirty="0">
                <a:solidFill>
                  <a:srgbClr val="FF0000"/>
                </a:solidFill>
                <a:latin typeface="Times New Roman" pitchFamily="18" charset="0"/>
                <a:cs typeface="Times New Roman" pitchFamily="18" charset="0"/>
              </a:rPr>
              <a:t>Kısmi Süreli (</a:t>
            </a:r>
            <a:r>
              <a:rPr lang="tr-TR" b="1" dirty="0" err="1">
                <a:solidFill>
                  <a:srgbClr val="FF0000"/>
                </a:solidFill>
                <a:latin typeface="Times New Roman" pitchFamily="18" charset="0"/>
                <a:cs typeface="Times New Roman" pitchFamily="18" charset="0"/>
              </a:rPr>
              <a:t>Part</a:t>
            </a:r>
            <a:r>
              <a:rPr lang="tr-TR" b="1" dirty="0">
                <a:solidFill>
                  <a:srgbClr val="FF0000"/>
                </a:solidFill>
                <a:latin typeface="Times New Roman" pitchFamily="18" charset="0"/>
                <a:cs typeface="Times New Roman" pitchFamily="18" charset="0"/>
              </a:rPr>
              <a:t> Time) Çalışanların Prime Esas Kazançları Nasıl Hesaplanır</a:t>
            </a:r>
            <a:r>
              <a:rPr lang="tr-TR" b="1" dirty="0" smtClean="0">
                <a:solidFill>
                  <a:srgbClr val="FF0000"/>
                </a:solidFill>
                <a:latin typeface="Times New Roman" pitchFamily="18" charset="0"/>
                <a:cs typeface="Times New Roman" pitchFamily="18" charset="0"/>
              </a:rPr>
              <a:t>?</a:t>
            </a:r>
          </a:p>
          <a:p>
            <a:pPr marL="0" indent="0">
              <a:buNone/>
            </a:pPr>
            <a:endParaRPr lang="tr-TR" b="1" dirty="0">
              <a:solidFill>
                <a:srgbClr val="FF0000"/>
              </a:solidFill>
              <a:latin typeface="Times New Roman" pitchFamily="18" charset="0"/>
              <a:cs typeface="Times New Roman" pitchFamily="18" charset="0"/>
            </a:endParaRPr>
          </a:p>
          <a:p>
            <a:pPr>
              <a:buClr>
                <a:srgbClr val="FF0000"/>
              </a:buClr>
              <a:buFont typeface="Wingdings" pitchFamily="2" charset="2"/>
              <a:buChar char="ü"/>
            </a:pPr>
            <a:r>
              <a:rPr lang="tr-TR" dirty="0">
                <a:latin typeface="Times New Roman" pitchFamily="18" charset="0"/>
                <a:cs typeface="Times New Roman" pitchFamily="18" charset="0"/>
              </a:rPr>
              <a:t>Kısmi süreli (</a:t>
            </a:r>
            <a:r>
              <a:rPr lang="tr-TR" dirty="0" err="1">
                <a:latin typeface="Times New Roman" pitchFamily="18" charset="0"/>
                <a:cs typeface="Times New Roman" pitchFamily="18" charset="0"/>
              </a:rPr>
              <a:t>part</a:t>
            </a:r>
            <a:r>
              <a:rPr lang="tr-TR" dirty="0">
                <a:latin typeface="Times New Roman" pitchFamily="18" charset="0"/>
                <a:cs typeface="Times New Roman" pitchFamily="18" charset="0"/>
              </a:rPr>
              <a:t> time) çalışanların pirime esas kazançları, ay içindeki </a:t>
            </a:r>
            <a:r>
              <a:rPr lang="tr-TR" b="1" dirty="0">
                <a:solidFill>
                  <a:srgbClr val="FF0000"/>
                </a:solidFill>
                <a:latin typeface="Times New Roman" pitchFamily="18" charset="0"/>
                <a:cs typeface="Times New Roman" pitchFamily="18" charset="0"/>
              </a:rPr>
              <a:t>çalışma süresinin</a:t>
            </a:r>
            <a:r>
              <a:rPr lang="tr-TR" dirty="0">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saat ücreti </a:t>
            </a:r>
            <a:r>
              <a:rPr lang="tr-TR" dirty="0">
                <a:latin typeface="Times New Roman" pitchFamily="18" charset="0"/>
                <a:cs typeface="Times New Roman" pitchFamily="18" charset="0"/>
              </a:rPr>
              <a:t>ile çarpılması suretiyle hesaplanır. </a:t>
            </a:r>
            <a:endParaRPr lang="tr-TR" dirty="0" smtClean="0">
              <a:latin typeface="Times New Roman" pitchFamily="18" charset="0"/>
              <a:cs typeface="Times New Roman" pitchFamily="18" charset="0"/>
            </a:endParaRPr>
          </a:p>
          <a:p>
            <a:pPr marL="0" indent="0">
              <a:buClr>
                <a:srgbClr val="FF0000"/>
              </a:buClr>
              <a:buNone/>
            </a:pPr>
            <a:endParaRPr lang="tr-TR" dirty="0" smtClean="0">
              <a:latin typeface="Times New Roman" pitchFamily="18" charset="0"/>
              <a:cs typeface="Times New Roman" pitchFamily="18" charset="0"/>
            </a:endParaRPr>
          </a:p>
          <a:p>
            <a:pPr>
              <a:buClr>
                <a:srgbClr val="FF0000"/>
              </a:buClr>
              <a:buFont typeface="Wingdings" pitchFamily="2" charset="2"/>
              <a:buChar char="ü"/>
            </a:pPr>
            <a:r>
              <a:rPr lang="tr-TR" dirty="0" smtClean="0">
                <a:latin typeface="Times New Roman" pitchFamily="18" charset="0"/>
                <a:cs typeface="Times New Roman" pitchFamily="18" charset="0"/>
              </a:rPr>
              <a:t>Kısmi </a:t>
            </a:r>
            <a:r>
              <a:rPr lang="tr-TR" dirty="0">
                <a:latin typeface="Times New Roman" pitchFamily="18" charset="0"/>
                <a:cs typeface="Times New Roman" pitchFamily="18" charset="0"/>
              </a:rPr>
              <a:t>süreli (</a:t>
            </a:r>
            <a:r>
              <a:rPr lang="tr-TR" dirty="0" err="1">
                <a:latin typeface="Times New Roman" pitchFamily="18" charset="0"/>
                <a:cs typeface="Times New Roman" pitchFamily="18" charset="0"/>
              </a:rPr>
              <a:t>part</a:t>
            </a:r>
            <a:r>
              <a:rPr lang="tr-TR" dirty="0">
                <a:latin typeface="Times New Roman" pitchFamily="18" charset="0"/>
                <a:cs typeface="Times New Roman" pitchFamily="18" charset="0"/>
              </a:rPr>
              <a:t> time) çalışanın </a:t>
            </a:r>
            <a:r>
              <a:rPr lang="tr-TR" b="1" dirty="0">
                <a:solidFill>
                  <a:srgbClr val="FF0000"/>
                </a:solidFill>
                <a:latin typeface="Times New Roman" pitchFamily="18" charset="0"/>
                <a:cs typeface="Times New Roman" pitchFamily="18" charset="0"/>
              </a:rPr>
              <a:t>hafta tatiline hak kazanması</a:t>
            </a:r>
            <a:r>
              <a:rPr lang="tr-TR" dirty="0">
                <a:latin typeface="Times New Roman" pitchFamily="18" charset="0"/>
                <a:cs typeface="Times New Roman" pitchFamily="18" charset="0"/>
              </a:rPr>
              <a:t> durumunda çalışana </a:t>
            </a:r>
            <a:r>
              <a:rPr lang="tr-TR" b="1" dirty="0">
                <a:latin typeface="Times New Roman" pitchFamily="18" charset="0"/>
                <a:cs typeface="Times New Roman" pitchFamily="18" charset="0"/>
              </a:rPr>
              <a:t>hafta tatili günü için ödenen ücret</a:t>
            </a:r>
            <a:r>
              <a:rPr lang="tr-TR" dirty="0">
                <a:latin typeface="Times New Roman" pitchFamily="18" charset="0"/>
                <a:cs typeface="Times New Roman" pitchFamily="18" charset="0"/>
              </a:rPr>
              <a:t> de </a:t>
            </a:r>
            <a:r>
              <a:rPr lang="tr-TR" b="1" u="sng" dirty="0">
                <a:solidFill>
                  <a:srgbClr val="FF0000"/>
                </a:solidFill>
                <a:latin typeface="Times New Roman" pitchFamily="18" charset="0"/>
                <a:cs typeface="Times New Roman" pitchFamily="18" charset="0"/>
              </a:rPr>
              <a:t>prime esas kazanca dahil edilir</a:t>
            </a:r>
            <a:r>
              <a:rPr lang="tr-TR" b="1" u="sng" dirty="0" smtClean="0">
                <a:solidFill>
                  <a:srgbClr val="FF0000"/>
                </a:solidFill>
                <a:latin typeface="Times New Roman" pitchFamily="18" charset="0"/>
                <a:cs typeface="Times New Roman" pitchFamily="18" charset="0"/>
              </a:rPr>
              <a:t>.</a:t>
            </a:r>
            <a:endParaRPr lang="tr-TR"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542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1300" y="533399"/>
            <a:ext cx="8274050" cy="876301"/>
          </a:xfrm>
        </p:spPr>
        <p:txBody>
          <a:bodyPr>
            <a:normAutofit fontScale="90000"/>
          </a:bodyPr>
          <a:lstStyle/>
          <a:p>
            <a:r>
              <a:rPr lang="tr-TR" sz="3200" b="1" dirty="0" smtClean="0">
                <a:solidFill>
                  <a:srgbClr val="FF0000"/>
                </a:solidFill>
                <a:latin typeface="Times New Roman" pitchFamily="18" charset="0"/>
                <a:cs typeface="Times New Roman" pitchFamily="18" charset="0"/>
              </a:rPr>
              <a:t/>
            </a:r>
            <a:br>
              <a:rPr lang="tr-TR" sz="3200" b="1" dirty="0" smtClean="0">
                <a:solidFill>
                  <a:srgbClr val="FF0000"/>
                </a:solidFill>
                <a:latin typeface="Times New Roman" pitchFamily="18" charset="0"/>
                <a:cs typeface="Times New Roman" pitchFamily="18" charset="0"/>
              </a:rPr>
            </a:br>
            <a:r>
              <a:rPr lang="tr-TR" sz="3200" b="1" dirty="0" smtClean="0">
                <a:solidFill>
                  <a:srgbClr val="FF0000"/>
                </a:solidFill>
                <a:latin typeface="Times New Roman" pitchFamily="18" charset="0"/>
                <a:cs typeface="Times New Roman" pitchFamily="18" charset="0"/>
              </a:rPr>
              <a:t>KISMİ SÜRELİ ÇALIŞMA </a:t>
            </a:r>
            <a:r>
              <a:rPr lang="tr-TR" sz="3200" b="1" dirty="0" err="1">
                <a:solidFill>
                  <a:srgbClr val="FF0000"/>
                </a:solidFill>
                <a:latin typeface="Times New Roman" pitchFamily="18" charset="0"/>
                <a:cs typeface="Times New Roman" pitchFamily="18" charset="0"/>
              </a:rPr>
              <a:t>BiLDiRiMi</a:t>
            </a:r>
            <a:r>
              <a:rPr lang="tr-TR" sz="3200" b="1" dirty="0">
                <a:solidFill>
                  <a:srgbClr val="FF0000"/>
                </a:solidFill>
                <a:latin typeface="Times New Roman" pitchFamily="18" charset="0"/>
                <a:cs typeface="Times New Roman" pitchFamily="18" charset="0"/>
              </a:rPr>
              <a:t> </a:t>
            </a:r>
            <a:r>
              <a:rPr lang="tr-TR" sz="3200" b="1" dirty="0" smtClean="0">
                <a:solidFill>
                  <a:srgbClr val="FF0000"/>
                </a:solidFill>
                <a:latin typeface="Times New Roman" pitchFamily="18" charset="0"/>
                <a:cs typeface="Times New Roman" pitchFamily="18" charset="0"/>
              </a:rPr>
              <a:t>-3 </a:t>
            </a:r>
            <a:br>
              <a:rPr lang="tr-TR" sz="3200" b="1" dirty="0" smtClean="0">
                <a:solidFill>
                  <a:srgbClr val="FF0000"/>
                </a:solidFill>
                <a:latin typeface="Times New Roman" pitchFamily="18" charset="0"/>
                <a:cs typeface="Times New Roman" pitchFamily="18" charset="0"/>
              </a:rPr>
            </a:br>
            <a:endParaRPr lang="tr-TR" sz="3200" dirty="0"/>
          </a:p>
        </p:txBody>
      </p:sp>
      <p:sp>
        <p:nvSpPr>
          <p:cNvPr id="3" name="İçerik Yer Tutucusu 2"/>
          <p:cNvSpPr>
            <a:spLocks noGrp="1"/>
          </p:cNvSpPr>
          <p:nvPr>
            <p:ph idx="1"/>
          </p:nvPr>
        </p:nvSpPr>
        <p:spPr>
          <a:xfrm>
            <a:off x="190500" y="1689100"/>
            <a:ext cx="8324850" cy="4914900"/>
          </a:xfrm>
        </p:spPr>
        <p:txBody>
          <a:bodyPr/>
          <a:lstStyle/>
          <a:p>
            <a:pPr>
              <a:buClr>
                <a:srgbClr val="FF0000"/>
              </a:buClr>
              <a:buFont typeface="Wingdings" pitchFamily="2" charset="2"/>
              <a:buChar char="ü"/>
            </a:pPr>
            <a:r>
              <a:rPr lang="tr-TR" dirty="0">
                <a:latin typeface="Times New Roman" pitchFamily="18" charset="0"/>
                <a:cs typeface="Times New Roman" pitchFamily="18" charset="0"/>
              </a:rPr>
              <a:t>Ay içindeki çalışma süresinin saat ücreti ile çarpılması suretiyle hesaplanan tutar </a:t>
            </a:r>
            <a:r>
              <a:rPr lang="tr-TR" b="1" u="sng" dirty="0">
                <a:latin typeface="Times New Roman" pitchFamily="18" charset="0"/>
                <a:cs typeface="Times New Roman" pitchFamily="18" charset="0"/>
              </a:rPr>
              <a:t>prime esas kazançların </a:t>
            </a:r>
            <a:r>
              <a:rPr lang="tr-TR" b="1" dirty="0">
                <a:solidFill>
                  <a:srgbClr val="FF0000"/>
                </a:solidFill>
                <a:latin typeface="Times New Roman" pitchFamily="18" charset="0"/>
                <a:cs typeface="Times New Roman" pitchFamily="18" charset="0"/>
              </a:rPr>
              <a:t>alt </a:t>
            </a:r>
            <a:r>
              <a:rPr lang="tr-TR" dirty="0">
                <a:latin typeface="Times New Roman" pitchFamily="18" charset="0"/>
                <a:cs typeface="Times New Roman" pitchFamily="18" charset="0"/>
              </a:rPr>
              <a:t>ve </a:t>
            </a:r>
            <a:r>
              <a:rPr lang="tr-TR" b="1" dirty="0">
                <a:solidFill>
                  <a:srgbClr val="FF0000"/>
                </a:solidFill>
                <a:latin typeface="Times New Roman" pitchFamily="18" charset="0"/>
                <a:cs typeface="Times New Roman" pitchFamily="18" charset="0"/>
              </a:rPr>
              <a:t>üst</a:t>
            </a:r>
            <a:r>
              <a:rPr lang="tr-TR" dirty="0">
                <a:latin typeface="Times New Roman" pitchFamily="18" charset="0"/>
                <a:cs typeface="Times New Roman" pitchFamily="18" charset="0"/>
              </a:rPr>
              <a:t> </a:t>
            </a:r>
            <a:r>
              <a:rPr lang="tr-TR" b="1" u="sng" dirty="0">
                <a:latin typeface="Times New Roman" pitchFamily="18" charset="0"/>
                <a:cs typeface="Times New Roman" pitchFamily="18" charset="0"/>
              </a:rPr>
              <a:t>sınırları arasında bulunursa </a:t>
            </a:r>
            <a:r>
              <a:rPr lang="tr-TR" b="1" u="sng" dirty="0">
                <a:solidFill>
                  <a:srgbClr val="FF0000"/>
                </a:solidFill>
                <a:latin typeface="Times New Roman" pitchFamily="18" charset="0"/>
                <a:cs typeface="Times New Roman" pitchFamily="18" charset="0"/>
              </a:rPr>
              <a:t>tutarın tamamı </a:t>
            </a:r>
            <a:r>
              <a:rPr lang="tr-TR" b="1" u="sng" dirty="0">
                <a:latin typeface="Times New Roman" pitchFamily="18" charset="0"/>
                <a:cs typeface="Times New Roman" pitchFamily="18" charset="0"/>
              </a:rPr>
              <a:t>prime tabi tutulur</a:t>
            </a:r>
            <a:r>
              <a:rPr lang="tr-TR" b="1" u="sng" dirty="0" smtClean="0">
                <a:latin typeface="Times New Roman" pitchFamily="18" charset="0"/>
                <a:cs typeface="Times New Roman" pitchFamily="18" charset="0"/>
              </a:rPr>
              <a:t>.</a:t>
            </a:r>
          </a:p>
          <a:p>
            <a:pPr>
              <a:buClr>
                <a:srgbClr val="FF0000"/>
              </a:buClr>
              <a:buFont typeface="Wingdings" pitchFamily="2" charset="2"/>
              <a:buChar char="ü"/>
            </a:pPr>
            <a:endParaRPr lang="tr-TR" b="1" u="sng" dirty="0">
              <a:latin typeface="Times New Roman" pitchFamily="18" charset="0"/>
              <a:cs typeface="Times New Roman" pitchFamily="18" charset="0"/>
            </a:endParaRPr>
          </a:p>
          <a:p>
            <a:pPr>
              <a:buClr>
                <a:srgbClr val="FF0000"/>
              </a:buClr>
              <a:buFont typeface="Wingdings" pitchFamily="2" charset="2"/>
              <a:buChar char="ü"/>
            </a:pPr>
            <a:r>
              <a:rPr lang="tr-TR" b="1" dirty="0">
                <a:solidFill>
                  <a:srgbClr val="FF0000"/>
                </a:solidFill>
                <a:latin typeface="Times New Roman" pitchFamily="18" charset="0"/>
                <a:cs typeface="Times New Roman" pitchFamily="18" charset="0"/>
              </a:rPr>
              <a:t>Örnek:</a:t>
            </a:r>
            <a:r>
              <a:rPr lang="tr-TR" dirty="0">
                <a:latin typeface="Times New Roman" pitchFamily="18" charset="0"/>
                <a:cs typeface="Times New Roman" pitchFamily="18" charset="0"/>
              </a:rPr>
              <a:t> İlgili ayda </a:t>
            </a:r>
            <a:r>
              <a:rPr lang="tr-TR" b="1" dirty="0">
                <a:solidFill>
                  <a:srgbClr val="FF0000"/>
                </a:solidFill>
                <a:latin typeface="Times New Roman" pitchFamily="18" charset="0"/>
                <a:cs typeface="Times New Roman" pitchFamily="18" charset="0"/>
              </a:rPr>
              <a:t>66 saat </a:t>
            </a:r>
            <a:r>
              <a:rPr lang="tr-TR" dirty="0">
                <a:latin typeface="Times New Roman" pitchFamily="18" charset="0"/>
                <a:cs typeface="Times New Roman" pitchFamily="18" charset="0"/>
              </a:rPr>
              <a:t>çalışan, </a:t>
            </a:r>
            <a:r>
              <a:rPr lang="tr-TR" b="1" dirty="0">
                <a:solidFill>
                  <a:srgbClr val="FF0000"/>
                </a:solidFill>
                <a:latin typeface="Times New Roman" pitchFamily="18" charset="0"/>
                <a:cs typeface="Times New Roman" pitchFamily="18" charset="0"/>
              </a:rPr>
              <a:t>12 saat </a:t>
            </a:r>
            <a:r>
              <a:rPr lang="tr-TR" dirty="0">
                <a:latin typeface="Times New Roman" pitchFamily="18" charset="0"/>
                <a:cs typeface="Times New Roman" pitchFamily="18" charset="0"/>
              </a:rPr>
              <a:t>hafta tatili ücreti hak eden ve </a:t>
            </a:r>
            <a:r>
              <a:rPr lang="tr-TR" b="1" dirty="0">
                <a:solidFill>
                  <a:srgbClr val="FF0000"/>
                </a:solidFill>
                <a:latin typeface="Times New Roman" pitchFamily="18" charset="0"/>
                <a:cs typeface="Times New Roman" pitchFamily="18" charset="0"/>
              </a:rPr>
              <a:t>saat ücreti 10 TL </a:t>
            </a:r>
            <a:r>
              <a:rPr lang="tr-TR" dirty="0">
                <a:latin typeface="Times New Roman" pitchFamily="18" charset="0"/>
                <a:cs typeface="Times New Roman" pitchFamily="18" charset="0"/>
              </a:rPr>
              <a:t>olan kısmi süreli (</a:t>
            </a:r>
            <a:r>
              <a:rPr lang="tr-TR" dirty="0" err="1">
                <a:latin typeface="Times New Roman" pitchFamily="18" charset="0"/>
                <a:cs typeface="Times New Roman" pitchFamily="18" charset="0"/>
              </a:rPr>
              <a:t>part</a:t>
            </a:r>
            <a:r>
              <a:rPr lang="tr-TR" dirty="0">
                <a:latin typeface="Times New Roman" pitchFamily="18" charset="0"/>
                <a:cs typeface="Times New Roman" pitchFamily="18" charset="0"/>
              </a:rPr>
              <a:t> time) </a:t>
            </a:r>
            <a:r>
              <a:rPr lang="tr-TR" dirty="0" smtClean="0">
                <a:latin typeface="Times New Roman" pitchFamily="18" charset="0"/>
                <a:cs typeface="Times New Roman" pitchFamily="18" charset="0"/>
              </a:rPr>
              <a:t>işçinin ;  </a:t>
            </a:r>
          </a:p>
          <a:p>
            <a:pPr marL="0" indent="0">
              <a:buClr>
                <a:srgbClr val="FF0000"/>
              </a:buClr>
              <a:buNone/>
            </a:pPr>
            <a:r>
              <a:rPr lang="tr-TR" b="1" dirty="0">
                <a:solidFill>
                  <a:srgbClr val="FF0000"/>
                </a:solidFill>
                <a:latin typeface="Times New Roman" pitchFamily="18" charset="0"/>
                <a:cs typeface="Times New Roman" pitchFamily="18" charset="0"/>
              </a:rPr>
              <a:t>  </a:t>
            </a:r>
            <a:r>
              <a:rPr lang="tr-TR" b="1" dirty="0" smtClean="0">
                <a:solidFill>
                  <a:srgbClr val="FF0000"/>
                </a:solidFill>
                <a:latin typeface="Times New Roman" pitchFamily="18" charset="0"/>
                <a:cs typeface="Times New Roman" pitchFamily="18" charset="0"/>
              </a:rPr>
              <a:t> Prime </a:t>
            </a:r>
            <a:r>
              <a:rPr lang="tr-TR" b="1" dirty="0">
                <a:solidFill>
                  <a:srgbClr val="FF0000"/>
                </a:solidFill>
                <a:latin typeface="Times New Roman" pitchFamily="18" charset="0"/>
                <a:cs typeface="Times New Roman" pitchFamily="18" charset="0"/>
              </a:rPr>
              <a:t>E</a:t>
            </a:r>
            <a:r>
              <a:rPr lang="tr-TR" b="1" dirty="0" smtClean="0">
                <a:solidFill>
                  <a:srgbClr val="FF0000"/>
                </a:solidFill>
                <a:latin typeface="Times New Roman" pitchFamily="18" charset="0"/>
                <a:cs typeface="Times New Roman" pitchFamily="18" charset="0"/>
              </a:rPr>
              <a:t>sas Kazancı; </a:t>
            </a:r>
            <a:r>
              <a:rPr lang="tr-TR" b="1" dirty="0" smtClean="0">
                <a:latin typeface="Times New Roman" pitchFamily="18" charset="0"/>
                <a:cs typeface="Times New Roman" pitchFamily="18" charset="0"/>
              </a:rPr>
              <a:t>78 </a:t>
            </a:r>
            <a:r>
              <a:rPr lang="tr-TR" b="1" dirty="0" smtClean="0">
                <a:solidFill>
                  <a:srgbClr val="FF0000"/>
                </a:solidFill>
                <a:latin typeface="Times New Roman" pitchFamily="18" charset="0"/>
                <a:cs typeface="Times New Roman" pitchFamily="18" charset="0"/>
              </a:rPr>
              <a:t>× </a:t>
            </a:r>
            <a:r>
              <a:rPr lang="tr-TR" b="1" dirty="0" smtClean="0">
                <a:latin typeface="Times New Roman" pitchFamily="18" charset="0"/>
                <a:cs typeface="Times New Roman" pitchFamily="18" charset="0"/>
              </a:rPr>
              <a:t>10 </a:t>
            </a:r>
            <a:r>
              <a:rPr lang="tr-TR" b="1" dirty="0" smtClean="0">
                <a:solidFill>
                  <a:srgbClr val="FF0000"/>
                </a:solidFill>
                <a:latin typeface="Times New Roman" pitchFamily="18" charset="0"/>
                <a:cs typeface="Times New Roman" pitchFamily="18" charset="0"/>
              </a:rPr>
              <a:t>= </a:t>
            </a:r>
            <a:r>
              <a:rPr lang="tr-TR" b="1" dirty="0" smtClean="0">
                <a:latin typeface="Times New Roman" pitchFamily="18" charset="0"/>
                <a:cs typeface="Times New Roman" pitchFamily="18" charset="0"/>
              </a:rPr>
              <a:t>780</a:t>
            </a:r>
            <a:r>
              <a:rPr lang="tr-TR" b="1" dirty="0" smtClean="0">
                <a:solidFill>
                  <a:srgbClr val="FF0000"/>
                </a:solidFill>
                <a:latin typeface="Times New Roman" pitchFamily="18" charset="0"/>
                <a:cs typeface="Times New Roman" pitchFamily="18" charset="0"/>
              </a:rPr>
              <a:t> </a:t>
            </a:r>
            <a:r>
              <a:rPr lang="tr-TR" b="1" dirty="0" smtClean="0">
                <a:latin typeface="Times New Roman" pitchFamily="18" charset="0"/>
                <a:cs typeface="Times New Roman" pitchFamily="18" charset="0"/>
              </a:rPr>
              <a:t>TL’dir</a:t>
            </a:r>
            <a:r>
              <a:rPr lang="tr-TR" b="1" dirty="0">
                <a:latin typeface="Times New Roman" pitchFamily="18" charset="0"/>
                <a:cs typeface="Times New Roman" pitchFamily="18" charset="0"/>
              </a:rPr>
              <a:t>.</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869717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79708-00A6-6B4A-9B07-9118DB6DF461}"/>
              </a:ext>
            </a:extLst>
          </p:cNvPr>
          <p:cNvSpPr>
            <a:spLocks noGrp="1"/>
          </p:cNvSpPr>
          <p:nvPr>
            <p:ph type="title"/>
          </p:nvPr>
        </p:nvSpPr>
        <p:spPr>
          <a:xfrm>
            <a:off x="0" y="365126"/>
            <a:ext cx="8515350" cy="1325563"/>
          </a:xfrm>
        </p:spPr>
        <p:txBody>
          <a:bodyPr>
            <a:normAutofit/>
          </a:bodyPr>
          <a:lstStyle/>
          <a:p>
            <a:r>
              <a:rPr lang="tr-TR" sz="3200" b="1" dirty="0" smtClean="0">
                <a:solidFill>
                  <a:srgbClr val="FF0000"/>
                </a:solidFill>
                <a:latin typeface="Times New Roman" pitchFamily="18" charset="0"/>
                <a:cs typeface="Times New Roman" pitchFamily="18" charset="0"/>
              </a:rPr>
              <a:t> KISMİ SÜRELİÇALIŞMA </a:t>
            </a:r>
            <a:r>
              <a:rPr lang="tr-TR" sz="3200" b="1" dirty="0" err="1">
                <a:solidFill>
                  <a:srgbClr val="FF0000"/>
                </a:solidFill>
                <a:latin typeface="Times New Roman" pitchFamily="18" charset="0"/>
                <a:cs typeface="Times New Roman" pitchFamily="18" charset="0"/>
              </a:rPr>
              <a:t>BiLDiRiMi</a:t>
            </a:r>
            <a:r>
              <a:rPr lang="tr-TR" sz="3200" b="1" dirty="0">
                <a:solidFill>
                  <a:srgbClr val="FF0000"/>
                </a:solidFill>
                <a:latin typeface="Times New Roman" pitchFamily="18" charset="0"/>
                <a:cs typeface="Times New Roman" pitchFamily="18" charset="0"/>
              </a:rPr>
              <a:t> </a:t>
            </a:r>
            <a:r>
              <a:rPr lang="tr-TR" sz="3200" b="1" dirty="0" smtClean="0">
                <a:solidFill>
                  <a:srgbClr val="FF0000"/>
                </a:solidFill>
                <a:latin typeface="Times New Roman" pitchFamily="18" charset="0"/>
                <a:cs typeface="Times New Roman" pitchFamily="18" charset="0"/>
              </a:rPr>
              <a:t>-</a:t>
            </a:r>
            <a:r>
              <a:rPr lang="tr-TR" sz="3200" b="1" dirty="0">
                <a:solidFill>
                  <a:srgbClr val="FF0000"/>
                </a:solidFill>
                <a:latin typeface="Times New Roman" pitchFamily="18" charset="0"/>
                <a:cs typeface="Times New Roman" pitchFamily="18" charset="0"/>
              </a:rPr>
              <a:t> 4</a:t>
            </a:r>
            <a:r>
              <a:rPr lang="tr-TR" sz="3200" b="1" dirty="0" smtClean="0">
                <a:solidFill>
                  <a:srgbClr val="FF0000"/>
                </a:solidFill>
                <a:latin typeface="Times New Roman" pitchFamily="18" charset="0"/>
                <a:cs typeface="Times New Roman" pitchFamily="18" charset="0"/>
              </a:rPr>
              <a:t/>
            </a:r>
            <a:br>
              <a:rPr lang="tr-TR" sz="3200" b="1" dirty="0" smtClean="0">
                <a:solidFill>
                  <a:srgbClr val="FF0000"/>
                </a:solidFill>
                <a:latin typeface="Times New Roman" pitchFamily="18" charset="0"/>
                <a:cs typeface="Times New Roman" pitchFamily="18" charset="0"/>
              </a:rPr>
            </a:br>
            <a:endParaRPr lang="tr-TR" sz="3200" dirty="0"/>
          </a:p>
        </p:txBody>
      </p:sp>
      <p:sp>
        <p:nvSpPr>
          <p:cNvPr id="3" name="Content Placeholder 2">
            <a:extLst>
              <a:ext uri="{FF2B5EF4-FFF2-40B4-BE49-F238E27FC236}">
                <a16:creationId xmlns:a16="http://schemas.microsoft.com/office/drawing/2014/main" xmlns="" id="{21CE062E-5FAC-2E42-9CE7-152132F21952}"/>
              </a:ext>
            </a:extLst>
          </p:cNvPr>
          <p:cNvSpPr>
            <a:spLocks noGrp="1"/>
          </p:cNvSpPr>
          <p:nvPr>
            <p:ph idx="1"/>
          </p:nvPr>
        </p:nvSpPr>
        <p:spPr>
          <a:xfrm>
            <a:off x="177800" y="1727200"/>
            <a:ext cx="8851900" cy="4914900"/>
          </a:xfrm>
        </p:spPr>
        <p:txBody>
          <a:bodyPr>
            <a:normAutofit/>
          </a:bodyPr>
          <a:lstStyle/>
          <a:p>
            <a:pPr marL="0" indent="0">
              <a:buNone/>
            </a:pPr>
            <a:r>
              <a:rPr lang="tr-TR" b="1" dirty="0" smtClean="0">
                <a:solidFill>
                  <a:srgbClr val="FF0000"/>
                </a:solidFill>
                <a:latin typeface="Times New Roman" pitchFamily="18" charset="0"/>
                <a:cs typeface="Times New Roman" pitchFamily="18" charset="0"/>
              </a:rPr>
              <a:t>E- Bildirge </a:t>
            </a:r>
            <a:r>
              <a:rPr lang="tr-TR" b="1" dirty="0">
                <a:solidFill>
                  <a:srgbClr val="FF0000"/>
                </a:solidFill>
                <a:latin typeface="Times New Roman" pitchFamily="18" charset="0"/>
                <a:cs typeface="Times New Roman" pitchFamily="18" charset="0"/>
              </a:rPr>
              <a:t> </a:t>
            </a:r>
            <a:r>
              <a:rPr lang="tr-TR" b="1" dirty="0" smtClean="0">
                <a:solidFill>
                  <a:srgbClr val="FF0000"/>
                </a:solidFill>
                <a:latin typeface="Times New Roman" pitchFamily="18" charset="0"/>
                <a:cs typeface="Times New Roman" pitchFamily="18" charset="0"/>
              </a:rPr>
              <a:t>Sistemi Değişikliği ; </a:t>
            </a:r>
          </a:p>
          <a:p>
            <a:pPr marL="0" indent="0">
              <a:buNone/>
            </a:pPr>
            <a:endParaRPr lang="tr-TR" b="1" dirty="0">
              <a:solidFill>
                <a:srgbClr val="FF0000"/>
              </a:solidFill>
              <a:latin typeface="Times New Roman" pitchFamily="18" charset="0"/>
              <a:cs typeface="Times New Roman" pitchFamily="18" charset="0"/>
            </a:endParaRPr>
          </a:p>
          <a:p>
            <a:pPr marL="0" indent="0">
              <a:buNone/>
            </a:pPr>
            <a:r>
              <a:rPr lang="tr-TR" b="1" dirty="0">
                <a:solidFill>
                  <a:srgbClr val="FF0000"/>
                </a:solidFill>
                <a:latin typeface="Times New Roman" pitchFamily="18" charset="0"/>
                <a:cs typeface="Times New Roman" pitchFamily="18" charset="0"/>
              </a:rPr>
              <a:t>Kasım 2018 öncesi </a:t>
            </a:r>
            <a:r>
              <a:rPr lang="tr-TR" dirty="0">
                <a:latin typeface="Times New Roman" pitchFamily="18" charset="0"/>
                <a:cs typeface="Times New Roman" pitchFamily="18" charset="0"/>
              </a:rPr>
              <a:t>kısmi süreli çalışanların bildirgesi verilirken </a:t>
            </a:r>
            <a:r>
              <a:rPr lang="tr-TR" b="1" dirty="0">
                <a:solidFill>
                  <a:srgbClr val="FF0000"/>
                </a:solidFill>
                <a:latin typeface="Times New Roman" pitchFamily="18" charset="0"/>
                <a:cs typeface="Times New Roman" pitchFamily="18" charset="0"/>
              </a:rPr>
              <a:t>20 gün üzeri </a:t>
            </a:r>
            <a:r>
              <a:rPr lang="tr-TR" dirty="0">
                <a:latin typeface="Times New Roman" pitchFamily="18" charset="0"/>
                <a:cs typeface="Times New Roman" pitchFamily="18" charset="0"/>
              </a:rPr>
              <a:t>SGK günü olan kısmi süreli çalışanlar için </a:t>
            </a:r>
            <a:r>
              <a:rPr lang="tr-TR" b="1" u="sng" dirty="0">
                <a:solidFill>
                  <a:srgbClr val="FF0000"/>
                </a:solidFill>
                <a:latin typeface="Times New Roman" pitchFamily="18" charset="0"/>
                <a:cs typeface="Times New Roman" pitchFamily="18" charset="0"/>
              </a:rPr>
              <a:t>06-Kısmi istihdam</a:t>
            </a:r>
            <a:r>
              <a:rPr lang="tr-TR" dirty="0">
                <a:latin typeface="Times New Roman" pitchFamily="18" charset="0"/>
                <a:cs typeface="Times New Roman" pitchFamily="18" charset="0"/>
              </a:rPr>
              <a:t> seçilebilirken, </a:t>
            </a:r>
            <a:r>
              <a:rPr lang="tr-TR" b="1" dirty="0">
                <a:latin typeface="Times New Roman" pitchFamily="18" charset="0"/>
                <a:cs typeface="Times New Roman" pitchFamily="18" charset="0"/>
              </a:rPr>
              <a:t>Kasım 2018 dönemi</a:t>
            </a:r>
            <a:r>
              <a:rPr lang="tr-TR" dirty="0">
                <a:latin typeface="Times New Roman" pitchFamily="18" charset="0"/>
                <a:cs typeface="Times New Roman" pitchFamily="18" charset="0"/>
              </a:rPr>
              <a:t> itibariyle </a:t>
            </a:r>
            <a:r>
              <a:rPr lang="tr-TR" b="1" dirty="0">
                <a:solidFill>
                  <a:srgbClr val="FF0000"/>
                </a:solidFill>
                <a:latin typeface="Times New Roman" pitchFamily="18" charset="0"/>
                <a:cs typeface="Times New Roman" pitchFamily="18" charset="0"/>
              </a:rPr>
              <a:t>20 gün</a:t>
            </a:r>
            <a:r>
              <a:rPr lang="tr-TR" dirty="0">
                <a:latin typeface="Times New Roman" pitchFamily="18" charset="0"/>
                <a:cs typeface="Times New Roman" pitchFamily="18" charset="0"/>
              </a:rPr>
              <a:t> ve </a:t>
            </a:r>
            <a:r>
              <a:rPr lang="tr-TR" b="1" dirty="0">
                <a:solidFill>
                  <a:srgbClr val="FF0000"/>
                </a:solidFill>
                <a:latin typeface="Times New Roman" pitchFamily="18" charset="0"/>
                <a:cs typeface="Times New Roman" pitchFamily="18" charset="0"/>
              </a:rPr>
              <a:t>üzeri </a:t>
            </a:r>
            <a:r>
              <a:rPr lang="tr-TR" b="1" dirty="0">
                <a:latin typeface="Times New Roman" pitchFamily="18" charset="0"/>
                <a:cs typeface="Times New Roman" pitchFamily="18" charset="0"/>
              </a:rPr>
              <a:t>kısmi süreli çalışan </a:t>
            </a:r>
            <a:r>
              <a:rPr lang="tr-TR" dirty="0">
                <a:latin typeface="Times New Roman" pitchFamily="18" charset="0"/>
                <a:cs typeface="Times New Roman" pitchFamily="18" charset="0"/>
              </a:rPr>
              <a:t>işçilerin bildirgeleri verilirken E-bildirge sistemi </a:t>
            </a:r>
            <a:r>
              <a:rPr lang="tr-TR" b="1" dirty="0">
                <a:solidFill>
                  <a:srgbClr val="FF0000"/>
                </a:solidFill>
                <a:latin typeface="Times New Roman" pitchFamily="18" charset="0"/>
                <a:cs typeface="Times New Roman" pitchFamily="18" charset="0"/>
              </a:rPr>
              <a:t>20 günün üzeri </a:t>
            </a:r>
            <a:r>
              <a:rPr lang="tr-TR" b="1" dirty="0">
                <a:latin typeface="Times New Roman" pitchFamily="18" charset="0"/>
                <a:cs typeface="Times New Roman" pitchFamily="18" charset="0"/>
              </a:rPr>
              <a:t>SGK günü </a:t>
            </a:r>
            <a:r>
              <a:rPr lang="tr-TR" dirty="0">
                <a:latin typeface="Times New Roman" pitchFamily="18" charset="0"/>
                <a:cs typeface="Times New Roman" pitchFamily="18" charset="0"/>
              </a:rPr>
              <a:t>olan kısmi süreli çalışanı </a:t>
            </a:r>
            <a:r>
              <a:rPr lang="tr-TR" b="1" u="sng" dirty="0">
                <a:solidFill>
                  <a:srgbClr val="FF0000"/>
                </a:solidFill>
                <a:latin typeface="Times New Roman" pitchFamily="18" charset="0"/>
                <a:cs typeface="Times New Roman" pitchFamily="18" charset="0"/>
              </a:rPr>
              <a:t>06-Kısmi istihdam </a:t>
            </a:r>
            <a:r>
              <a:rPr lang="tr-TR" dirty="0">
                <a:latin typeface="Times New Roman" pitchFamily="18" charset="0"/>
                <a:cs typeface="Times New Roman" pitchFamily="18" charset="0"/>
              </a:rPr>
              <a:t>eksik gününün seçilmesiyle </a:t>
            </a:r>
            <a:r>
              <a:rPr lang="tr-TR" b="1" u="sng" dirty="0">
                <a:latin typeface="Times New Roman" pitchFamily="18" charset="0"/>
                <a:cs typeface="Times New Roman" pitchFamily="18" charset="0"/>
              </a:rPr>
              <a:t>kabul etmeyecektir</a:t>
            </a:r>
            <a:r>
              <a:rPr lang="tr-TR" b="1" u="sng" dirty="0" smtClean="0">
                <a:latin typeface="Times New Roman" pitchFamily="18" charset="0"/>
                <a:cs typeface="Times New Roman" pitchFamily="18" charset="0"/>
              </a:rPr>
              <a:t>.</a:t>
            </a:r>
            <a:endParaRPr lang="tr-TR" b="1" u="sng" dirty="0">
              <a:latin typeface="Times New Roman" pitchFamily="18" charset="0"/>
              <a:cs typeface="Times New Roman" pitchFamily="18" charset="0"/>
            </a:endParaRPr>
          </a:p>
        </p:txBody>
      </p:sp>
    </p:spTree>
    <p:extLst>
      <p:ext uri="{BB962C8B-B14F-4D97-AF65-F5344CB8AC3E}">
        <p14:creationId xmlns:p14="http://schemas.microsoft.com/office/powerpoint/2010/main" val="4573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7000" y="365126"/>
            <a:ext cx="8388350" cy="1325563"/>
          </a:xfrm>
        </p:spPr>
        <p:txBody>
          <a:bodyPr>
            <a:normAutofit fontScale="90000"/>
          </a:bodyPr>
          <a:lstStyle/>
          <a:p>
            <a:r>
              <a:rPr lang="tr-TR" sz="3200" b="1" dirty="0" smtClean="0">
                <a:solidFill>
                  <a:srgbClr val="FF0000"/>
                </a:solidFill>
                <a:latin typeface="Times New Roman" pitchFamily="18" charset="0"/>
                <a:cs typeface="Times New Roman" pitchFamily="18" charset="0"/>
              </a:rPr>
              <a:t/>
            </a:r>
            <a:br>
              <a:rPr lang="tr-TR" sz="3200" b="1" dirty="0" smtClean="0">
                <a:solidFill>
                  <a:srgbClr val="FF0000"/>
                </a:solidFill>
                <a:latin typeface="Times New Roman" pitchFamily="18" charset="0"/>
                <a:cs typeface="Times New Roman" pitchFamily="18" charset="0"/>
              </a:rPr>
            </a:br>
            <a:r>
              <a:rPr lang="tr-TR" sz="3100" b="1" dirty="0" smtClean="0">
                <a:solidFill>
                  <a:srgbClr val="FF0000"/>
                </a:solidFill>
                <a:latin typeface="Times New Roman" pitchFamily="18" charset="0"/>
                <a:cs typeface="Times New Roman" pitchFamily="18" charset="0"/>
              </a:rPr>
              <a:t>KISMİ SÜRELİ ÇALIŞMA </a:t>
            </a:r>
            <a:r>
              <a:rPr lang="tr-TR" sz="3100" b="1" dirty="0" err="1">
                <a:solidFill>
                  <a:srgbClr val="FF0000"/>
                </a:solidFill>
                <a:latin typeface="Times New Roman" pitchFamily="18" charset="0"/>
                <a:cs typeface="Times New Roman" pitchFamily="18" charset="0"/>
              </a:rPr>
              <a:t>BiLDiRiMi</a:t>
            </a:r>
            <a:r>
              <a:rPr lang="tr-TR" sz="3100" b="1" dirty="0">
                <a:solidFill>
                  <a:srgbClr val="FF0000"/>
                </a:solidFill>
                <a:latin typeface="Times New Roman" pitchFamily="18" charset="0"/>
                <a:cs typeface="Times New Roman" pitchFamily="18" charset="0"/>
              </a:rPr>
              <a:t> </a:t>
            </a:r>
            <a:r>
              <a:rPr lang="tr-TR" sz="3100" b="1" dirty="0" smtClean="0">
                <a:solidFill>
                  <a:srgbClr val="FF0000"/>
                </a:solidFill>
                <a:latin typeface="Times New Roman" pitchFamily="18" charset="0"/>
                <a:cs typeface="Times New Roman" pitchFamily="18" charset="0"/>
              </a:rPr>
              <a:t>– 5</a:t>
            </a:r>
            <a:br>
              <a:rPr lang="tr-TR" sz="3100" b="1" dirty="0" smtClean="0">
                <a:solidFill>
                  <a:srgbClr val="FF0000"/>
                </a:solidFill>
                <a:latin typeface="Times New Roman" pitchFamily="18" charset="0"/>
                <a:cs typeface="Times New Roman" pitchFamily="18" charset="0"/>
              </a:rPr>
            </a:br>
            <a:endParaRPr lang="tr-TR" sz="3100" dirty="0"/>
          </a:p>
        </p:txBody>
      </p:sp>
      <p:sp>
        <p:nvSpPr>
          <p:cNvPr id="3" name="İçerik Yer Tutucusu 2"/>
          <p:cNvSpPr>
            <a:spLocks noGrp="1"/>
          </p:cNvSpPr>
          <p:nvPr>
            <p:ph idx="1"/>
          </p:nvPr>
        </p:nvSpPr>
        <p:spPr>
          <a:xfrm>
            <a:off x="190500" y="1825625"/>
            <a:ext cx="8324850" cy="4351338"/>
          </a:xfrm>
        </p:spPr>
        <p:txBody>
          <a:bodyPr/>
          <a:lstStyle/>
          <a:p>
            <a:pPr>
              <a:buClr>
                <a:srgbClr val="FF0000"/>
              </a:buClr>
              <a:buFont typeface="Wingdings" pitchFamily="2" charset="2"/>
              <a:buChar char="ü"/>
            </a:pPr>
            <a:endParaRPr lang="tr-TR" b="1" dirty="0" smtClean="0">
              <a:solidFill>
                <a:srgbClr val="FF0000"/>
              </a:solidFill>
              <a:latin typeface="Times New Roman" pitchFamily="18" charset="0"/>
              <a:cs typeface="Times New Roman" pitchFamily="18" charset="0"/>
            </a:endParaRPr>
          </a:p>
          <a:p>
            <a:pPr>
              <a:buClr>
                <a:srgbClr val="FF0000"/>
              </a:buClr>
              <a:buFont typeface="Wingdings" pitchFamily="2" charset="2"/>
              <a:buChar char="ü"/>
            </a:pPr>
            <a:r>
              <a:rPr lang="tr-TR" b="1" dirty="0" smtClean="0">
                <a:solidFill>
                  <a:srgbClr val="FF0000"/>
                </a:solidFill>
                <a:latin typeface="Times New Roman" pitchFamily="18" charset="0"/>
                <a:cs typeface="Times New Roman" pitchFamily="18" charset="0"/>
              </a:rPr>
              <a:t>Kısmi </a:t>
            </a:r>
            <a:r>
              <a:rPr lang="tr-TR" b="1" dirty="0">
                <a:solidFill>
                  <a:srgbClr val="FF0000"/>
                </a:solidFill>
                <a:latin typeface="Times New Roman" pitchFamily="18" charset="0"/>
                <a:cs typeface="Times New Roman" pitchFamily="18" charset="0"/>
              </a:rPr>
              <a:t>süreli-</a:t>
            </a:r>
            <a:r>
              <a:rPr lang="tr-TR" b="1" dirty="0" err="1">
                <a:solidFill>
                  <a:srgbClr val="FF0000"/>
                </a:solidFill>
                <a:latin typeface="Times New Roman" pitchFamily="18" charset="0"/>
                <a:cs typeface="Times New Roman" pitchFamily="18" charset="0"/>
              </a:rPr>
              <a:t>Part</a:t>
            </a:r>
            <a:r>
              <a:rPr lang="tr-TR" b="1" dirty="0">
                <a:solidFill>
                  <a:srgbClr val="FF0000"/>
                </a:solidFill>
                <a:latin typeface="Times New Roman" pitchFamily="18" charset="0"/>
                <a:cs typeface="Times New Roman" pitchFamily="18" charset="0"/>
              </a:rPr>
              <a:t> time </a:t>
            </a:r>
            <a:r>
              <a:rPr lang="tr-TR" b="1" dirty="0" smtClean="0">
                <a:solidFill>
                  <a:srgbClr val="FF0000"/>
                </a:solidFill>
                <a:latin typeface="Times New Roman" pitchFamily="18" charset="0"/>
                <a:cs typeface="Times New Roman" pitchFamily="18" charset="0"/>
              </a:rPr>
              <a:t>çalışanlarınızı;  </a:t>
            </a:r>
            <a:r>
              <a:rPr lang="tr-TR" b="1" dirty="0">
                <a:solidFill>
                  <a:srgbClr val="FF0000"/>
                </a:solidFill>
                <a:latin typeface="Times New Roman" pitchFamily="18" charset="0"/>
                <a:cs typeface="Times New Roman" pitchFamily="18" charset="0"/>
              </a:rPr>
              <a:t>20</a:t>
            </a:r>
            <a:r>
              <a:rPr lang="tr-TR" dirty="0">
                <a:latin typeface="Times New Roman" pitchFamily="18" charset="0"/>
                <a:cs typeface="Times New Roman" pitchFamily="18" charset="0"/>
              </a:rPr>
              <a:t> günün üzerinde </a:t>
            </a:r>
            <a:r>
              <a:rPr lang="tr-TR" b="1" dirty="0" err="1">
                <a:solidFill>
                  <a:srgbClr val="FF0000"/>
                </a:solidFill>
                <a:latin typeface="Times New Roman" pitchFamily="18" charset="0"/>
                <a:cs typeface="Times New Roman" pitchFamily="18" charset="0"/>
              </a:rPr>
              <a:t>SGK</a:t>
            </a:r>
            <a:r>
              <a:rPr lang="tr-TR" dirty="0" err="1">
                <a:latin typeface="Times New Roman" pitchFamily="18" charset="0"/>
                <a:cs typeface="Times New Roman" pitchFamily="18" charset="0"/>
              </a:rPr>
              <a:t>’lı</a:t>
            </a:r>
            <a:r>
              <a:rPr lang="tr-TR" dirty="0">
                <a:latin typeface="Times New Roman" pitchFamily="18" charset="0"/>
                <a:cs typeface="Times New Roman" pitchFamily="18" charset="0"/>
              </a:rPr>
              <a:t> olarak </a:t>
            </a:r>
            <a:r>
              <a:rPr lang="tr-TR" b="1" u="sng" dirty="0">
                <a:latin typeface="Times New Roman" pitchFamily="18" charset="0"/>
                <a:cs typeface="Times New Roman" pitchFamily="18" charset="0"/>
              </a:rPr>
              <a:t>bildirmemenizi, </a:t>
            </a:r>
            <a:r>
              <a:rPr lang="tr-TR" dirty="0">
                <a:latin typeface="Times New Roman" pitchFamily="18" charset="0"/>
                <a:cs typeface="Times New Roman" pitchFamily="18" charset="0"/>
              </a:rPr>
              <a:t>bildirecekseniz de </a:t>
            </a:r>
            <a:r>
              <a:rPr lang="tr-TR" b="1" u="sng" dirty="0">
                <a:solidFill>
                  <a:srgbClr val="FF0000"/>
                </a:solidFill>
                <a:latin typeface="Times New Roman" pitchFamily="18" charset="0"/>
                <a:cs typeface="Times New Roman" pitchFamily="18" charset="0"/>
              </a:rPr>
              <a:t>eksik gün kodunda farklı bir işlem</a:t>
            </a:r>
            <a:r>
              <a:rPr lang="tr-TR" dirty="0">
                <a:latin typeface="Times New Roman" pitchFamily="18" charset="0"/>
                <a:cs typeface="Times New Roman" pitchFamily="18" charset="0"/>
              </a:rPr>
              <a:t> yapmanız gerektiğini hatırlatmak isteriz.</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0738263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16633"/>
            <a:ext cx="7200800" cy="792088"/>
          </a:xfrm>
        </p:spPr>
        <p:txBody>
          <a:bodyPr>
            <a:noAutofit/>
          </a:bodyPr>
          <a:lstStyle/>
          <a:p>
            <a:pPr algn="l"/>
            <a:r>
              <a:rPr lang="tr-TR" sz="3600" b="1" dirty="0" smtClean="0">
                <a:solidFill>
                  <a:srgbClr val="FF0000"/>
                </a:solidFill>
                <a:latin typeface="Times New Roman" pitchFamily="18" charset="0"/>
                <a:cs typeface="Times New Roman" pitchFamily="18" charset="0"/>
              </a:rPr>
              <a:t>KISMİ SÜRELİ ÇALIŞMA </a:t>
            </a:r>
            <a:endParaRPr lang="tr-TR" sz="3600" b="1" dirty="0">
              <a:solidFill>
                <a:srgbClr val="FF0000"/>
              </a:solidFill>
              <a:latin typeface="Times New Roman" pitchFamily="18" charset="0"/>
              <a:cs typeface="Times New Roman" pitchFamily="18" charset="0"/>
            </a:endParaRPr>
          </a:p>
        </p:txBody>
      </p:sp>
      <p:sp>
        <p:nvSpPr>
          <p:cNvPr id="3" name="Alt Başlık 2"/>
          <p:cNvSpPr>
            <a:spLocks noGrp="1"/>
          </p:cNvSpPr>
          <p:nvPr>
            <p:ph type="subTitle" idx="1"/>
          </p:nvPr>
        </p:nvSpPr>
        <p:spPr>
          <a:xfrm>
            <a:off x="179512" y="764704"/>
            <a:ext cx="8640960" cy="5976664"/>
          </a:xfrm>
        </p:spPr>
        <p:txBody>
          <a:bodyPr/>
          <a:lstStyle/>
          <a:p>
            <a:pPr algn="l"/>
            <a:r>
              <a:rPr lang="tr-TR" b="1" dirty="0" smtClean="0">
                <a:solidFill>
                  <a:srgbClr val="FF0000"/>
                </a:solidFill>
                <a:latin typeface="Times New Roman" pitchFamily="18" charset="0"/>
                <a:cs typeface="Times New Roman" pitchFamily="18" charset="0"/>
              </a:rPr>
              <a:t>Kısmi Süreli Çalışan işe Giriş Bildirgesi </a:t>
            </a:r>
            <a:endParaRPr lang="tr-TR" b="1" dirty="0">
              <a:solidFill>
                <a:srgbClr val="FF0000"/>
              </a:solidFill>
              <a:latin typeface="Times New Roman" pitchFamily="18" charset="0"/>
              <a:cs typeface="Times New Roman" pitchFamily="18" charset="0"/>
            </a:endParaRPr>
          </a:p>
        </p:txBody>
      </p:sp>
      <p:pic>
        <p:nvPicPr>
          <p:cNvPr id="4" name="Resim 3">
            <a:extLst>
              <a:ext uri="{FF2B5EF4-FFF2-40B4-BE49-F238E27FC236}">
                <a16:creationId xmlns="" xmlns:a16="http://schemas.microsoft.com/office/drawing/2014/main" id="{C0194C9A-5E9E-488A-8B13-A68BC5A1A7F2}"/>
              </a:ext>
            </a:extLst>
          </p:cNvPr>
          <p:cNvPicPr>
            <a:picLocks noChangeAspect="1"/>
          </p:cNvPicPr>
          <p:nvPr/>
        </p:nvPicPr>
        <p:blipFill>
          <a:blip r:embed="rId2"/>
          <a:stretch>
            <a:fillRect/>
          </a:stretch>
        </p:blipFill>
        <p:spPr>
          <a:xfrm>
            <a:off x="7668344" y="260648"/>
            <a:ext cx="1069404" cy="1510128"/>
          </a:xfrm>
          <a:prstGeom prst="rect">
            <a:avLst/>
          </a:prstGeom>
        </p:spPr>
      </p:pic>
      <p:pic>
        <p:nvPicPr>
          <p:cNvPr id="1047" name="Picture 23" descr="C:\Users\Güler_Güney\Desktop\SGK 2019\KISMİ SÜRELİ ÇALIŞAN İŞE GİRİ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1" y="1193800"/>
            <a:ext cx="7391399" cy="5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15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1300" y="1917700"/>
            <a:ext cx="8648700" cy="4259263"/>
          </a:xfrm>
        </p:spPr>
        <p:txBody>
          <a:bodyPr>
            <a:normAutofit/>
          </a:bodyPr>
          <a:lstStyle/>
          <a:p>
            <a:pPr marL="0" indent="0">
              <a:buNone/>
            </a:pPr>
            <a:r>
              <a:rPr lang="tr-TR" sz="3000" dirty="0"/>
              <a:t> </a:t>
            </a:r>
            <a:endParaRPr lang="tr-TR" sz="3000" dirty="0" smtClean="0"/>
          </a:p>
          <a:p>
            <a:pPr marL="0" indent="0">
              <a:buNone/>
            </a:pPr>
            <a:r>
              <a:rPr lang="tr-TR" sz="3600" dirty="0" smtClean="0">
                <a:solidFill>
                  <a:schemeClr val="accent1">
                    <a:lumMod val="75000"/>
                  </a:schemeClr>
                </a:solidFill>
              </a:rPr>
              <a:t>‘</a:t>
            </a:r>
            <a:r>
              <a:rPr lang="tr-TR" sz="3600" b="1" dirty="0" smtClean="0">
                <a:solidFill>
                  <a:schemeClr val="accent1">
                    <a:lumMod val="75000"/>
                  </a:schemeClr>
                </a:solidFill>
                <a:latin typeface="Times New Roman" pitchFamily="18" charset="0"/>
                <a:cs typeface="Times New Roman" pitchFamily="18" charset="0"/>
              </a:rPr>
              <a:t>’Güvende olmanın yeni yöntemi  risktir.    </a:t>
            </a:r>
          </a:p>
          <a:p>
            <a:pPr marL="0" indent="0">
              <a:buNone/>
            </a:pPr>
            <a:r>
              <a:rPr lang="tr-TR" sz="3600" b="1" dirty="0">
                <a:solidFill>
                  <a:schemeClr val="accent1">
                    <a:lumMod val="75000"/>
                  </a:schemeClr>
                </a:solidFill>
                <a:latin typeface="Times New Roman" pitchFamily="18" charset="0"/>
                <a:cs typeface="Times New Roman" pitchFamily="18" charset="0"/>
              </a:rPr>
              <a:t> </a:t>
            </a:r>
            <a:r>
              <a:rPr lang="tr-TR" sz="3600" b="1" dirty="0" smtClean="0">
                <a:solidFill>
                  <a:schemeClr val="accent1">
                    <a:lumMod val="75000"/>
                  </a:schemeClr>
                </a:solidFill>
                <a:latin typeface="Times New Roman" pitchFamily="18" charset="0"/>
                <a:cs typeface="Times New Roman" pitchFamily="18" charset="0"/>
              </a:rPr>
              <a:t> Güvende kalmak istiyorsan risklerin  </a:t>
            </a:r>
          </a:p>
          <a:p>
            <a:pPr marL="0" indent="0">
              <a:buNone/>
            </a:pPr>
            <a:r>
              <a:rPr lang="tr-TR" sz="3600" b="1" dirty="0">
                <a:solidFill>
                  <a:schemeClr val="accent1">
                    <a:lumMod val="75000"/>
                  </a:schemeClr>
                </a:solidFill>
                <a:latin typeface="Times New Roman" pitchFamily="18" charset="0"/>
                <a:cs typeface="Times New Roman" pitchFamily="18" charset="0"/>
              </a:rPr>
              <a:t> </a:t>
            </a:r>
            <a:r>
              <a:rPr lang="tr-TR" sz="3600" b="1" dirty="0" smtClean="0">
                <a:solidFill>
                  <a:schemeClr val="accent1">
                    <a:lumMod val="75000"/>
                  </a:schemeClr>
                </a:solidFill>
                <a:latin typeface="Times New Roman" pitchFamily="18" charset="0"/>
                <a:cs typeface="Times New Roman" pitchFamily="18" charset="0"/>
              </a:rPr>
              <a:t>  içinde</a:t>
            </a:r>
            <a:r>
              <a:rPr lang="tr-TR" sz="3600" b="1" dirty="0">
                <a:solidFill>
                  <a:schemeClr val="accent1">
                    <a:lumMod val="75000"/>
                  </a:schemeClr>
                </a:solidFill>
                <a:latin typeface="Times New Roman" pitchFamily="18" charset="0"/>
                <a:cs typeface="Times New Roman" pitchFamily="18" charset="0"/>
              </a:rPr>
              <a:t> </a:t>
            </a:r>
            <a:r>
              <a:rPr lang="tr-TR" sz="3600" b="1" dirty="0" smtClean="0">
                <a:solidFill>
                  <a:schemeClr val="accent1">
                    <a:lumMod val="75000"/>
                  </a:schemeClr>
                </a:solidFill>
                <a:latin typeface="Times New Roman" pitchFamily="18" charset="0"/>
                <a:cs typeface="Times New Roman" pitchFamily="18" charset="0"/>
              </a:rPr>
              <a:t>olmalı ve onu yönetmelisin. ‘’</a:t>
            </a:r>
          </a:p>
          <a:p>
            <a:pPr marL="0" indent="0">
              <a:buNone/>
            </a:pPr>
            <a:endParaRPr lang="tr-TR" sz="3600" b="1" dirty="0" smtClean="0"/>
          </a:p>
          <a:p>
            <a:pPr marL="0" indent="0">
              <a:buNone/>
            </a:pPr>
            <a:r>
              <a:rPr lang="tr-TR" sz="3600" b="1" dirty="0"/>
              <a:t>	</a:t>
            </a:r>
            <a:r>
              <a:rPr lang="tr-TR" sz="3600" b="1" dirty="0" smtClean="0"/>
              <a:t>					</a:t>
            </a:r>
            <a:r>
              <a:rPr lang="tr-TR" sz="3600" b="1" dirty="0" err="1" smtClean="0">
                <a:solidFill>
                  <a:schemeClr val="accent1">
                    <a:lumMod val="75000"/>
                  </a:schemeClr>
                </a:solidFill>
                <a:latin typeface="Times New Roman" pitchFamily="18" charset="0"/>
                <a:cs typeface="Times New Roman" pitchFamily="18" charset="0"/>
              </a:rPr>
              <a:t>Randy</a:t>
            </a:r>
            <a:r>
              <a:rPr lang="tr-TR" sz="3600" b="1" dirty="0" smtClean="0">
                <a:solidFill>
                  <a:schemeClr val="accent1">
                    <a:lumMod val="75000"/>
                  </a:schemeClr>
                </a:solidFill>
                <a:latin typeface="Times New Roman" pitchFamily="18" charset="0"/>
                <a:cs typeface="Times New Roman" pitchFamily="18" charset="0"/>
              </a:rPr>
              <a:t> </a:t>
            </a:r>
            <a:endParaRPr lang="tr-TR" sz="3600"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126448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2900" y="1079500"/>
            <a:ext cx="8172450" cy="5524500"/>
          </a:xfrm>
        </p:spPr>
        <p:txBody>
          <a:bodyPr>
            <a:normAutofit/>
          </a:bodyPr>
          <a:lstStyle/>
          <a:p>
            <a:pPr marL="0" indent="0" algn="ctr">
              <a:buNone/>
            </a:pPr>
            <a:endParaRPr lang="tr-TR" sz="4400" b="1" i="1" dirty="0" smtClean="0">
              <a:solidFill>
                <a:schemeClr val="accent1">
                  <a:lumMod val="75000"/>
                </a:schemeClr>
              </a:solidFill>
            </a:endParaRPr>
          </a:p>
          <a:p>
            <a:pPr marL="0" indent="0" algn="ctr">
              <a:buNone/>
            </a:pPr>
            <a:r>
              <a:rPr lang="tr-TR" sz="4400" b="1" i="1" dirty="0" smtClean="0">
                <a:solidFill>
                  <a:schemeClr val="accent1">
                    <a:lumMod val="75000"/>
                  </a:schemeClr>
                </a:solidFill>
              </a:rPr>
              <a:t>TEŞEKKÜRLER… </a:t>
            </a:r>
            <a:endParaRPr lang="tr-TR" sz="4400" b="1" i="1" dirty="0">
              <a:solidFill>
                <a:schemeClr val="accent1">
                  <a:lumMod val="75000"/>
                </a:schemeClr>
              </a:solidFill>
            </a:endParaRPr>
          </a:p>
          <a:p>
            <a:pPr marL="0" indent="0" algn="ctr">
              <a:buNone/>
            </a:pPr>
            <a:r>
              <a:rPr lang="tr-TR" sz="4400" b="1" i="1" dirty="0" smtClean="0">
                <a:solidFill>
                  <a:schemeClr val="accent1">
                    <a:lumMod val="75000"/>
                  </a:schemeClr>
                </a:solidFill>
              </a:rPr>
              <a:t>SAYGILARIMIZLA…</a:t>
            </a:r>
          </a:p>
          <a:p>
            <a:pPr marL="0" indent="0" algn="ctr">
              <a:buNone/>
            </a:pPr>
            <a:endParaRPr lang="tr-TR" sz="3000" b="1" i="1" dirty="0">
              <a:solidFill>
                <a:schemeClr val="accent1">
                  <a:lumMod val="75000"/>
                </a:schemeClr>
              </a:solidFill>
            </a:endParaRPr>
          </a:p>
          <a:p>
            <a:pPr marL="0" indent="0" algn="ctr">
              <a:buNone/>
            </a:pPr>
            <a:r>
              <a:rPr lang="tr-TR" sz="2400" b="1" i="1" dirty="0" smtClean="0">
                <a:solidFill>
                  <a:schemeClr val="accent1">
                    <a:lumMod val="75000"/>
                  </a:schemeClr>
                </a:solidFill>
              </a:rPr>
              <a:t>SMMM GÜLER GÜNEY</a:t>
            </a:r>
          </a:p>
          <a:p>
            <a:pPr marL="0" indent="0" algn="ctr">
              <a:buNone/>
            </a:pPr>
            <a:r>
              <a:rPr lang="tr-TR" sz="2400" b="1" i="1" dirty="0" err="1" smtClean="0">
                <a:solidFill>
                  <a:schemeClr val="accent1">
                    <a:lumMod val="75000"/>
                  </a:schemeClr>
                </a:solidFill>
              </a:rPr>
              <a:t>Tesmer</a:t>
            </a:r>
            <a:r>
              <a:rPr lang="tr-TR" sz="2400" b="1" i="1" dirty="0" smtClean="0">
                <a:solidFill>
                  <a:schemeClr val="accent1">
                    <a:lumMod val="75000"/>
                  </a:schemeClr>
                </a:solidFill>
              </a:rPr>
              <a:t> Eğitmeni</a:t>
            </a:r>
          </a:p>
          <a:p>
            <a:pPr marL="0" indent="0" algn="ctr">
              <a:buNone/>
            </a:pPr>
            <a:endParaRPr lang="tr-TR" sz="2400" b="1" i="1" dirty="0" smtClean="0">
              <a:solidFill>
                <a:schemeClr val="accent1">
                  <a:lumMod val="75000"/>
                </a:schemeClr>
              </a:solidFill>
            </a:endParaRPr>
          </a:p>
          <a:p>
            <a:pPr marL="0" indent="0" algn="ctr">
              <a:buNone/>
            </a:pPr>
            <a:r>
              <a:rPr lang="tr-TR" sz="2400" b="1" i="1" dirty="0" smtClean="0">
                <a:solidFill>
                  <a:schemeClr val="accent1">
                    <a:lumMod val="75000"/>
                  </a:schemeClr>
                </a:solidFill>
              </a:rPr>
              <a:t>SMMM MÜCAHİT YILMAZ</a:t>
            </a:r>
          </a:p>
          <a:p>
            <a:pPr marL="0" indent="0" algn="ctr">
              <a:buNone/>
            </a:pPr>
            <a:r>
              <a:rPr lang="tr-TR" sz="2400" b="1" i="1" dirty="0" err="1" smtClean="0">
                <a:solidFill>
                  <a:schemeClr val="accent1">
                    <a:lumMod val="75000"/>
                  </a:schemeClr>
                </a:solidFill>
              </a:rPr>
              <a:t>Tesmer</a:t>
            </a:r>
            <a:r>
              <a:rPr lang="tr-TR" sz="2400" b="1" i="1" dirty="0" smtClean="0">
                <a:solidFill>
                  <a:schemeClr val="accent1">
                    <a:lumMod val="75000"/>
                  </a:schemeClr>
                </a:solidFill>
              </a:rPr>
              <a:t> Eğitmeni</a:t>
            </a:r>
          </a:p>
          <a:p>
            <a:pPr marL="0" indent="0" algn="ctr">
              <a:buNone/>
            </a:pPr>
            <a:endParaRPr lang="tr-TR" sz="3000" b="1" dirty="0" smtClean="0"/>
          </a:p>
          <a:p>
            <a:endParaRPr lang="tr-TR" sz="3000" dirty="0"/>
          </a:p>
        </p:txBody>
      </p:sp>
    </p:spTree>
    <p:extLst>
      <p:ext uri="{BB962C8B-B14F-4D97-AF65-F5344CB8AC3E}">
        <p14:creationId xmlns:p14="http://schemas.microsoft.com/office/powerpoint/2010/main" val="2870765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365126"/>
            <a:ext cx="7563394" cy="1325563"/>
          </a:xfrm>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latin typeface="Times New Roman" pitchFamily="18" charset="0"/>
                <a:cs typeface="Times New Roman" pitchFamily="18" charset="0"/>
              </a:rPr>
              <a:t>Kısa </a:t>
            </a:r>
            <a:r>
              <a:rPr lang="tr-TR" b="1" dirty="0">
                <a:solidFill>
                  <a:srgbClr val="FF0000"/>
                </a:solidFill>
                <a:latin typeface="Times New Roman" pitchFamily="18" charset="0"/>
                <a:cs typeface="Times New Roman" pitchFamily="18" charset="0"/>
              </a:rPr>
              <a:t>Ç</a:t>
            </a:r>
            <a:r>
              <a:rPr lang="tr-TR" b="1" dirty="0" smtClean="0">
                <a:solidFill>
                  <a:srgbClr val="FF0000"/>
                </a:solidFill>
                <a:latin typeface="Times New Roman" pitchFamily="18" charset="0"/>
                <a:cs typeface="Times New Roman" pitchFamily="18" charset="0"/>
              </a:rPr>
              <a:t>alışma </a:t>
            </a:r>
            <a:r>
              <a:rPr lang="tr-TR" b="1" dirty="0">
                <a:solidFill>
                  <a:srgbClr val="FF0000"/>
                </a:solidFill>
                <a:latin typeface="Times New Roman" pitchFamily="18" charset="0"/>
                <a:cs typeface="Times New Roman" pitchFamily="18" charset="0"/>
              </a:rPr>
              <a:t>U</a:t>
            </a:r>
            <a:r>
              <a:rPr lang="tr-TR" b="1" dirty="0" smtClean="0">
                <a:solidFill>
                  <a:srgbClr val="FF0000"/>
                </a:solidFill>
                <a:latin typeface="Times New Roman" pitchFamily="18" charset="0"/>
                <a:cs typeface="Times New Roman" pitchFamily="18" charset="0"/>
              </a:rPr>
              <a:t>ygulaması </a:t>
            </a:r>
            <a:r>
              <a:rPr lang="tr-TR" b="1" dirty="0">
                <a:solidFill>
                  <a:srgbClr val="FF0000"/>
                </a:solidFill>
                <a:latin typeface="Times New Roman" pitchFamily="18" charset="0"/>
                <a:cs typeface="Times New Roman" pitchFamily="18" charset="0"/>
              </a:rPr>
              <a:t>B</a:t>
            </a:r>
            <a:r>
              <a:rPr lang="tr-TR" b="1" dirty="0" smtClean="0">
                <a:solidFill>
                  <a:srgbClr val="FF0000"/>
                </a:solidFill>
                <a:latin typeface="Times New Roman" pitchFamily="18" charset="0"/>
                <a:cs typeface="Times New Roman" pitchFamily="18" charset="0"/>
              </a:rPr>
              <a:t>akımından “</a:t>
            </a:r>
            <a:r>
              <a:rPr lang="tr-TR" b="1" dirty="0">
                <a:solidFill>
                  <a:srgbClr val="FF0000"/>
                </a:solidFill>
                <a:latin typeface="Times New Roman" pitchFamily="18" charset="0"/>
                <a:cs typeface="Times New Roman" pitchFamily="18" charset="0"/>
              </a:rPr>
              <a:t>Zorlayıcı Sebepler”</a:t>
            </a:r>
            <a:br>
              <a:rPr lang="tr-TR" b="1" dirty="0">
                <a:solidFill>
                  <a:srgbClr val="FF0000"/>
                </a:solidFill>
                <a:latin typeface="Times New Roman" pitchFamily="18" charset="0"/>
                <a:cs typeface="Times New Roman" pitchFamily="18" charset="0"/>
              </a:rPr>
            </a:b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114300" y="1587500"/>
            <a:ext cx="9118600" cy="4511086"/>
          </a:xfrm>
        </p:spPr>
        <p:txBody>
          <a:bodyPr>
            <a:normAutofit/>
          </a:bodyPr>
          <a:lstStyle/>
          <a:p>
            <a:endParaRPr lang="tr-TR" dirty="0" smtClean="0"/>
          </a:p>
          <a:p>
            <a:r>
              <a:rPr lang="tr-TR" dirty="0" smtClean="0"/>
              <a:t>İşverenin </a:t>
            </a:r>
            <a:r>
              <a:rPr lang="tr-TR" b="1" u="sng" dirty="0"/>
              <a:t>kendi sevk ve idaresinden kaynaklanmayan</a:t>
            </a:r>
            <a:r>
              <a:rPr lang="tr-TR" dirty="0"/>
              <a:t>, </a:t>
            </a:r>
            <a:r>
              <a:rPr lang="tr-TR" b="1" u="sng" dirty="0"/>
              <a:t>önceden kestirilemeyen</a:t>
            </a:r>
            <a:r>
              <a:rPr lang="tr-TR" dirty="0"/>
              <a:t>, bunun sonucu olarak </a:t>
            </a:r>
            <a:r>
              <a:rPr lang="tr-TR" b="1" u="sng" dirty="0"/>
              <a:t>bertaraf edilmesine imkân bulunmayan</a:t>
            </a:r>
            <a:r>
              <a:rPr lang="tr-TR" dirty="0"/>
              <a:t>, </a:t>
            </a:r>
            <a:r>
              <a:rPr lang="tr-TR" b="1" dirty="0"/>
              <a:t>geçici olarak</a:t>
            </a:r>
            <a:r>
              <a:rPr lang="tr-TR" dirty="0"/>
              <a:t> </a:t>
            </a:r>
            <a:r>
              <a:rPr lang="tr-TR" dirty="0">
                <a:solidFill>
                  <a:srgbClr val="FF0000"/>
                </a:solidFill>
              </a:rPr>
              <a:t>çalışma süresinin azaltılması</a:t>
            </a:r>
            <a:r>
              <a:rPr lang="tr-TR" dirty="0"/>
              <a:t> veya </a:t>
            </a:r>
            <a:r>
              <a:rPr lang="tr-TR" dirty="0">
                <a:solidFill>
                  <a:srgbClr val="FF0000"/>
                </a:solidFill>
              </a:rPr>
              <a:t>faaliyetin tamamen </a:t>
            </a:r>
            <a:r>
              <a:rPr lang="tr-TR" dirty="0" smtClean="0"/>
              <a:t>yada </a:t>
            </a:r>
            <a:r>
              <a:rPr lang="tr-TR" dirty="0">
                <a:solidFill>
                  <a:srgbClr val="FF0000"/>
                </a:solidFill>
              </a:rPr>
              <a:t>kısmen </a:t>
            </a:r>
            <a:r>
              <a:rPr lang="tr-TR" b="1" dirty="0"/>
              <a:t>durdurulması</a:t>
            </a:r>
            <a:r>
              <a:rPr lang="tr-TR" dirty="0"/>
              <a:t> ile sonuçlanan </a:t>
            </a:r>
            <a:r>
              <a:rPr lang="tr-TR" b="1" dirty="0"/>
              <a:t>dışsal etkilerden kaynaklanan</a:t>
            </a:r>
            <a:r>
              <a:rPr lang="tr-TR" dirty="0"/>
              <a:t> </a:t>
            </a:r>
            <a:r>
              <a:rPr lang="tr-TR" dirty="0">
                <a:solidFill>
                  <a:srgbClr val="FF0000"/>
                </a:solidFill>
              </a:rPr>
              <a:t>dönemsel durumları </a:t>
            </a:r>
            <a:r>
              <a:rPr lang="tr-TR" dirty="0"/>
              <a:t>ya da </a:t>
            </a:r>
            <a:r>
              <a:rPr lang="tr-TR" dirty="0">
                <a:solidFill>
                  <a:srgbClr val="FF0000"/>
                </a:solidFill>
              </a:rPr>
              <a:t>deprem, </a:t>
            </a:r>
            <a:r>
              <a:rPr lang="tr-TR" dirty="0" smtClean="0">
                <a:solidFill>
                  <a:srgbClr val="FF0000"/>
                </a:solidFill>
              </a:rPr>
              <a:t>			         yangın</a:t>
            </a:r>
            <a:r>
              <a:rPr lang="tr-TR" dirty="0">
                <a:solidFill>
                  <a:srgbClr val="FF0000"/>
                </a:solidFill>
              </a:rPr>
              <a:t>, su baskını, heyelan, salgın </a:t>
            </a:r>
            <a:r>
              <a:rPr lang="tr-TR" dirty="0" smtClean="0">
                <a:solidFill>
                  <a:srgbClr val="FF0000"/>
                </a:solidFill>
              </a:rPr>
              <a:t>                                   hastalık </a:t>
            </a:r>
            <a:r>
              <a:rPr lang="tr-TR" dirty="0" smtClean="0"/>
              <a:t>gibi felaketler ile                                                         </a:t>
            </a:r>
            <a:r>
              <a:rPr lang="tr-TR" dirty="0" smtClean="0">
                <a:solidFill>
                  <a:srgbClr val="FF0000"/>
                </a:solidFill>
              </a:rPr>
              <a:t>seferberlik</a:t>
            </a:r>
            <a:r>
              <a:rPr lang="tr-TR" dirty="0" smtClean="0"/>
              <a:t> </a:t>
            </a:r>
            <a:r>
              <a:rPr lang="tr-TR" dirty="0"/>
              <a:t>gibi durumlardır.</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901" y="4102100"/>
            <a:ext cx="30353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76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5511</TotalTime>
  <Words>4378</Words>
  <Application>Microsoft Office PowerPoint</Application>
  <PresentationFormat>Ekran Gösterisi (4:3)</PresentationFormat>
  <Paragraphs>411</Paragraphs>
  <Slides>89</Slides>
  <Notes>7</Notes>
  <HiddenSlides>0</HiddenSlides>
  <MMClips>0</MMClips>
  <ScaleCrop>false</ScaleCrop>
  <HeadingPairs>
    <vt:vector size="4" baseType="variant">
      <vt:variant>
        <vt:lpstr>Tema</vt:lpstr>
      </vt:variant>
      <vt:variant>
        <vt:i4>1</vt:i4>
      </vt:variant>
      <vt:variant>
        <vt:lpstr>Slayt Başlıkları</vt:lpstr>
      </vt:variant>
      <vt:variant>
        <vt:i4>89</vt:i4>
      </vt:variant>
    </vt:vector>
  </HeadingPairs>
  <TitlesOfParts>
    <vt:vector size="90" baseType="lpstr">
      <vt:lpstr>Office Teması</vt:lpstr>
      <vt:lpstr>      Kısa Çalışma Ödeneği Ve Sosyal Güvenlikte Güncel Değişiklikler  </vt:lpstr>
      <vt:lpstr>  </vt:lpstr>
      <vt:lpstr>    KISA ÇALIŞMA ÖDENEĞİ </vt:lpstr>
      <vt:lpstr>  Kısa Çalışma Uygulaması  </vt:lpstr>
      <vt:lpstr>Kısa Çalışma Uygulaması</vt:lpstr>
      <vt:lpstr>    Kısa Çalışma Uygulaması        Bakımından “Genel Ekonomik     Kriz ” </vt:lpstr>
      <vt:lpstr> Kısa Çalışma Uygulaması Bakımından “Bölgesel Kriz”  </vt:lpstr>
      <vt:lpstr> Kısa Çalışma Uygulaması Bakımından “Sektörel Kriz” </vt:lpstr>
      <vt:lpstr> Kısa Çalışma Uygulaması Bakımından “Zorlayıcı Sebepler” </vt:lpstr>
      <vt:lpstr> Kısa Çalışma Kapsamında; </vt:lpstr>
      <vt:lpstr> İşyerinde Kısa Çalışma Uygulanabilmesi için; </vt:lpstr>
      <vt:lpstr>İşçinin Kısa Çalışma Ödeneğinden Yararlanabilmesi İçin;</vt:lpstr>
      <vt:lpstr>Kısa Çalışma Talebinde Bulunulması  Ve Talebin Değerlendirilmesi-1</vt:lpstr>
      <vt:lpstr>PowerPoint Sunusu</vt:lpstr>
      <vt:lpstr>PowerPoint Sunusu</vt:lpstr>
      <vt:lpstr>PowerPoint Sunusu</vt:lpstr>
      <vt:lpstr>PowerPoint Sunusu</vt:lpstr>
      <vt:lpstr>Kısa Çalışma Talebinde Bulunulması  Ve Talebin Değerlendirilmesi-2</vt:lpstr>
      <vt:lpstr>İşverene Kısa Çalışma Talebinin Sonucunun Bildirilmesi </vt:lpstr>
      <vt:lpstr>PowerPoint Sunusu</vt:lpstr>
      <vt:lpstr>PowerPoint Sunusu</vt:lpstr>
      <vt:lpstr>Kısa Çalışma Ödeneği Süresi, Miktarı Ve Ödenmesi -1</vt:lpstr>
      <vt:lpstr>Aşağıda 2019 Yılı İçin Aylık  Kısa Çalışma Ödeneği Hesabı Verilmiştir. </vt:lpstr>
      <vt:lpstr>Kısa Çalışma Ödeneği Süresi,  Miktarı ve Ödenmesi-2 </vt:lpstr>
      <vt:lpstr>Kısa Çalışma Ödeneği  Süresi, Miktarı ve Ödenmesi-3 </vt:lpstr>
      <vt:lpstr>Kısa Çalışma Ödeneği Süresi,  Miktarı ve Ödenmesi-4</vt:lpstr>
      <vt:lpstr>Kısa Çalışma Ödeneği  Alınan  Süre İçin Ödenen Primler</vt:lpstr>
      <vt:lpstr>Kısa Çalışma Ödeneğinin Kesilmesi</vt:lpstr>
      <vt:lpstr>İşverenin Kayıt Tutma  Zorunluluğu</vt:lpstr>
      <vt:lpstr>PowerPoint Sunusu</vt:lpstr>
      <vt:lpstr>İLAVE 6 PUAN İNDİRİMİ UZATILDI</vt:lpstr>
      <vt:lpstr>PowerPoint Sunusu</vt:lpstr>
      <vt:lpstr>PowerPoint Sunusu</vt:lpstr>
      <vt:lpstr>Nevi Değişikliği, İntikal, Devir ve Aracı Giriş işlemlerinin, İnternet Ortamından Gönderilmesi</vt:lpstr>
      <vt:lpstr>Nevi Değişikliği, İntikal, Devir ve Aracı Giriş işlemlerinin, İnternet Ortamından Gönderilmesi</vt:lpstr>
      <vt:lpstr>2019 YILINDA ZORUNLU BES</vt:lpstr>
      <vt:lpstr>2019 YILINDA ZORUNLU BES</vt:lpstr>
      <vt:lpstr>Kıdem Tazminatı nedir ?</vt:lpstr>
      <vt:lpstr>Kıdem Tazminatı nedir ?</vt:lpstr>
      <vt:lpstr> Bedelli Askerlikte Kıdem  Tazminatı var mı ? </vt:lpstr>
      <vt:lpstr> Bedelli Askerlikte Kıdem  Tazminatı var mı ? </vt:lpstr>
      <vt:lpstr> Bedelli Askerlikte Kıdem  Tazminatı var mı ? </vt:lpstr>
      <vt:lpstr>İŞ KAZASI OLMAYAN İŞYERLERİNDE TEŞVİK (İŞSİZLİK SİGORTASI PRİMİ İŞVEREN PAYI TEŞVİĞİ)</vt:lpstr>
      <vt:lpstr>İŞSİZLİK SİGORTASI PRİMİ İŞVEREN PAYI TEŞVİĞİ</vt:lpstr>
      <vt:lpstr>İŞSİZLİK SİGORTASI PRİMİ İŞVEREN PAYI TEŞVİĞİ</vt:lpstr>
      <vt:lpstr>PowerPoint Sunusu</vt:lpstr>
      <vt:lpstr>PowerPoint Sunusu</vt:lpstr>
      <vt:lpstr>PowerPoint Sunusu</vt:lpstr>
      <vt:lpstr>İşsizlik Ödeneğinden Yararlanma  Şartında Önemli Değişiklik (7161 S.K.)</vt:lpstr>
      <vt:lpstr> </vt:lpstr>
      <vt:lpstr>Prim Borcu Olan İşverenlere  Tecil ve Taksitlendirme</vt:lpstr>
      <vt:lpstr>Uyumlu Prim Borçlusu?</vt:lpstr>
      <vt:lpstr> Tecil ve Taksitlendirme  kapsamına giren borçlar nelerdir?</vt:lpstr>
      <vt:lpstr>Tecil ve Taksitlendirme  kapsamına giren borçlar nelerdir?</vt:lpstr>
      <vt:lpstr>Tecil ve Taksitlendirme  kapsamına giren borçlar nelerdir?</vt:lpstr>
      <vt:lpstr>İşveren tarafından yazılı olarak başvuru yapılmalı</vt:lpstr>
      <vt:lpstr>ASGARİ GEÇİM İNDİRİMİ HESAPLAMASI</vt:lpstr>
      <vt:lpstr>ASGARİ GEÇİM İNDİRİMİ HESAPLAMASI</vt:lpstr>
      <vt:lpstr>ASGARİ GEÇİM İNDİRİMİ (AGİ)</vt:lpstr>
      <vt:lpstr> ASGARİ GEÇİM İNDİRİMİ (AGİ) </vt:lpstr>
      <vt:lpstr>KISMİ SÜRELİ ÇALIŞMA</vt:lpstr>
      <vt:lpstr>KISMİ SÜRELİ ÇALIŞMA</vt:lpstr>
      <vt:lpstr>KISMİ SÜRELİ ÇALIŞMA SÜRESİ</vt:lpstr>
      <vt:lpstr>KISMİ SÜRELİ ÇALIŞMA </vt:lpstr>
      <vt:lpstr>KISMİ SÜRELİ ÇALIŞMA </vt:lpstr>
      <vt:lpstr>KISMİ SÜRELİ ÇALIŞMA</vt:lpstr>
      <vt:lpstr>KISMİ SÜRELİ ÇALIŞANLARIN HAKLARI</vt:lpstr>
      <vt:lpstr>KISMİ ÇALIŞMADA KIDEM VE  İHBAR TAZMİNATI HAKKI – 1 </vt:lpstr>
      <vt:lpstr> KISMİ ÇALIŞMADA KIDEM VE  İHBAR TAZMİNATI HAKKI – 2  </vt:lpstr>
      <vt:lpstr> KISMİ ÇALIŞMADA KIDEM VE  İHBAR TAZMİNATI HAKKI – 3  </vt:lpstr>
      <vt:lpstr>HAFTA TATİLİ</vt:lpstr>
      <vt:lpstr> KISMİ ÇALIŞMADA YILLIK  ÜCRETLİ İZİN HAKKI - 1 </vt:lpstr>
      <vt:lpstr>KISMİ ÇALIŞMADA YILLIK  ÜCRETLİ İZİN HAKKI -2 </vt:lpstr>
      <vt:lpstr> KISMİ SÜRELİ ÇALIŞMADA  GSS -1  </vt:lpstr>
      <vt:lpstr>  KISMİ SÜRELİ ÇALIŞMADA GSS-2 </vt:lpstr>
      <vt:lpstr>DOĞUM VE EVLAT EDİNME BAKIMINDAN KISMİ SÜRELİ ÇALIŞMA -1 </vt:lpstr>
      <vt:lpstr> DOĞUM VE EVLAT EDİNME  BAKINMINDAN KISMİ SÜRELİ ÇALIŞMA-2  </vt:lpstr>
      <vt:lpstr>DOĞUM VE EVLAT EDİNME  BAKINMINDAN KISMİ SÜRELİ ÇALIŞMA-3</vt:lpstr>
      <vt:lpstr>  DOĞUM VE EVLAT EDİNME  BAKINMINDAN KISMİ SÜRELİ ÇALIŞMA-4   </vt:lpstr>
      <vt:lpstr>DOĞUM VE EVLAT EDİNME  BAKINMINDAN KISMİ SÜRELİ ÇALIŞMA-5 </vt:lpstr>
      <vt:lpstr>DOĞUM VE EVLAT EDİNME  BAKINMINDAN KISMİ SÜRELİ ÇALIŞMA-6</vt:lpstr>
      <vt:lpstr>KISMİ SÜRELİ ÇALIŞMA BiLDiRiMi-1</vt:lpstr>
      <vt:lpstr>KISMİ SÜRELİ ÇALIŞMA BiLDiRiMi -2 </vt:lpstr>
      <vt:lpstr> KISMİ SÜRELİ ÇALIŞMA BiLDiRiMi -3  </vt:lpstr>
      <vt:lpstr> KISMİ SÜRELİÇALIŞMA BiLDiRiMi - 4 </vt:lpstr>
      <vt:lpstr> KISMİ SÜRELİ ÇALIŞMA BiLDiRiMi – 5 </vt:lpstr>
      <vt:lpstr>KISMİ SÜRELİ ÇALIŞMA </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İşbaşı Eğitim Programı</dc:title>
  <dc:creator>Mucahit Yılmaz</dc:creator>
  <cp:lastModifiedBy>Mucahity</cp:lastModifiedBy>
  <cp:revision>915</cp:revision>
  <cp:lastPrinted>2018-09-26T00:32:27Z</cp:lastPrinted>
  <dcterms:created xsi:type="dcterms:W3CDTF">2018-02-19T17:07:36Z</dcterms:created>
  <dcterms:modified xsi:type="dcterms:W3CDTF">2019-01-19T09:50:17Z</dcterms:modified>
</cp:coreProperties>
</file>