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 id="266" r:id="rId12"/>
    <p:sldId id="267" r:id="rId13"/>
    <p:sldId id="270" r:id="rId14"/>
    <p:sldId id="268" r:id="rId15"/>
    <p:sldId id="269" r:id="rId16"/>
    <p:sldId id="271" r:id="rId17"/>
    <p:sldId id="272" r:id="rId18"/>
    <p:sldId id="273" r:id="rId19"/>
    <p:sldId id="279" r:id="rId20"/>
    <p:sldId id="274" r:id="rId21"/>
    <p:sldId id="281" r:id="rId22"/>
    <p:sldId id="276" r:id="rId23"/>
    <p:sldId id="280" r:id="rId24"/>
    <p:sldId id="277" r:id="rId25"/>
    <p:sldId id="282" r:id="rId26"/>
    <p:sldId id="286" r:id="rId27"/>
    <p:sldId id="28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16.09.2018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a:t>Vergi Uyuşmazlıklarının Çözümünde İdari Yargı </a:t>
            </a:r>
            <a:r>
              <a:rPr lang="tr-TR" b="1" dirty="0" smtClean="0"/>
              <a:t>Yolu</a:t>
            </a:r>
            <a:endParaRPr lang="tr-TR" dirty="0"/>
          </a:p>
        </p:txBody>
      </p:sp>
      <p:sp>
        <p:nvSpPr>
          <p:cNvPr id="3" name="Alt Başlık 2"/>
          <p:cNvSpPr>
            <a:spLocks noGrp="1"/>
          </p:cNvSpPr>
          <p:nvPr>
            <p:ph type="subTitle" idx="1"/>
          </p:nvPr>
        </p:nvSpPr>
        <p:spPr>
          <a:xfrm>
            <a:off x="1371600" y="4653136"/>
            <a:ext cx="6400800" cy="985664"/>
          </a:xfrm>
        </p:spPr>
        <p:txBody>
          <a:bodyPr/>
          <a:lstStyle/>
          <a:p>
            <a:r>
              <a:rPr lang="tr-TR" b="1" dirty="0" smtClean="0">
                <a:solidFill>
                  <a:schemeClr val="tx1"/>
                </a:solidFill>
              </a:rPr>
              <a:t>Prof. Dr. Mehmet YÜCE</a:t>
            </a:r>
            <a:endParaRPr lang="tr-TR" b="1" dirty="0">
              <a:solidFill>
                <a:schemeClr val="tx1"/>
              </a:solidFill>
            </a:endParaRPr>
          </a:p>
        </p:txBody>
      </p:sp>
    </p:spTree>
    <p:extLst>
      <p:ext uri="{BB962C8B-B14F-4D97-AF65-F5344CB8AC3E}">
        <p14:creationId xmlns:p14="http://schemas.microsoft.com/office/powerpoint/2010/main" val="3789073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Vergi Yargısının Anayasal Temelleri</a:t>
            </a:r>
            <a:endParaRPr lang="tr-TR" b="1" dirty="0"/>
          </a:p>
        </p:txBody>
      </p:sp>
      <p:sp>
        <p:nvSpPr>
          <p:cNvPr id="4" name="Oval 3"/>
          <p:cNvSpPr/>
          <p:nvPr/>
        </p:nvSpPr>
        <p:spPr>
          <a:xfrm>
            <a:off x="3635896" y="1556792"/>
            <a:ext cx="165618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Hukuk Devleti</a:t>
            </a:r>
            <a:endParaRPr lang="tr-TR" dirty="0"/>
          </a:p>
        </p:txBody>
      </p:sp>
      <p:sp>
        <p:nvSpPr>
          <p:cNvPr id="6" name="Oval 5"/>
          <p:cNvSpPr/>
          <p:nvPr/>
        </p:nvSpPr>
        <p:spPr>
          <a:xfrm>
            <a:off x="3275856" y="3068960"/>
            <a:ext cx="25202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Vergi Yargısının Anayasal Temelleri</a:t>
            </a:r>
            <a:endParaRPr lang="tr-TR" dirty="0"/>
          </a:p>
        </p:txBody>
      </p:sp>
      <p:sp>
        <p:nvSpPr>
          <p:cNvPr id="7" name="Oval 6"/>
          <p:cNvSpPr/>
          <p:nvPr/>
        </p:nvSpPr>
        <p:spPr>
          <a:xfrm>
            <a:off x="3707904" y="5301208"/>
            <a:ext cx="165618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Temsilsiz</a:t>
            </a:r>
            <a:r>
              <a:rPr lang="tr-TR" dirty="0" smtClean="0"/>
              <a:t> Vergi Olmaz</a:t>
            </a:r>
            <a:endParaRPr lang="tr-TR" dirty="0"/>
          </a:p>
        </p:txBody>
      </p:sp>
      <p:sp>
        <p:nvSpPr>
          <p:cNvPr id="8" name="Oval 7"/>
          <p:cNvSpPr/>
          <p:nvPr/>
        </p:nvSpPr>
        <p:spPr>
          <a:xfrm>
            <a:off x="6228184" y="3212976"/>
            <a:ext cx="165618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Vergilerin Kanunilik İlkesi</a:t>
            </a:r>
            <a:endParaRPr lang="tr-TR" dirty="0"/>
          </a:p>
        </p:txBody>
      </p:sp>
      <p:sp>
        <p:nvSpPr>
          <p:cNvPr id="9" name="Oval 8"/>
          <p:cNvSpPr/>
          <p:nvPr/>
        </p:nvSpPr>
        <p:spPr>
          <a:xfrm>
            <a:off x="683568" y="3068960"/>
            <a:ext cx="201622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Vergilemede eşitlik</a:t>
            </a:r>
            <a:endParaRPr lang="tr-TR" dirty="0"/>
          </a:p>
        </p:txBody>
      </p:sp>
      <p:cxnSp>
        <p:nvCxnSpPr>
          <p:cNvPr id="11" name="Düz Bağlayıcı 10"/>
          <p:cNvCxnSpPr>
            <a:stCxn id="4" idx="4"/>
          </p:cNvCxnSpPr>
          <p:nvPr/>
        </p:nvCxnSpPr>
        <p:spPr>
          <a:xfrm>
            <a:off x="4463988" y="2492896"/>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a:stCxn id="6" idx="6"/>
          </p:cNvCxnSpPr>
          <p:nvPr/>
        </p:nvCxnSpPr>
        <p:spPr>
          <a:xfrm>
            <a:off x="5796136" y="3789040"/>
            <a:ext cx="432048" cy="8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a:stCxn id="6" idx="4"/>
            <a:endCxn id="7" idx="0"/>
          </p:cNvCxnSpPr>
          <p:nvPr/>
        </p:nvCxnSpPr>
        <p:spPr>
          <a:xfrm>
            <a:off x="4535996" y="450912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a:stCxn id="9" idx="6"/>
            <a:endCxn id="6" idx="2"/>
          </p:cNvCxnSpPr>
          <p:nvPr/>
        </p:nvCxnSpPr>
        <p:spPr>
          <a:xfrm>
            <a:off x="2699792" y="3681028"/>
            <a:ext cx="576064" cy="1080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041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 name="Group 1"/>
          <p:cNvGrpSpPr>
            <a:grpSpLocks noChangeAspect="1"/>
          </p:cNvGrpSpPr>
          <p:nvPr/>
        </p:nvGrpSpPr>
        <p:grpSpPr bwMode="auto">
          <a:xfrm>
            <a:off x="386174" y="1174509"/>
            <a:ext cx="8206715" cy="5081228"/>
            <a:chOff x="300" y="6926"/>
            <a:chExt cx="7020" cy="3060"/>
          </a:xfrm>
        </p:grpSpPr>
        <p:sp>
          <p:nvSpPr>
            <p:cNvPr id="6" name="AutoShape 29"/>
            <p:cNvSpPr>
              <a:spLocks noChangeAspect="1" noChangeArrowheads="1" noTextEdit="1"/>
            </p:cNvSpPr>
            <p:nvPr/>
          </p:nvSpPr>
          <p:spPr bwMode="auto">
            <a:xfrm>
              <a:off x="300" y="6926"/>
              <a:ext cx="7020" cy="306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Line 28"/>
            <p:cNvSpPr>
              <a:spLocks noChangeShapeType="1"/>
            </p:cNvSpPr>
            <p:nvPr/>
          </p:nvSpPr>
          <p:spPr bwMode="auto">
            <a:xfrm>
              <a:off x="2280" y="7286"/>
              <a:ext cx="3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Line 27"/>
            <p:cNvSpPr>
              <a:spLocks noChangeShapeType="1"/>
            </p:cNvSpPr>
            <p:nvPr/>
          </p:nvSpPr>
          <p:spPr bwMode="auto">
            <a:xfrm>
              <a:off x="2280" y="728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9" name="Line 26"/>
            <p:cNvSpPr>
              <a:spLocks noChangeShapeType="1"/>
            </p:cNvSpPr>
            <p:nvPr/>
          </p:nvSpPr>
          <p:spPr bwMode="auto">
            <a:xfrm>
              <a:off x="5880" y="728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 name="Line 25"/>
            <p:cNvSpPr>
              <a:spLocks noChangeShapeType="1"/>
            </p:cNvSpPr>
            <p:nvPr/>
          </p:nvSpPr>
          <p:spPr bwMode="auto">
            <a:xfrm flipV="1">
              <a:off x="3980" y="7106"/>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Rectangle 24"/>
            <p:cNvSpPr>
              <a:spLocks noChangeArrowheads="1"/>
            </p:cNvSpPr>
            <p:nvPr/>
          </p:nvSpPr>
          <p:spPr bwMode="auto">
            <a:xfrm>
              <a:off x="1920" y="6946"/>
              <a:ext cx="4500" cy="229"/>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VERGİ UYUŞMAZLIKLARININ YARGISAL ÇÖZÜMÜ YOLLARI</a:t>
              </a:r>
              <a:endParaRPr kumimoji="0" lang="tr-TR"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Text Box 23"/>
            <p:cNvSpPr txBox="1">
              <a:spLocks noChangeArrowheads="1"/>
            </p:cNvSpPr>
            <p:nvPr/>
          </p:nvSpPr>
          <p:spPr bwMode="auto">
            <a:xfrm>
              <a:off x="2630" y="8056"/>
              <a:ext cx="1440" cy="49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Düzenleyici İşlemin</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Kanuna Aykırılığı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22"/>
            <p:cNvSpPr txBox="1">
              <a:spLocks noChangeArrowheads="1"/>
            </p:cNvSpPr>
            <p:nvPr/>
          </p:nvSpPr>
          <p:spPr bwMode="auto">
            <a:xfrm>
              <a:off x="600" y="8066"/>
              <a:ext cx="1260" cy="48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Bireysel İşlemin</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Kanuna Aykırılığı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21"/>
            <p:cNvSpPr txBox="1">
              <a:spLocks noChangeArrowheads="1"/>
            </p:cNvSpPr>
            <p:nvPr/>
          </p:nvSpPr>
          <p:spPr bwMode="auto">
            <a:xfrm>
              <a:off x="4800" y="7966"/>
              <a:ext cx="2160" cy="48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İdari İşlemin Dayanağı Olan Kanunun Anayasaya Aykırılığı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20"/>
            <p:cNvSpPr>
              <a:spLocks noChangeArrowheads="1"/>
            </p:cNvSpPr>
            <p:nvPr/>
          </p:nvSpPr>
          <p:spPr bwMode="auto">
            <a:xfrm>
              <a:off x="5340" y="7466"/>
              <a:ext cx="1080" cy="272"/>
            </a:xfrm>
            <a:prstGeom prst="rect">
              <a:avLst/>
            </a:prstGeom>
            <a:solidFill>
              <a:srgbClr val="FFFFFF"/>
            </a:solidFill>
            <a:ln w="9525">
              <a:solidFill>
                <a:srgbClr val="000000"/>
              </a:solidFill>
              <a:miter lim="800000"/>
              <a:headEnd/>
              <a:tailEnd/>
            </a:ln>
          </p:spPr>
          <p:txBody>
            <a:bodyPr vert="horz" wrap="square" lIns="18000" tIns="180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Kanun</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9"/>
            <p:cNvSpPr txBox="1">
              <a:spLocks noChangeArrowheads="1"/>
            </p:cNvSpPr>
            <p:nvPr/>
          </p:nvSpPr>
          <p:spPr bwMode="auto">
            <a:xfrm>
              <a:off x="710" y="8776"/>
              <a:ext cx="1030" cy="27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30 gün</a:t>
              </a: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içinde</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8"/>
            <p:cNvSpPr txBox="1">
              <a:spLocks noChangeArrowheads="1"/>
            </p:cNvSpPr>
            <p:nvPr/>
          </p:nvSpPr>
          <p:spPr bwMode="auto">
            <a:xfrm>
              <a:off x="5160" y="8676"/>
              <a:ext cx="1440" cy="48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Yargılama Sırasında İtiraz Yoluyla</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Line 17"/>
            <p:cNvSpPr>
              <a:spLocks noChangeShapeType="1"/>
            </p:cNvSpPr>
            <p:nvPr/>
          </p:nvSpPr>
          <p:spPr bwMode="auto">
            <a:xfrm>
              <a:off x="5880" y="775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9" name="Line 16"/>
            <p:cNvSpPr>
              <a:spLocks noChangeShapeType="1"/>
            </p:cNvSpPr>
            <p:nvPr/>
          </p:nvSpPr>
          <p:spPr bwMode="auto">
            <a:xfrm>
              <a:off x="5880" y="846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0" name="Line 15"/>
            <p:cNvSpPr>
              <a:spLocks noChangeShapeType="1"/>
            </p:cNvSpPr>
            <p:nvPr/>
          </p:nvSpPr>
          <p:spPr bwMode="auto">
            <a:xfrm>
              <a:off x="1200" y="786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1" name="Line 14"/>
            <p:cNvSpPr>
              <a:spLocks noChangeShapeType="1"/>
            </p:cNvSpPr>
            <p:nvPr/>
          </p:nvSpPr>
          <p:spPr bwMode="auto">
            <a:xfrm>
              <a:off x="3360" y="786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2" name="Line 13"/>
            <p:cNvSpPr>
              <a:spLocks noChangeShapeType="1"/>
            </p:cNvSpPr>
            <p:nvPr/>
          </p:nvSpPr>
          <p:spPr bwMode="auto">
            <a:xfrm>
              <a:off x="5880" y="917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3" name="Text Box 12"/>
            <p:cNvSpPr txBox="1">
              <a:spLocks noChangeArrowheads="1"/>
            </p:cNvSpPr>
            <p:nvPr/>
          </p:nvSpPr>
          <p:spPr bwMode="auto">
            <a:xfrm>
              <a:off x="4980" y="9356"/>
              <a:ext cx="1800" cy="48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İlk Derece Yargı Yeri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Anayasa Mahkemesi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Line 11"/>
            <p:cNvSpPr>
              <a:spLocks noChangeShapeType="1"/>
            </p:cNvSpPr>
            <p:nvPr/>
          </p:nvSpPr>
          <p:spPr bwMode="auto">
            <a:xfrm>
              <a:off x="3360" y="857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5" name="Line 10"/>
            <p:cNvSpPr>
              <a:spLocks noChangeShapeType="1"/>
            </p:cNvSpPr>
            <p:nvPr/>
          </p:nvSpPr>
          <p:spPr bwMode="auto">
            <a:xfrm>
              <a:off x="1200" y="857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6" name="Line 9"/>
            <p:cNvSpPr>
              <a:spLocks noChangeShapeType="1"/>
            </p:cNvSpPr>
            <p:nvPr/>
          </p:nvSpPr>
          <p:spPr bwMode="auto">
            <a:xfrm>
              <a:off x="1200" y="7866"/>
              <a:ext cx="216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7" name="Line 8"/>
            <p:cNvSpPr>
              <a:spLocks noChangeShapeType="1"/>
            </p:cNvSpPr>
            <p:nvPr/>
          </p:nvSpPr>
          <p:spPr bwMode="auto">
            <a:xfrm flipV="1">
              <a:off x="2280" y="7696"/>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8" name="Rectangle 7"/>
            <p:cNvSpPr>
              <a:spLocks noChangeArrowheads="1"/>
            </p:cNvSpPr>
            <p:nvPr/>
          </p:nvSpPr>
          <p:spPr bwMode="auto">
            <a:xfrm>
              <a:off x="1380" y="7466"/>
              <a:ext cx="1800" cy="272"/>
            </a:xfrm>
            <a:prstGeom prst="rect">
              <a:avLst/>
            </a:prstGeom>
            <a:solidFill>
              <a:srgbClr val="FFFFFF"/>
            </a:solidFill>
            <a:ln w="9525">
              <a:solidFill>
                <a:srgbClr val="000000"/>
              </a:solidFill>
              <a:miter lim="800000"/>
              <a:headEnd/>
              <a:tailEnd/>
            </a:ln>
          </p:spPr>
          <p:txBody>
            <a:bodyPr vert="horz" wrap="square" lIns="18000" tIns="180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İdari İşlemler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6"/>
            <p:cNvSpPr txBox="1">
              <a:spLocks noChangeArrowheads="1"/>
            </p:cNvSpPr>
            <p:nvPr/>
          </p:nvSpPr>
          <p:spPr bwMode="auto">
            <a:xfrm>
              <a:off x="2860" y="8766"/>
              <a:ext cx="1030" cy="27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60 gün</a:t>
              </a: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içinde</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Line 5"/>
            <p:cNvSpPr>
              <a:spLocks noChangeShapeType="1"/>
            </p:cNvSpPr>
            <p:nvPr/>
          </p:nvSpPr>
          <p:spPr bwMode="auto">
            <a:xfrm>
              <a:off x="1200" y="908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1" name="Line 4"/>
            <p:cNvSpPr>
              <a:spLocks noChangeShapeType="1"/>
            </p:cNvSpPr>
            <p:nvPr/>
          </p:nvSpPr>
          <p:spPr bwMode="auto">
            <a:xfrm>
              <a:off x="3360" y="9086"/>
              <a:ext cx="1" cy="180"/>
            </a:xfrm>
            <a:prstGeom prst="line">
              <a:avLst/>
            </a:prstGeom>
            <a:noFill/>
            <a:ln w="9525">
              <a:solidFill>
                <a:srgbClr val="000000"/>
              </a:solidFill>
              <a:round/>
              <a:headEnd/>
              <a:tailEnd type="triangle" w="med"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2" name="Text Box 3"/>
            <p:cNvSpPr txBox="1">
              <a:spLocks noChangeArrowheads="1"/>
            </p:cNvSpPr>
            <p:nvPr/>
          </p:nvSpPr>
          <p:spPr bwMode="auto">
            <a:xfrm>
              <a:off x="360" y="9266"/>
              <a:ext cx="1800" cy="48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İlk Derece Yargı Yeri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Vergi Mahkemesi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2"/>
            <p:cNvSpPr txBox="1">
              <a:spLocks noChangeArrowheads="1"/>
            </p:cNvSpPr>
            <p:nvPr/>
          </p:nvSpPr>
          <p:spPr bwMode="auto">
            <a:xfrm>
              <a:off x="2460" y="9266"/>
              <a:ext cx="1800" cy="48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İlk Derece Yargı Yeri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Danıştay</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4" name="Rectangle 43"/>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33259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Tarh İşleminin Özellikleri</a:t>
            </a:r>
            <a:endParaRPr lang="tr-TR" b="1" dirty="0"/>
          </a:p>
        </p:txBody>
      </p:sp>
      <p:sp>
        <p:nvSpPr>
          <p:cNvPr id="3" name="İçerik Yer Tutucusu 2"/>
          <p:cNvSpPr>
            <a:spLocks noGrp="1"/>
          </p:cNvSpPr>
          <p:nvPr>
            <p:ph idx="1"/>
          </p:nvPr>
        </p:nvSpPr>
        <p:spPr/>
        <p:txBody>
          <a:bodyPr/>
          <a:lstStyle/>
          <a:p>
            <a:r>
              <a:rPr lang="tr-TR" dirty="0" smtClean="0"/>
              <a:t>Tarh İdari Bir İşlemdir.</a:t>
            </a:r>
          </a:p>
          <a:p>
            <a:r>
              <a:rPr lang="tr-TR" dirty="0" smtClean="0"/>
              <a:t>Tarh Sübjektif (öznel) Bir İşlemdir. </a:t>
            </a:r>
          </a:p>
          <a:p>
            <a:r>
              <a:rPr lang="tr-TR" dirty="0"/>
              <a:t>Tarh </a:t>
            </a:r>
            <a:r>
              <a:rPr lang="tr-TR" dirty="0" smtClean="0"/>
              <a:t>Kesin ve Yürütülmesi Zorunlu Bir </a:t>
            </a:r>
            <a:r>
              <a:rPr lang="tr-TR" dirty="0"/>
              <a:t>İşlemdir. </a:t>
            </a:r>
            <a:endParaRPr lang="tr-TR" dirty="0" smtClean="0"/>
          </a:p>
          <a:p>
            <a:r>
              <a:rPr lang="tr-TR" dirty="0"/>
              <a:t>Tarh </a:t>
            </a:r>
            <a:r>
              <a:rPr lang="tr-TR" dirty="0" err="1" smtClean="0"/>
              <a:t>Yükümlendirici</a:t>
            </a:r>
            <a:r>
              <a:rPr lang="tr-TR" dirty="0" smtClean="0"/>
              <a:t> Bir </a:t>
            </a:r>
            <a:r>
              <a:rPr lang="tr-TR" dirty="0"/>
              <a:t>İşlemdir. </a:t>
            </a:r>
            <a:endParaRPr lang="tr-TR" dirty="0" smtClean="0"/>
          </a:p>
          <a:p>
            <a:r>
              <a:rPr lang="tr-TR" dirty="0"/>
              <a:t>Tarh </a:t>
            </a:r>
            <a:r>
              <a:rPr lang="tr-TR" dirty="0" smtClean="0"/>
              <a:t>Belirleyici Bir </a:t>
            </a:r>
            <a:r>
              <a:rPr lang="tr-TR" dirty="0"/>
              <a:t>İşlemdir. </a:t>
            </a:r>
          </a:p>
          <a:p>
            <a:endParaRPr lang="tr-TR" dirty="0" smtClean="0"/>
          </a:p>
          <a:p>
            <a:endParaRPr lang="tr-TR" dirty="0"/>
          </a:p>
          <a:p>
            <a:endParaRPr lang="tr-TR" dirty="0"/>
          </a:p>
          <a:p>
            <a:endParaRPr lang="tr-TR" dirty="0" smtClean="0"/>
          </a:p>
          <a:p>
            <a:endParaRPr lang="tr-TR" dirty="0"/>
          </a:p>
        </p:txBody>
      </p:sp>
    </p:spTree>
    <p:extLst>
      <p:ext uri="{BB962C8B-B14F-4D97-AF65-F5344CB8AC3E}">
        <p14:creationId xmlns:p14="http://schemas.microsoft.com/office/powerpoint/2010/main" val="2916326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r>
              <a:rPr lang="tr-TR" sz="3200" b="1" dirty="0" smtClean="0"/>
              <a:t>Tarh İşleminin Unsurları</a:t>
            </a:r>
            <a:endParaRPr lang="tr-TR" sz="3200" b="1" dirty="0"/>
          </a:p>
        </p:txBody>
      </p:sp>
      <p:sp>
        <p:nvSpPr>
          <p:cNvPr id="3" name="İçerik Yer Tutucusu 2"/>
          <p:cNvSpPr>
            <a:spLocks noGrp="1"/>
          </p:cNvSpPr>
          <p:nvPr>
            <p:ph idx="1"/>
          </p:nvPr>
        </p:nvSpPr>
        <p:spPr>
          <a:xfrm>
            <a:off x="323528" y="764704"/>
            <a:ext cx="8496944" cy="5760640"/>
          </a:xfrm>
        </p:spPr>
        <p:txBody>
          <a:bodyPr>
            <a:noAutofit/>
          </a:bodyPr>
          <a:lstStyle/>
          <a:p>
            <a:pPr algn="just"/>
            <a:r>
              <a:rPr lang="tr-TR" sz="2000" b="1" dirty="0" smtClean="0">
                <a:solidFill>
                  <a:srgbClr val="C00000"/>
                </a:solidFill>
              </a:rPr>
              <a:t>Yetki</a:t>
            </a:r>
            <a:r>
              <a:rPr lang="tr-TR" sz="2000" dirty="0" smtClean="0">
                <a:solidFill>
                  <a:srgbClr val="C00000"/>
                </a:solidFill>
              </a:rPr>
              <a:t>: </a:t>
            </a:r>
            <a:r>
              <a:rPr lang="tr-TR" sz="2000" dirty="0" smtClean="0"/>
              <a:t>Yetki</a:t>
            </a:r>
            <a:r>
              <a:rPr lang="tr-TR" sz="2000" dirty="0"/>
              <a:t>, bir idari makamın belirli bir işlemi yapabilme ehliyeti olarak tanımlanabilir. Dolayısıyla, yetki, </a:t>
            </a:r>
            <a:r>
              <a:rPr lang="tr-TR" sz="2000" b="1" i="1" dirty="0"/>
              <a:t>Anayasa ve yasaların bazı idari makam ve organlara tanıdığı karar alabilme, işlem yapabilme güç ve yeteneğini ifade </a:t>
            </a:r>
            <a:r>
              <a:rPr lang="tr-TR" sz="2000" b="1" i="1" dirty="0" smtClean="0"/>
              <a:t>eder.</a:t>
            </a:r>
          </a:p>
          <a:p>
            <a:pPr algn="just"/>
            <a:r>
              <a:rPr lang="tr-TR" sz="2000" dirty="0" smtClean="0"/>
              <a:t>Tarh işleminin yetkili olmayan, bir vergi dairesince yapılması durumunda yetki unsuru yönünden sakatlık söz konusu olur. Yetki aşımı tarh yetkisinin konu, yer ve zaman bakımlarından aşılarak kullanılması durumunda tarh işleminin yetki unsurundan oluşan hukuka aykırılık, işlemin iptalini gerektirmektedir.</a:t>
            </a:r>
          </a:p>
          <a:p>
            <a:pPr algn="just">
              <a:buFont typeface="Wingdings" pitchFamily="2" charset="2"/>
              <a:buChar char="Ø"/>
            </a:pPr>
            <a:r>
              <a:rPr lang="tr-TR" sz="2000" dirty="0" smtClean="0">
                <a:solidFill>
                  <a:srgbClr val="C00000"/>
                </a:solidFill>
              </a:rPr>
              <a:t>- </a:t>
            </a:r>
            <a:r>
              <a:rPr lang="tr-TR" sz="2000" b="1" i="1" dirty="0" smtClean="0">
                <a:solidFill>
                  <a:srgbClr val="C00000"/>
                </a:solidFill>
              </a:rPr>
              <a:t>Konu İtibarıyla Yetki: </a:t>
            </a:r>
            <a:r>
              <a:rPr lang="tr-TR" sz="2000" dirty="0" smtClean="0"/>
              <a:t>Kararların hangi idari makam ve merciler tarafında alınacağını ifade etmektedir. Örnek: KDV Vergisi Dairesi, Motorlu Taşıtlar Vergisi ile ilgili işlem yapması işlemi konu itibarıyla hukuka aykırı kılar.</a:t>
            </a:r>
          </a:p>
          <a:p>
            <a:pPr algn="just">
              <a:buFont typeface="Wingdings" pitchFamily="2" charset="2"/>
              <a:buChar char="Ø"/>
            </a:pPr>
            <a:r>
              <a:rPr lang="tr-TR" sz="2000" dirty="0" smtClean="0">
                <a:solidFill>
                  <a:srgbClr val="C00000"/>
                </a:solidFill>
              </a:rPr>
              <a:t>-</a:t>
            </a:r>
            <a:r>
              <a:rPr lang="tr-TR" sz="2000" dirty="0" smtClean="0"/>
              <a:t> </a:t>
            </a:r>
            <a:r>
              <a:rPr lang="tr-TR" sz="2000" b="1" dirty="0" smtClean="0">
                <a:solidFill>
                  <a:srgbClr val="C00000"/>
                </a:solidFill>
              </a:rPr>
              <a:t>Yer İtibarıyla Yetki: </a:t>
            </a:r>
            <a:r>
              <a:rPr lang="tr-TR" sz="2000" dirty="0" smtClean="0"/>
              <a:t>Vergi idaresinin yer bakımından yetkisini kullanabileceği coğrafi alanı ifade eder. Örnek: Bursa Vergi Dairesine bağlı mükellefin, Eskişehir Vergi Dairesince vergilendirilmesi yer itibarıyla yetkiye aykırıdır.</a:t>
            </a:r>
          </a:p>
          <a:p>
            <a:pPr algn="just">
              <a:buFont typeface="Wingdings" pitchFamily="2" charset="2"/>
              <a:buChar char="Ø"/>
            </a:pPr>
            <a:r>
              <a:rPr lang="tr-TR" sz="2000" b="1" dirty="0" smtClean="0">
                <a:solidFill>
                  <a:srgbClr val="C00000"/>
                </a:solidFill>
              </a:rPr>
              <a:t>- Zaman İtibarıyla Yetki: </a:t>
            </a:r>
            <a:r>
              <a:rPr lang="tr-TR" sz="2000" dirty="0" smtClean="0"/>
              <a:t>Zaman</a:t>
            </a:r>
            <a:r>
              <a:rPr lang="tr-TR" sz="2000" b="1" dirty="0" smtClean="0">
                <a:solidFill>
                  <a:srgbClr val="C00000"/>
                </a:solidFill>
              </a:rPr>
              <a:t> </a:t>
            </a:r>
            <a:r>
              <a:rPr lang="tr-TR" sz="2000" dirty="0" smtClean="0"/>
              <a:t>itibarıyla yetkinin kullanılabileceği süreyi ifade eder. Örnek: İzinde olan bir vergi dairesi müdürü izinli olduğu süre zarfında da görevine ilişkin imzaları atması hukuka aykırıdır.</a:t>
            </a:r>
            <a:endParaRPr lang="tr-TR" sz="2000" dirty="0"/>
          </a:p>
        </p:txBody>
      </p:sp>
    </p:spTree>
    <p:extLst>
      <p:ext uri="{BB962C8B-B14F-4D97-AF65-F5344CB8AC3E}">
        <p14:creationId xmlns:p14="http://schemas.microsoft.com/office/powerpoint/2010/main" val="2933665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85000" lnSpcReduction="20000"/>
          </a:bodyPr>
          <a:lstStyle/>
          <a:p>
            <a:endParaRPr lang="tr-TR" dirty="0"/>
          </a:p>
          <a:p>
            <a:pPr algn="just"/>
            <a:r>
              <a:rPr lang="tr-TR" b="1" dirty="0" smtClean="0">
                <a:solidFill>
                  <a:srgbClr val="C00000"/>
                </a:solidFill>
              </a:rPr>
              <a:t>Şekil</a:t>
            </a:r>
            <a:r>
              <a:rPr lang="tr-TR" b="1" dirty="0" smtClean="0"/>
              <a:t>:  </a:t>
            </a:r>
            <a:r>
              <a:rPr lang="tr-TR" dirty="0" smtClean="0"/>
              <a:t>İradeyi </a:t>
            </a:r>
            <a:r>
              <a:rPr lang="tr-TR" dirty="0"/>
              <a:t>açıklamak için kullanılan araca, kalıba şekil denir. Dolayısıyla şekil, iradenin maddi âlemde büründüğü biçim</a:t>
            </a:r>
            <a:endParaRPr lang="tr-TR" b="1" dirty="0"/>
          </a:p>
          <a:p>
            <a:pPr algn="just"/>
            <a:r>
              <a:rPr lang="tr-TR" b="1" dirty="0" smtClean="0"/>
              <a:t>Vergilendirme işlemi yazılı şekle bağlıdır</a:t>
            </a:r>
            <a:r>
              <a:rPr lang="tr-TR" b="1" dirty="0"/>
              <a:t>.</a:t>
            </a:r>
          </a:p>
          <a:p>
            <a:pPr algn="just"/>
            <a:r>
              <a:rPr lang="tr-TR" b="1" dirty="0" smtClean="0">
                <a:solidFill>
                  <a:srgbClr val="C00000"/>
                </a:solidFill>
              </a:rPr>
              <a:t>Asli Şekil Kuralı : </a:t>
            </a:r>
            <a:r>
              <a:rPr lang="tr-TR" dirty="0" smtClean="0"/>
              <a:t>Mükellefin adı, soyadı, verginin türü ve miktarı, dava açma sürelerinin yazılmamış olması, belgelerin imzasız olması gibi eksiklikler belgeyi ve işlemi geçersiz kılar. Asli şekil kurallarına aykırılık işlemin iptalini gerektirir</a:t>
            </a:r>
            <a:r>
              <a:rPr lang="tr-TR" dirty="0"/>
              <a:t>.</a:t>
            </a:r>
          </a:p>
          <a:p>
            <a:pPr algn="just"/>
            <a:r>
              <a:rPr lang="tr-TR" b="1" dirty="0" smtClean="0">
                <a:solidFill>
                  <a:srgbClr val="C00000"/>
                </a:solidFill>
              </a:rPr>
              <a:t>Tali Şekil Kuralı: </a:t>
            </a:r>
            <a:r>
              <a:rPr lang="tr-TR" dirty="0" smtClean="0"/>
              <a:t>Evrakın silik olması, bir harfin yanlış yada eksik yazılması gibi eksiklikler işlemi geçersiz kılmaz. Tali şekil kurallarına aykırılık işlemin iptalini gerektirmez</a:t>
            </a:r>
            <a:r>
              <a:rPr lang="tr-TR" dirty="0"/>
              <a:t>.</a:t>
            </a:r>
          </a:p>
          <a:p>
            <a:endParaRPr lang="tr-TR" dirty="0"/>
          </a:p>
          <a:p>
            <a:endParaRPr lang="tr-TR" dirty="0"/>
          </a:p>
        </p:txBody>
      </p:sp>
    </p:spTree>
    <p:extLst>
      <p:ext uri="{BB962C8B-B14F-4D97-AF65-F5344CB8AC3E}">
        <p14:creationId xmlns:p14="http://schemas.microsoft.com/office/powerpoint/2010/main" val="411064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92500" lnSpcReduction="20000"/>
          </a:bodyPr>
          <a:lstStyle/>
          <a:p>
            <a:endParaRPr lang="tr-TR" dirty="0"/>
          </a:p>
          <a:p>
            <a:pPr algn="just"/>
            <a:r>
              <a:rPr lang="tr-TR" b="1" dirty="0" smtClean="0">
                <a:solidFill>
                  <a:srgbClr val="C00000"/>
                </a:solidFill>
              </a:rPr>
              <a:t>Sebep</a:t>
            </a:r>
            <a:r>
              <a:rPr lang="tr-TR" b="1" dirty="0" smtClean="0"/>
              <a:t>: </a:t>
            </a:r>
            <a:r>
              <a:rPr lang="tr-TR" dirty="0"/>
              <a:t>İdari bir işlem yapmaya yönelten hukuki ya da fiili etkenlerin tümüne sebep nedir. İdari işlemin yapılmasını gerektiren sebep gerçekleşmiş mi? sorusuna yanıt aranır</a:t>
            </a:r>
            <a:endParaRPr lang="tr-TR" b="1" dirty="0" smtClean="0"/>
          </a:p>
          <a:p>
            <a:pPr algn="just"/>
            <a:r>
              <a:rPr lang="tr-TR" dirty="0" smtClean="0"/>
              <a:t>Vergilendirme işleminde sebep unsuru maddi olay ve hukuki durumun kanun hükmüne uygun olmalıdır. Tarh işleminin sebep unsuru hukuki ve maddi sebep olarak ikiye ayrılır.</a:t>
            </a:r>
          </a:p>
          <a:p>
            <a:pPr algn="just">
              <a:buFont typeface="Wingdings" pitchFamily="2" charset="2"/>
              <a:buChar char="Ø"/>
            </a:pPr>
            <a:r>
              <a:rPr lang="tr-TR" dirty="0" smtClean="0"/>
              <a:t>- </a:t>
            </a:r>
            <a:r>
              <a:rPr lang="tr-TR" dirty="0" smtClean="0">
                <a:solidFill>
                  <a:srgbClr val="C00000"/>
                </a:solidFill>
              </a:rPr>
              <a:t>Hukuki sebep </a:t>
            </a:r>
            <a:r>
              <a:rPr lang="tr-TR" dirty="0" smtClean="0"/>
              <a:t>yürürlükteki kanun hükmüdür. </a:t>
            </a:r>
            <a:r>
              <a:rPr lang="tr-TR" dirty="0" smtClean="0">
                <a:solidFill>
                  <a:srgbClr val="C00000"/>
                </a:solidFill>
              </a:rPr>
              <a:t>Maddi sebep </a:t>
            </a:r>
            <a:r>
              <a:rPr lang="tr-TR" dirty="0" smtClean="0"/>
              <a:t>ise vergiyi doğuran olaydır.</a:t>
            </a:r>
            <a:endParaRPr lang="tr-TR" dirty="0"/>
          </a:p>
          <a:p>
            <a:pPr algn="just"/>
            <a:r>
              <a:rPr lang="tr-TR" dirty="0" smtClean="0"/>
              <a:t>KDV’ye konu olmayan bir işlem dolayısıyla mükellef adına  KDV tahakkuk ettirilmesi sebep itibarıyla hukuka aykırıdır. </a:t>
            </a:r>
            <a:endParaRPr lang="tr-TR" dirty="0"/>
          </a:p>
          <a:p>
            <a:pPr marL="0" indent="0">
              <a:buNone/>
            </a:pPr>
            <a:endParaRPr lang="tr-TR" dirty="0"/>
          </a:p>
          <a:p>
            <a:pPr algn="just"/>
            <a:endParaRPr lang="tr-TR" dirty="0"/>
          </a:p>
          <a:p>
            <a:pPr algn="just"/>
            <a:endParaRPr lang="tr-TR" dirty="0"/>
          </a:p>
        </p:txBody>
      </p:sp>
    </p:spTree>
    <p:extLst>
      <p:ext uri="{BB962C8B-B14F-4D97-AF65-F5344CB8AC3E}">
        <p14:creationId xmlns:p14="http://schemas.microsoft.com/office/powerpoint/2010/main" val="1600659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85000" lnSpcReduction="10000"/>
          </a:bodyPr>
          <a:lstStyle/>
          <a:p>
            <a:pPr algn="just"/>
            <a:r>
              <a:rPr lang="tr-TR" b="1" dirty="0" smtClean="0">
                <a:solidFill>
                  <a:srgbClr val="C00000"/>
                </a:solidFill>
              </a:rPr>
              <a:t>Konu</a:t>
            </a:r>
            <a:r>
              <a:rPr lang="tr-TR" dirty="0" smtClean="0"/>
              <a:t>:  </a:t>
            </a:r>
            <a:r>
              <a:rPr lang="tr-TR" i="1" dirty="0" smtClean="0"/>
              <a:t>İdarenin </a:t>
            </a:r>
            <a:r>
              <a:rPr lang="tr-TR" i="1" dirty="0"/>
              <a:t>bir işlemi tesis ederken ulaşmak istediği sonuca idari işlemin konusu denir</a:t>
            </a:r>
            <a:r>
              <a:rPr lang="tr-TR" dirty="0"/>
              <a:t>.  İdari işlemin doğuracağı sonuç, idari işlemin konusunu </a:t>
            </a:r>
            <a:r>
              <a:rPr lang="tr-TR" dirty="0" smtClean="0"/>
              <a:t>oluşturur.</a:t>
            </a:r>
          </a:p>
          <a:p>
            <a:pPr algn="just"/>
            <a:r>
              <a:rPr lang="tr-TR" dirty="0"/>
              <a:t>Konu ile </a:t>
            </a:r>
            <a:r>
              <a:rPr lang="tr-TR" b="1" i="1" dirty="0"/>
              <a:t>sebep arasında çok sıkı bir ilişki </a:t>
            </a:r>
            <a:r>
              <a:rPr lang="tr-TR" b="1" i="1" dirty="0" smtClean="0"/>
              <a:t>bulunmaktadır. </a:t>
            </a:r>
            <a:r>
              <a:rPr lang="tr-TR" b="1" i="1" dirty="0"/>
              <a:t>bulunmaktadır</a:t>
            </a:r>
            <a:r>
              <a:rPr lang="tr-TR" dirty="0"/>
              <a:t>. Hatta bu iki unsur arasında nedensellik-illiyet bağı vardır. </a:t>
            </a:r>
            <a:r>
              <a:rPr lang="tr-TR" i="1" dirty="0"/>
              <a:t>Bu bağın bulunmaması, tesis edilen işlemi hukuka aykırı hale getirir</a:t>
            </a:r>
            <a:r>
              <a:rPr lang="tr-TR" dirty="0"/>
              <a:t>. Zira </a:t>
            </a:r>
            <a:r>
              <a:rPr lang="tr-TR" b="1" i="1" dirty="0"/>
              <a:t>idareyi işlem yapmaya sevk eden etkenler sebep unsurunu oluştururken, işlemin doğurduğu hukuki sonuç konu unsurunu teşkil </a:t>
            </a:r>
            <a:r>
              <a:rPr lang="tr-TR" b="1" i="1" dirty="0" smtClean="0"/>
              <a:t>eder.</a:t>
            </a:r>
          </a:p>
          <a:p>
            <a:pPr algn="just"/>
            <a:r>
              <a:rPr lang="tr-TR" dirty="0"/>
              <a:t>Mesela, gelir vergisi konusu gelir teşkil ettiğinden vergi tarhı işleminin konu unsurunu gelir vergisi yükümlülüğü </a:t>
            </a:r>
            <a:r>
              <a:rPr lang="tr-TR" dirty="0" smtClean="0"/>
              <a:t>oluşturmaktadır. </a:t>
            </a:r>
            <a:endParaRPr lang="tr-TR" dirty="0"/>
          </a:p>
        </p:txBody>
      </p:sp>
    </p:spTree>
    <p:extLst>
      <p:ext uri="{BB962C8B-B14F-4D97-AF65-F5344CB8AC3E}">
        <p14:creationId xmlns:p14="http://schemas.microsoft.com/office/powerpoint/2010/main" val="624486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92500" lnSpcReduction="10000"/>
          </a:bodyPr>
          <a:lstStyle/>
          <a:p>
            <a:pPr algn="just"/>
            <a:r>
              <a:rPr lang="tr-TR" b="1" dirty="0" smtClean="0">
                <a:solidFill>
                  <a:srgbClr val="C00000"/>
                </a:solidFill>
              </a:rPr>
              <a:t>Amaç</a:t>
            </a:r>
            <a:r>
              <a:rPr lang="tr-TR" dirty="0" smtClean="0"/>
              <a:t>: </a:t>
            </a:r>
            <a:r>
              <a:rPr lang="tr-TR" dirty="0"/>
              <a:t>Amaç, kanun koyucunun bir idari işlemde ulaşmak istediği nihai sonuçtur. İdari işleminin sübjektif unsuru olan amaç, </a:t>
            </a:r>
            <a:r>
              <a:rPr lang="tr-TR" i="1" dirty="0"/>
              <a:t>idari işlemin tesisinden beklenen nihai gayeyi ifade </a:t>
            </a:r>
            <a:r>
              <a:rPr lang="tr-TR" i="1" dirty="0" smtClean="0"/>
              <a:t>eder. </a:t>
            </a:r>
          </a:p>
          <a:p>
            <a:pPr algn="just"/>
            <a:r>
              <a:rPr lang="tr-TR" b="1" i="1" dirty="0"/>
              <a:t>Yetki </a:t>
            </a:r>
            <a:r>
              <a:rPr lang="tr-TR" b="1" i="1" dirty="0" smtClean="0"/>
              <a:t>Saptırması: </a:t>
            </a:r>
            <a:r>
              <a:rPr lang="tr-TR" dirty="0"/>
              <a:t>İdari işlemin öngörülen maksada aykırı olarak tesis edilmesi halinde amaç ortaya çıkan hukuka aykırılık </a:t>
            </a:r>
            <a:r>
              <a:rPr lang="tr-TR" dirty="0" smtClean="0"/>
              <a:t>halidir. Mesela: </a:t>
            </a:r>
            <a:r>
              <a:rPr lang="tr-TR" i="1" dirty="0" smtClean="0"/>
              <a:t>kamu yararı dışında bir amaçla yapılmış işlemler, özel maksadı aşan işlemler.</a:t>
            </a:r>
          </a:p>
          <a:p>
            <a:pPr algn="just"/>
            <a:r>
              <a:rPr lang="tr-TR" b="1" i="1" dirty="0"/>
              <a:t>Usul </a:t>
            </a:r>
            <a:r>
              <a:rPr lang="tr-TR" b="1" i="1" dirty="0" smtClean="0"/>
              <a:t>Saptırması: </a:t>
            </a:r>
            <a:r>
              <a:rPr lang="tr-TR" dirty="0"/>
              <a:t>İdarenin belirli bir amaçla öngörülmüş bir usulü, bir başka amaçla kullanmasıdır</a:t>
            </a:r>
          </a:p>
        </p:txBody>
      </p:sp>
    </p:spTree>
    <p:extLst>
      <p:ext uri="{BB962C8B-B14F-4D97-AF65-F5344CB8AC3E}">
        <p14:creationId xmlns:p14="http://schemas.microsoft.com/office/powerpoint/2010/main" val="1416196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072888412"/>
              </p:ext>
            </p:extLst>
          </p:nvPr>
        </p:nvGraphicFramePr>
        <p:xfrm>
          <a:off x="107505" y="188640"/>
          <a:ext cx="8856982" cy="6408712"/>
        </p:xfrm>
        <a:graphic>
          <a:graphicData uri="http://schemas.openxmlformats.org/drawingml/2006/table">
            <a:tbl>
              <a:tblPr firstRow="1" firstCol="1" bandRow="1"/>
              <a:tblGrid>
                <a:gridCol w="1008111"/>
                <a:gridCol w="3816424"/>
                <a:gridCol w="4032447"/>
              </a:tblGrid>
              <a:tr h="512859">
                <a:tc rowSpan="2">
                  <a:txBody>
                    <a:bodyPr/>
                    <a:lstStyle/>
                    <a:p>
                      <a:pPr algn="ctr">
                        <a:spcAft>
                          <a:spcPts val="400"/>
                        </a:spcAft>
                      </a:pPr>
                      <a:r>
                        <a:rPr lang="tr-TR" sz="1600" b="1" dirty="0">
                          <a:effectLst/>
                          <a:latin typeface="Times New Roman" pitchFamily="18" charset="0"/>
                          <a:ea typeface="Times New Roman"/>
                          <a:cs typeface="Times New Roman" pitchFamily="18" charset="0"/>
                        </a:rPr>
                        <a:t> </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 </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D</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 </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A</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 </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V</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 </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A</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 </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L</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 </a:t>
                      </a:r>
                      <a:endParaRPr lang="tr-TR" sz="1600" dirty="0">
                        <a:effectLst/>
                        <a:latin typeface="Times New Roman" pitchFamily="18" charset="0"/>
                        <a:ea typeface="Times New Roman"/>
                        <a:cs typeface="Times New Roman" pitchFamily="18" charset="0"/>
                      </a:endParaRPr>
                    </a:p>
                    <a:p>
                      <a:pPr algn="ctr">
                        <a:spcAft>
                          <a:spcPts val="400"/>
                        </a:spcAft>
                      </a:pPr>
                      <a:r>
                        <a:rPr lang="tr-TR" sz="1600" b="1" dirty="0">
                          <a:effectLst/>
                          <a:latin typeface="Times New Roman" pitchFamily="18" charset="0"/>
                          <a:ea typeface="Times New Roman"/>
                          <a:cs typeface="Times New Roman" pitchFamily="18" charset="0"/>
                        </a:rPr>
                        <a:t>I</a:t>
                      </a:r>
                      <a:endParaRPr lang="tr-TR" sz="1600" dirty="0">
                        <a:effectLst/>
                        <a:latin typeface="Times New Roman" pitchFamily="18" charset="0"/>
                        <a:ea typeface="Times New Roman"/>
                        <a:cs typeface="Times New Roman" pitchFamily="18" charset="0"/>
                      </a:endParaRPr>
                    </a:p>
                    <a:p>
                      <a:pPr algn="just">
                        <a:spcAft>
                          <a:spcPts val="400"/>
                        </a:spcAft>
                      </a:pPr>
                      <a:r>
                        <a:rPr lang="tr-TR" sz="1600" dirty="0">
                          <a:effectLst/>
                          <a:latin typeface="Times New Roman" pitchFamily="18" charset="0"/>
                          <a:ea typeface="Times New Roman"/>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Bef>
                          <a:spcPts val="400"/>
                        </a:spcBef>
                        <a:spcAft>
                          <a:spcPts val="400"/>
                        </a:spcAft>
                      </a:pPr>
                      <a:r>
                        <a:rPr lang="tr-TR" sz="1600" b="1">
                          <a:effectLst/>
                          <a:latin typeface="Times New Roman" pitchFamily="18" charset="0"/>
                          <a:ea typeface="Times New Roman"/>
                          <a:cs typeface="Times New Roman" pitchFamily="18" charset="0"/>
                        </a:rPr>
                        <a:t>Bireysel işlemlere Karşı</a:t>
                      </a:r>
                      <a:endParaRPr lang="tr-TR" sz="16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Bef>
                          <a:spcPts val="400"/>
                        </a:spcBef>
                        <a:spcAft>
                          <a:spcPts val="400"/>
                        </a:spcAft>
                      </a:pPr>
                      <a:r>
                        <a:rPr lang="tr-TR" sz="1600" b="1">
                          <a:effectLst/>
                          <a:latin typeface="Times New Roman" pitchFamily="18" charset="0"/>
                          <a:ea typeface="Times New Roman"/>
                          <a:cs typeface="Times New Roman" pitchFamily="18" charset="0"/>
                        </a:rPr>
                        <a:t>Genel Düzenleyici işlemlere Karşı</a:t>
                      </a:r>
                      <a:endParaRPr lang="tr-TR" sz="16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895853">
                <a:tc vMerge="1">
                  <a:txBody>
                    <a:bodyPr/>
                    <a:lstStyle/>
                    <a:p>
                      <a:endParaRPr lang="tr-TR"/>
                    </a:p>
                  </a:txBody>
                  <a:tcPr/>
                </a:tc>
                <a:tc>
                  <a:txBody>
                    <a:bodyPr/>
                    <a:lstStyle/>
                    <a:p>
                      <a:pPr algn="just">
                        <a:spcBef>
                          <a:spcPts val="200"/>
                        </a:spcBef>
                        <a:spcAft>
                          <a:spcPts val="400"/>
                        </a:spcAft>
                      </a:pPr>
                      <a:r>
                        <a:rPr lang="tr-TR" sz="1800" dirty="0">
                          <a:effectLst/>
                          <a:latin typeface="Times New Roman" pitchFamily="18" charset="0"/>
                          <a:ea typeface="Times New Roman"/>
                          <a:cs typeface="Times New Roman" pitchFamily="18" charset="0"/>
                        </a:rPr>
                        <a:t>- </a:t>
                      </a:r>
                      <a:r>
                        <a:rPr lang="tr-TR" sz="1800" dirty="0" err="1">
                          <a:effectLst/>
                          <a:latin typeface="Times New Roman" pitchFamily="18" charset="0"/>
                          <a:ea typeface="Times New Roman"/>
                          <a:cs typeface="Times New Roman" pitchFamily="18" charset="0"/>
                        </a:rPr>
                        <a:t>İkmalen</a:t>
                      </a:r>
                      <a:r>
                        <a:rPr lang="tr-TR" sz="1800" dirty="0">
                          <a:effectLst/>
                          <a:latin typeface="Times New Roman" pitchFamily="18" charset="0"/>
                          <a:ea typeface="Times New Roman"/>
                          <a:cs typeface="Times New Roman" pitchFamily="18" charset="0"/>
                        </a:rPr>
                        <a:t>, </a:t>
                      </a:r>
                      <a:r>
                        <a:rPr lang="tr-TR" sz="1800" dirty="0" err="1">
                          <a:effectLst/>
                          <a:latin typeface="Times New Roman" pitchFamily="18" charset="0"/>
                          <a:ea typeface="Times New Roman"/>
                          <a:cs typeface="Times New Roman" pitchFamily="18" charset="0"/>
                        </a:rPr>
                        <a:t>Re’sen</a:t>
                      </a:r>
                      <a:r>
                        <a:rPr lang="tr-TR" sz="1800" dirty="0">
                          <a:effectLst/>
                          <a:latin typeface="Times New Roman" pitchFamily="18" charset="0"/>
                          <a:ea typeface="Times New Roman"/>
                          <a:cs typeface="Times New Roman" pitchFamily="18" charset="0"/>
                        </a:rPr>
                        <a:t> ve İdarece yapılan </a:t>
                      </a:r>
                      <a:r>
                        <a:rPr lang="tr-TR" sz="1800" b="1" i="1" dirty="0">
                          <a:effectLst/>
                          <a:latin typeface="Times New Roman" pitchFamily="18" charset="0"/>
                          <a:ea typeface="Times New Roman"/>
                          <a:cs typeface="Times New Roman" pitchFamily="18" charset="0"/>
                        </a:rPr>
                        <a:t>tarhiyatta davalı</a:t>
                      </a:r>
                      <a:r>
                        <a:rPr lang="tr-TR" sz="1800" dirty="0">
                          <a:effectLst/>
                          <a:latin typeface="Times New Roman" pitchFamily="18" charset="0"/>
                          <a:ea typeface="Times New Roman"/>
                          <a:cs typeface="Times New Roman" pitchFamily="18" charset="0"/>
                        </a:rPr>
                        <a:t>, tarhiyatı Yapan </a:t>
                      </a:r>
                      <a:r>
                        <a:rPr lang="tr-TR" sz="1800" b="1" i="1" dirty="0">
                          <a:effectLst/>
                          <a:latin typeface="Times New Roman" pitchFamily="18" charset="0"/>
                          <a:ea typeface="Times New Roman"/>
                          <a:cs typeface="Times New Roman" pitchFamily="18" charset="0"/>
                        </a:rPr>
                        <a:t>Vergi Dairesi Müdürlüğüdür.</a:t>
                      </a:r>
                      <a:endParaRPr lang="tr-TR" sz="1800" dirty="0">
                        <a:effectLst/>
                        <a:latin typeface="Times New Roman" pitchFamily="18" charset="0"/>
                        <a:ea typeface="Times New Roman"/>
                        <a:cs typeface="Times New Roman" pitchFamily="18" charset="0"/>
                      </a:endParaRPr>
                    </a:p>
                    <a:p>
                      <a:pPr algn="just">
                        <a:spcAft>
                          <a:spcPts val="400"/>
                        </a:spcAft>
                      </a:pPr>
                      <a:r>
                        <a:rPr lang="tr-TR" sz="1800" dirty="0">
                          <a:effectLst/>
                          <a:latin typeface="Times New Roman" pitchFamily="18" charset="0"/>
                          <a:ea typeface="Times New Roman"/>
                          <a:cs typeface="Times New Roman" pitchFamily="18" charset="0"/>
                        </a:rPr>
                        <a:t>-Kesilen </a:t>
                      </a:r>
                      <a:r>
                        <a:rPr lang="tr-TR" sz="1800" b="1" i="1" dirty="0">
                          <a:effectLst/>
                          <a:latin typeface="Times New Roman" pitchFamily="18" charset="0"/>
                          <a:ea typeface="Times New Roman"/>
                          <a:cs typeface="Times New Roman" pitchFamily="18" charset="0"/>
                        </a:rPr>
                        <a:t>Cezalarda</a:t>
                      </a:r>
                      <a:r>
                        <a:rPr lang="tr-TR" sz="1800" dirty="0">
                          <a:effectLst/>
                          <a:latin typeface="Times New Roman" pitchFamily="18" charset="0"/>
                          <a:ea typeface="Times New Roman"/>
                          <a:cs typeface="Times New Roman" pitchFamily="18" charset="0"/>
                        </a:rPr>
                        <a:t> davalı, cezayı kesen </a:t>
                      </a:r>
                      <a:r>
                        <a:rPr lang="tr-TR" sz="1800" b="1" i="1" dirty="0">
                          <a:effectLst/>
                          <a:latin typeface="Times New Roman" pitchFamily="18" charset="0"/>
                          <a:ea typeface="Times New Roman"/>
                          <a:cs typeface="Times New Roman" pitchFamily="18" charset="0"/>
                        </a:rPr>
                        <a:t>Vergi Dairesi Müdürlüğüdür.</a:t>
                      </a:r>
                      <a:endParaRPr lang="tr-TR" sz="1800" dirty="0">
                        <a:effectLst/>
                        <a:latin typeface="Times New Roman" pitchFamily="18" charset="0"/>
                        <a:ea typeface="Times New Roman"/>
                        <a:cs typeface="Times New Roman" pitchFamily="18" charset="0"/>
                      </a:endParaRPr>
                    </a:p>
                    <a:p>
                      <a:pPr algn="just">
                        <a:spcAft>
                          <a:spcPts val="400"/>
                        </a:spcAft>
                      </a:pPr>
                      <a:r>
                        <a:rPr lang="tr-TR" sz="1800" b="1" i="1" dirty="0">
                          <a:effectLst/>
                          <a:latin typeface="Times New Roman" pitchFamily="18" charset="0"/>
                          <a:ea typeface="Times New Roman"/>
                          <a:cs typeface="Times New Roman" pitchFamily="18" charset="0"/>
                        </a:rPr>
                        <a:t>-Vergi hatalarının</a:t>
                      </a:r>
                      <a:r>
                        <a:rPr lang="tr-TR" sz="1800" dirty="0">
                          <a:effectLst/>
                          <a:latin typeface="Times New Roman" pitchFamily="18" charset="0"/>
                          <a:ea typeface="Times New Roman"/>
                          <a:cs typeface="Times New Roman" pitchFamily="18" charset="0"/>
                        </a:rPr>
                        <a:t> düzeltme talebine ilişkin şikâyet yoluyla Maliye Bakanlığına başvurulması haline alınacak ret cevabına karşı açılacak davalarda davalı </a:t>
                      </a:r>
                      <a:r>
                        <a:rPr lang="tr-TR" sz="1800" b="1" i="1" dirty="0">
                          <a:effectLst/>
                          <a:latin typeface="Times New Roman" pitchFamily="18" charset="0"/>
                          <a:ea typeface="Times New Roman"/>
                          <a:cs typeface="Times New Roman" pitchFamily="18" charset="0"/>
                        </a:rPr>
                        <a:t>Maliye Bakanlığıdır</a:t>
                      </a:r>
                      <a:r>
                        <a:rPr lang="tr-TR" sz="1800" dirty="0">
                          <a:effectLst/>
                          <a:latin typeface="Times New Roman" pitchFamily="18" charset="0"/>
                          <a:ea typeface="Times New Roman"/>
                          <a:cs typeface="Times New Roman" pitchFamily="18" charset="0"/>
                        </a:rPr>
                        <a:t>.</a:t>
                      </a:r>
                    </a:p>
                    <a:p>
                      <a:pPr algn="just">
                        <a:spcAft>
                          <a:spcPts val="400"/>
                        </a:spcAft>
                      </a:pPr>
                      <a:r>
                        <a:rPr lang="tr-TR" sz="1800" b="1" i="1" dirty="0" smtClean="0">
                          <a:effectLst/>
                          <a:latin typeface="Times New Roman" pitchFamily="18" charset="0"/>
                          <a:ea typeface="Times New Roman"/>
                          <a:cs typeface="Times New Roman" pitchFamily="18" charset="0"/>
                        </a:rPr>
                        <a:t>-</a:t>
                      </a:r>
                      <a:r>
                        <a:rPr lang="tr-TR" sz="1800" b="1" i="1" dirty="0">
                          <a:effectLst/>
                          <a:latin typeface="Times New Roman" pitchFamily="18" charset="0"/>
                          <a:ea typeface="Times New Roman"/>
                          <a:cs typeface="Times New Roman" pitchFamily="18" charset="0"/>
                        </a:rPr>
                        <a:t>Belediye Vergilerine</a:t>
                      </a:r>
                      <a:r>
                        <a:rPr lang="tr-TR" sz="1800" dirty="0">
                          <a:effectLst/>
                          <a:latin typeface="Times New Roman" pitchFamily="18" charset="0"/>
                          <a:ea typeface="Times New Roman"/>
                          <a:cs typeface="Times New Roman" pitchFamily="18" charset="0"/>
                        </a:rPr>
                        <a:t> ilişkin uyuşmazlıklarda davalı </a:t>
                      </a:r>
                      <a:r>
                        <a:rPr lang="tr-TR" sz="1800" b="1" i="1" dirty="0">
                          <a:effectLst/>
                          <a:latin typeface="Times New Roman" pitchFamily="18" charset="0"/>
                          <a:ea typeface="Times New Roman"/>
                          <a:cs typeface="Times New Roman" pitchFamily="18" charset="0"/>
                        </a:rPr>
                        <a:t>Belediye </a:t>
                      </a:r>
                      <a:r>
                        <a:rPr lang="tr-TR" sz="1800" b="1" i="1" dirty="0" smtClean="0">
                          <a:effectLst/>
                          <a:latin typeface="Times New Roman" pitchFamily="18" charset="0"/>
                          <a:ea typeface="Times New Roman"/>
                          <a:cs typeface="Times New Roman" pitchFamily="18" charset="0"/>
                        </a:rPr>
                        <a:t>Başkanlığıdır</a:t>
                      </a:r>
                      <a:r>
                        <a:rPr lang="tr-TR" sz="1800" b="0" i="0" dirty="0" smtClean="0">
                          <a:effectLst/>
                          <a:latin typeface="Times New Roman" pitchFamily="18" charset="0"/>
                          <a:ea typeface="Times New Roman"/>
                          <a:cs typeface="Times New Roman" pitchFamily="18" charset="0"/>
                        </a:rPr>
                        <a:t>.</a:t>
                      </a:r>
                      <a:r>
                        <a:rPr lang="tr-TR" sz="1800" b="0" i="0" baseline="0" dirty="0" smtClean="0">
                          <a:effectLst/>
                          <a:latin typeface="Times New Roman" pitchFamily="18" charset="0"/>
                          <a:ea typeface="Times New Roman"/>
                          <a:cs typeface="Times New Roman" pitchFamily="18" charset="0"/>
                        </a:rPr>
                        <a:t> </a:t>
                      </a:r>
                      <a:endParaRPr lang="tr-TR" sz="18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400"/>
                        </a:spcAft>
                      </a:pPr>
                      <a:r>
                        <a:rPr lang="tr-TR" sz="1800" dirty="0">
                          <a:solidFill>
                            <a:srgbClr val="000000"/>
                          </a:solidFill>
                          <a:effectLst/>
                          <a:latin typeface="Times New Roman" pitchFamily="18" charset="0"/>
                          <a:ea typeface="Times New Roman"/>
                          <a:cs typeface="Times New Roman" pitchFamily="18" charset="0"/>
                        </a:rPr>
                        <a:t>-Genel düzenleyici işlemlere karşı açılabilecek vergi davalarında davalı </a:t>
                      </a:r>
                      <a:r>
                        <a:rPr lang="tr-TR" sz="1800" b="1" dirty="0">
                          <a:solidFill>
                            <a:srgbClr val="000000"/>
                          </a:solidFill>
                          <a:effectLst/>
                          <a:latin typeface="Times New Roman" pitchFamily="18" charset="0"/>
                          <a:ea typeface="Times New Roman"/>
                          <a:cs typeface="Times New Roman" pitchFamily="18" charset="0"/>
                        </a:rPr>
                        <a:t>Maliye Bakanlığıdır</a:t>
                      </a:r>
                      <a:r>
                        <a:rPr lang="tr-TR" sz="1800" dirty="0">
                          <a:solidFill>
                            <a:srgbClr val="000000"/>
                          </a:solidFill>
                          <a:effectLst/>
                          <a:latin typeface="Times New Roman" pitchFamily="18" charset="0"/>
                          <a:ea typeface="Times New Roman"/>
                          <a:cs typeface="Times New Roman" pitchFamily="18" charset="0"/>
                        </a:rPr>
                        <a:t>.</a:t>
                      </a:r>
                      <a:endParaRPr lang="tr-TR" sz="1800" dirty="0">
                        <a:effectLst/>
                        <a:latin typeface="Times New Roman" pitchFamily="18" charset="0"/>
                        <a:ea typeface="Times New Roman"/>
                        <a:cs typeface="Times New Roman" pitchFamily="18" charset="0"/>
                      </a:endParaRPr>
                    </a:p>
                    <a:p>
                      <a:pPr algn="just">
                        <a:spcAft>
                          <a:spcPts val="400"/>
                        </a:spcAft>
                      </a:pPr>
                      <a:r>
                        <a:rPr lang="tr-TR" sz="1800" dirty="0">
                          <a:solidFill>
                            <a:srgbClr val="000000"/>
                          </a:solidFill>
                          <a:effectLst/>
                          <a:latin typeface="Times New Roman" pitchFamily="18" charset="0"/>
                          <a:ea typeface="Times New Roman"/>
                          <a:cs typeface="Times New Roman" pitchFamily="18" charset="0"/>
                        </a:rPr>
                        <a:t>-Bakanlar Kurulu’nun almış olduğu kararlara karşı açılacak vergi davalarında davalı, </a:t>
                      </a:r>
                      <a:r>
                        <a:rPr lang="tr-TR" sz="1800" b="1" i="1" dirty="0">
                          <a:solidFill>
                            <a:srgbClr val="000000"/>
                          </a:solidFill>
                          <a:effectLst/>
                          <a:latin typeface="Times New Roman" pitchFamily="18" charset="0"/>
                          <a:ea typeface="Times New Roman"/>
                          <a:cs typeface="Times New Roman" pitchFamily="18" charset="0"/>
                        </a:rPr>
                        <a:t>bu kararı uygulayacak </a:t>
                      </a:r>
                      <a:r>
                        <a:rPr lang="tr-TR" sz="1800" b="1" i="1" dirty="0">
                          <a:effectLst/>
                          <a:latin typeface="Times New Roman" pitchFamily="18" charset="0"/>
                          <a:ea typeface="Times New Roman"/>
                          <a:cs typeface="Times New Roman" pitchFamily="18" charset="0"/>
                        </a:rPr>
                        <a:t>bakanlıktır.</a:t>
                      </a:r>
                      <a:r>
                        <a:rPr lang="tr-TR" sz="1800" b="1" i="1" dirty="0">
                          <a:solidFill>
                            <a:srgbClr val="FFFF00"/>
                          </a:solidFill>
                          <a:effectLst/>
                          <a:latin typeface="Times New Roman" pitchFamily="18" charset="0"/>
                          <a:ea typeface="Times New Roman"/>
                          <a:cs typeface="Times New Roman" pitchFamily="18" charset="0"/>
                        </a:rPr>
                        <a:t> </a:t>
                      </a:r>
                      <a:endParaRPr lang="tr-TR" sz="1800" dirty="0">
                        <a:effectLst/>
                        <a:latin typeface="Times New Roman" pitchFamily="18" charset="0"/>
                        <a:ea typeface="Times New Roman"/>
                        <a:cs typeface="Times New Roman" pitchFamily="18" charset="0"/>
                      </a:endParaRPr>
                    </a:p>
                    <a:p>
                      <a:pPr algn="just">
                        <a:spcAft>
                          <a:spcPts val="400"/>
                        </a:spcAft>
                      </a:pPr>
                      <a:r>
                        <a:rPr lang="tr-TR" sz="1800" b="1" i="1" dirty="0">
                          <a:effectLst/>
                          <a:latin typeface="Times New Roman" pitchFamily="18" charset="0"/>
                          <a:ea typeface="Times New Roman"/>
                          <a:cs typeface="Times New Roman" pitchFamily="18" charset="0"/>
                        </a:rPr>
                        <a:t>-Takdir komisyonu</a:t>
                      </a:r>
                      <a:r>
                        <a:rPr lang="tr-TR" sz="1800" b="1" dirty="0">
                          <a:effectLst/>
                          <a:latin typeface="Times New Roman" pitchFamily="18" charset="0"/>
                          <a:ea typeface="Times New Roman"/>
                          <a:cs typeface="Times New Roman" pitchFamily="18" charset="0"/>
                        </a:rPr>
                        <a:t> </a:t>
                      </a:r>
                      <a:r>
                        <a:rPr lang="tr-TR" sz="1800" dirty="0">
                          <a:effectLst/>
                          <a:latin typeface="Times New Roman" pitchFamily="18" charset="0"/>
                          <a:ea typeface="Times New Roman"/>
                          <a:cs typeface="Times New Roman" pitchFamily="18" charset="0"/>
                        </a:rPr>
                        <a:t>kararına karşı belediye, ticaret ve sanayi odası veya mesleki teşekkülün dava açması durumunda davalı </a:t>
                      </a:r>
                      <a:r>
                        <a:rPr lang="tr-TR" sz="1800" b="1" i="1" dirty="0">
                          <a:effectLst/>
                          <a:latin typeface="Times New Roman" pitchFamily="18" charset="0"/>
                          <a:ea typeface="Times New Roman"/>
                          <a:cs typeface="Times New Roman" pitchFamily="18" charset="0"/>
                        </a:rPr>
                        <a:t>defterdarlık</a:t>
                      </a:r>
                      <a:r>
                        <a:rPr lang="tr-TR" sz="1800" dirty="0">
                          <a:effectLst/>
                          <a:latin typeface="Times New Roman" pitchFamily="18" charset="0"/>
                          <a:ea typeface="Times New Roman"/>
                          <a:cs typeface="Times New Roman" pitchFamily="18" charset="0"/>
                        </a:rPr>
                        <a:t> ya da </a:t>
                      </a:r>
                      <a:r>
                        <a:rPr lang="tr-TR" sz="1800" b="1" i="1" dirty="0">
                          <a:effectLst/>
                          <a:latin typeface="Times New Roman" pitchFamily="18" charset="0"/>
                          <a:ea typeface="Times New Roman"/>
                          <a:cs typeface="Times New Roman" pitchFamily="18" charset="0"/>
                        </a:rPr>
                        <a:t>mal müdürlüğüdür</a:t>
                      </a:r>
                      <a:r>
                        <a:rPr lang="tr-TR" sz="1800" dirty="0">
                          <a:effectLst/>
                          <a:latin typeface="Times New Roman" pitchFamily="18" charset="0"/>
                          <a:ea typeface="Times New Roman"/>
                          <a:cs typeface="Times New Roman" pitchFamily="18" charset="0"/>
                        </a:rPr>
                        <a:t>.</a:t>
                      </a:r>
                    </a:p>
                    <a:p>
                      <a:pPr algn="just">
                        <a:spcAft>
                          <a:spcPts val="400"/>
                        </a:spcAft>
                      </a:pPr>
                      <a:r>
                        <a:rPr lang="tr-TR" sz="1800" dirty="0">
                          <a:effectLst/>
                          <a:latin typeface="Times New Roman" pitchFamily="18" charset="0"/>
                          <a:ea typeface="Times New Roman"/>
                          <a:cs typeface="Times New Roman" pitchFamily="18" charset="0"/>
                        </a:rPr>
                        <a:t>- Takdir kararına karşı belediye, ticaret odası veya mesleki teşekkülün dava açmayıp, sadece idare olarak defterdarlığın/vergi dairesi başkanlığının dava açması durumunda, davalı </a:t>
                      </a:r>
                      <a:r>
                        <a:rPr lang="tr-TR" sz="1800" b="1" dirty="0">
                          <a:effectLst/>
                          <a:latin typeface="Times New Roman" pitchFamily="18" charset="0"/>
                          <a:ea typeface="Times New Roman"/>
                          <a:cs typeface="Times New Roman" pitchFamily="18" charset="0"/>
                        </a:rPr>
                        <a:t>yukarda sayılan kurum ve kuruluşlardır.</a:t>
                      </a:r>
                      <a:endParaRPr lang="tr-TR" sz="18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568450" y="2359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85101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699689791"/>
              </p:ext>
            </p:extLst>
          </p:nvPr>
        </p:nvGraphicFramePr>
        <p:xfrm>
          <a:off x="251520" y="260648"/>
          <a:ext cx="8784977" cy="5934697"/>
        </p:xfrm>
        <a:graphic>
          <a:graphicData uri="http://schemas.openxmlformats.org/drawingml/2006/table">
            <a:tbl>
              <a:tblPr/>
              <a:tblGrid>
                <a:gridCol w="2635861"/>
                <a:gridCol w="2278769"/>
                <a:gridCol w="3870347"/>
              </a:tblGrid>
              <a:tr h="576064">
                <a:tc gridSpan="3">
                  <a:txBody>
                    <a:bodyPr/>
                    <a:lstStyle/>
                    <a:p>
                      <a:pPr algn="ctr">
                        <a:spcBef>
                          <a:spcPts val="400"/>
                        </a:spcBef>
                        <a:spcAft>
                          <a:spcPts val="400"/>
                        </a:spcAft>
                      </a:pPr>
                      <a:r>
                        <a:rPr lang="tr-TR" sz="1600" b="1" dirty="0">
                          <a:effectLst/>
                          <a:latin typeface="Tahoma"/>
                          <a:ea typeface="Times New Roman"/>
                        </a:rPr>
                        <a:t>DAVA AÇMA SÜRELERİ</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hMerge="1">
                  <a:txBody>
                    <a:bodyPr/>
                    <a:lstStyle/>
                    <a:p>
                      <a:endParaRPr lang="tr-TR"/>
                    </a:p>
                  </a:txBody>
                  <a:tcPr/>
                </a:tc>
              </a:tr>
              <a:tr h="952968">
                <a:tc>
                  <a:txBody>
                    <a:bodyPr/>
                    <a:lstStyle/>
                    <a:p>
                      <a:pPr algn="ctr">
                        <a:spcAft>
                          <a:spcPts val="0"/>
                        </a:spcAft>
                      </a:pPr>
                      <a:r>
                        <a:rPr lang="tr-TR" sz="1600" b="1">
                          <a:effectLst/>
                          <a:latin typeface="Calibri"/>
                          <a:ea typeface="Times New Roman"/>
                          <a:cs typeface="Calibri"/>
                        </a:rPr>
                        <a:t>Dava Konusu</a:t>
                      </a:r>
                      <a:endParaRPr lang="tr-TR" sz="16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9535" algn="ctr">
                        <a:spcBef>
                          <a:spcPts val="200"/>
                        </a:spcBef>
                        <a:spcAft>
                          <a:spcPts val="0"/>
                        </a:spcAft>
                      </a:pPr>
                      <a:r>
                        <a:rPr lang="tr-TR" sz="1600" b="1" dirty="0">
                          <a:effectLst/>
                          <a:latin typeface="Calibri"/>
                          <a:ea typeface="Times New Roman"/>
                          <a:cs typeface="Calibri"/>
                        </a:rPr>
                        <a:t>Dava Açılacak Mahkeme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effectLst/>
                          <a:latin typeface="Calibri"/>
                          <a:ea typeface="Times New Roman"/>
                          <a:cs typeface="Calibri"/>
                        </a:rPr>
                        <a:t>Dava Açma Süresi</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73">
                <a:tc>
                  <a:txBody>
                    <a:bodyPr/>
                    <a:lstStyle/>
                    <a:p>
                      <a:pPr algn="just">
                        <a:spcAft>
                          <a:spcPts val="0"/>
                        </a:spcAft>
                      </a:pPr>
                      <a:r>
                        <a:rPr lang="tr-TR" sz="1600" i="1">
                          <a:effectLst/>
                          <a:latin typeface="Calibri"/>
                          <a:ea typeface="Times New Roman"/>
                          <a:cs typeface="Calibri"/>
                        </a:rPr>
                        <a:t>Vergi/Ceza İhbarnamesine</a:t>
                      </a:r>
                      <a:endParaRPr lang="tr-TR" sz="16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Calibri"/>
                          <a:ea typeface="Times New Roman"/>
                          <a:cs typeface="Calibri"/>
                        </a:rPr>
                        <a:t>Vergi Mahkemesi</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600" dirty="0">
                          <a:effectLst/>
                          <a:latin typeface="Calibri"/>
                          <a:ea typeface="Times New Roman"/>
                          <a:cs typeface="Calibri"/>
                        </a:rPr>
                        <a:t>Tebliğden İtibaren </a:t>
                      </a:r>
                      <a:r>
                        <a:rPr lang="tr-TR" sz="1600" b="1" dirty="0">
                          <a:effectLst/>
                          <a:latin typeface="Calibri"/>
                          <a:ea typeface="Times New Roman"/>
                          <a:cs typeface="Calibri"/>
                        </a:rPr>
                        <a:t>30 Gün</a:t>
                      </a:r>
                      <a:r>
                        <a:rPr lang="tr-TR" sz="1600" dirty="0">
                          <a:effectLst/>
                          <a:latin typeface="Calibri"/>
                          <a:ea typeface="Times New Roman"/>
                          <a:cs typeface="Calibri"/>
                        </a:rPr>
                        <a:t> İçinde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2320">
                <a:tc>
                  <a:txBody>
                    <a:bodyPr/>
                    <a:lstStyle/>
                    <a:p>
                      <a:pPr algn="just">
                        <a:spcAft>
                          <a:spcPts val="0"/>
                        </a:spcAft>
                      </a:pPr>
                      <a:r>
                        <a:rPr lang="tr-TR" sz="1600" b="1" i="0" dirty="0" err="1">
                          <a:effectLst/>
                          <a:latin typeface="Calibri"/>
                          <a:ea typeface="Times New Roman"/>
                          <a:cs typeface="Calibri"/>
                        </a:rPr>
                        <a:t>İhtirazi</a:t>
                      </a:r>
                      <a:r>
                        <a:rPr lang="tr-TR" sz="1600" b="1" i="0" dirty="0">
                          <a:effectLst/>
                          <a:latin typeface="Calibri"/>
                          <a:ea typeface="Times New Roman"/>
                          <a:cs typeface="Calibri"/>
                        </a:rPr>
                        <a:t> Kayıtla Verilen </a:t>
                      </a:r>
                      <a:endParaRPr lang="tr-TR" sz="1600" b="1" i="0" dirty="0">
                        <a:effectLst/>
                        <a:latin typeface="Times New Roman"/>
                        <a:ea typeface="Times New Roman"/>
                      </a:endParaRPr>
                    </a:p>
                    <a:p>
                      <a:pPr algn="just">
                        <a:spcAft>
                          <a:spcPts val="0"/>
                        </a:spcAft>
                      </a:pPr>
                      <a:r>
                        <a:rPr lang="tr-TR" sz="1600" b="1" i="0" dirty="0">
                          <a:effectLst/>
                          <a:latin typeface="Calibri"/>
                          <a:ea typeface="Times New Roman"/>
                          <a:cs typeface="Calibri"/>
                        </a:rPr>
                        <a:t>Beyannameye Ait </a:t>
                      </a:r>
                      <a:endParaRPr lang="tr-TR" sz="1600" b="1" i="0" dirty="0">
                        <a:effectLst/>
                        <a:latin typeface="Times New Roman"/>
                        <a:ea typeface="Times New Roman"/>
                      </a:endParaRPr>
                    </a:p>
                    <a:p>
                      <a:pPr algn="just">
                        <a:spcAft>
                          <a:spcPts val="0"/>
                        </a:spcAft>
                      </a:pPr>
                      <a:r>
                        <a:rPr lang="tr-TR" sz="1600" b="1" i="0" dirty="0">
                          <a:effectLst/>
                          <a:latin typeface="Calibri"/>
                          <a:ea typeface="Times New Roman"/>
                          <a:cs typeface="Calibri"/>
                        </a:rPr>
                        <a:t>Tahakkuk Fişine</a:t>
                      </a:r>
                      <a:endParaRPr lang="tr-TR" sz="1600" b="1" i="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Calibri"/>
                          <a:ea typeface="Times New Roman"/>
                          <a:cs typeface="Calibri"/>
                        </a:rPr>
                        <a:t>Vergi Mahkemesine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600" dirty="0">
                          <a:effectLst/>
                          <a:latin typeface="Calibri"/>
                          <a:ea typeface="Times New Roman"/>
                          <a:cs typeface="Calibri"/>
                        </a:rPr>
                        <a:t>Tahakkuk Tarihinden İtibaren </a:t>
                      </a:r>
                      <a:r>
                        <a:rPr lang="tr-TR" sz="1600" b="1" dirty="0">
                          <a:effectLst/>
                          <a:latin typeface="Calibri"/>
                          <a:ea typeface="Times New Roman"/>
                          <a:cs typeface="Calibri"/>
                        </a:rPr>
                        <a:t>30 Gün</a:t>
                      </a:r>
                      <a:r>
                        <a:rPr lang="tr-TR" sz="1600" dirty="0">
                          <a:effectLst/>
                          <a:latin typeface="Calibri"/>
                          <a:ea typeface="Times New Roman"/>
                          <a:cs typeface="Calibri"/>
                        </a:rPr>
                        <a:t> İçinde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673">
                <a:tc>
                  <a:txBody>
                    <a:bodyPr/>
                    <a:lstStyle/>
                    <a:p>
                      <a:pPr algn="just">
                        <a:spcAft>
                          <a:spcPts val="0"/>
                        </a:spcAft>
                      </a:pPr>
                      <a:r>
                        <a:rPr lang="tr-TR" sz="1600" b="1" i="1" dirty="0">
                          <a:effectLst/>
                          <a:latin typeface="Calibri"/>
                          <a:ea typeface="Times New Roman"/>
                          <a:cs typeface="Calibri"/>
                        </a:rPr>
                        <a:t>Ödeme Emrine</a:t>
                      </a:r>
                      <a:endParaRPr lang="tr-TR" sz="1600" b="1"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Calibri"/>
                          <a:ea typeface="Times New Roman"/>
                          <a:cs typeface="Calibri"/>
                        </a:rPr>
                        <a:t>Vergi Mahkemesine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600" dirty="0">
                          <a:effectLst/>
                          <a:latin typeface="Calibri"/>
                          <a:ea typeface="Times New Roman"/>
                          <a:cs typeface="Calibri"/>
                        </a:rPr>
                        <a:t>Tebliğden İtibaren </a:t>
                      </a:r>
                      <a:r>
                        <a:rPr lang="tr-TR" sz="1600" b="1" dirty="0" smtClean="0">
                          <a:effectLst/>
                          <a:latin typeface="Calibri"/>
                          <a:ea typeface="Times New Roman"/>
                          <a:cs typeface="Calibri"/>
                        </a:rPr>
                        <a:t>15 Gün</a:t>
                      </a:r>
                      <a:r>
                        <a:rPr lang="tr-TR" sz="1600" dirty="0" smtClean="0">
                          <a:effectLst/>
                          <a:latin typeface="Calibri"/>
                          <a:ea typeface="Times New Roman"/>
                          <a:cs typeface="Calibri"/>
                        </a:rPr>
                        <a:t> </a:t>
                      </a:r>
                      <a:r>
                        <a:rPr lang="tr-TR" sz="1600" dirty="0">
                          <a:effectLst/>
                          <a:latin typeface="Calibri"/>
                          <a:ea typeface="Times New Roman"/>
                          <a:cs typeface="Calibri"/>
                        </a:rPr>
                        <a:t>İçinde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73">
                <a:tc>
                  <a:txBody>
                    <a:bodyPr/>
                    <a:lstStyle/>
                    <a:p>
                      <a:pPr algn="just">
                        <a:spcAft>
                          <a:spcPts val="0"/>
                        </a:spcAft>
                      </a:pPr>
                      <a:r>
                        <a:rPr lang="tr-TR" sz="1600" b="1" i="1" dirty="0">
                          <a:effectLst/>
                          <a:latin typeface="Calibri"/>
                          <a:ea typeface="Times New Roman"/>
                          <a:cs typeface="Calibri"/>
                        </a:rPr>
                        <a:t>Haciz Varakasına</a:t>
                      </a:r>
                      <a:endParaRPr lang="tr-TR" sz="1600" b="1"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Calibri"/>
                          <a:ea typeface="Times New Roman"/>
                          <a:cs typeface="Calibri"/>
                        </a:rPr>
                        <a:t>Vergi Mahkemesine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600" dirty="0">
                          <a:effectLst/>
                          <a:latin typeface="Calibri"/>
                          <a:ea typeface="Times New Roman"/>
                          <a:cs typeface="Calibri"/>
                        </a:rPr>
                        <a:t>Haciz Tarihinden İtibaren </a:t>
                      </a:r>
                      <a:r>
                        <a:rPr lang="tr-TR" sz="1600" b="1" dirty="0" smtClean="0">
                          <a:effectLst/>
                          <a:latin typeface="Calibri"/>
                          <a:ea typeface="Times New Roman"/>
                          <a:cs typeface="Calibri"/>
                        </a:rPr>
                        <a:t>15 </a:t>
                      </a:r>
                      <a:r>
                        <a:rPr lang="tr-TR" sz="1600" b="1" dirty="0">
                          <a:effectLst/>
                          <a:latin typeface="Calibri"/>
                          <a:ea typeface="Times New Roman"/>
                          <a:cs typeface="Calibri"/>
                        </a:rPr>
                        <a:t>Gün</a:t>
                      </a:r>
                      <a:r>
                        <a:rPr lang="tr-TR" sz="1600" dirty="0">
                          <a:effectLst/>
                          <a:latin typeface="Calibri"/>
                          <a:ea typeface="Times New Roman"/>
                          <a:cs typeface="Calibri"/>
                        </a:rPr>
                        <a:t> İçinde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73">
                <a:tc>
                  <a:txBody>
                    <a:bodyPr/>
                    <a:lstStyle/>
                    <a:p>
                      <a:pPr algn="just">
                        <a:spcAft>
                          <a:spcPts val="0"/>
                        </a:spcAft>
                      </a:pPr>
                      <a:r>
                        <a:rPr lang="tr-TR" sz="1600" b="1" i="1" dirty="0">
                          <a:effectLst/>
                          <a:latin typeface="Calibri"/>
                          <a:ea typeface="Times New Roman"/>
                          <a:cs typeface="Calibri"/>
                        </a:rPr>
                        <a:t>İhtiyati Tahakkuka</a:t>
                      </a:r>
                      <a:endParaRPr lang="tr-TR" sz="1600" b="1"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Calibri"/>
                          <a:ea typeface="Times New Roman"/>
                          <a:cs typeface="Calibri"/>
                        </a:rPr>
                        <a:t>Vergi Mahkemesine</a:t>
                      </a:r>
                      <a:endParaRPr lang="tr-TR" sz="16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600" dirty="0">
                          <a:effectLst/>
                          <a:latin typeface="Calibri"/>
                          <a:ea typeface="Times New Roman"/>
                          <a:cs typeface="Calibri"/>
                        </a:rPr>
                        <a:t>İhtiyati Tahakkukun Bildirim Tarihinden İtibaren </a:t>
                      </a:r>
                      <a:r>
                        <a:rPr lang="tr-TR" sz="1600" b="1" dirty="0" smtClean="0">
                          <a:effectLst/>
                          <a:latin typeface="Calibri"/>
                          <a:ea typeface="Times New Roman"/>
                          <a:cs typeface="Calibri"/>
                        </a:rPr>
                        <a:t>15 </a:t>
                      </a:r>
                      <a:r>
                        <a:rPr lang="tr-TR" sz="1600" b="1" dirty="0">
                          <a:effectLst/>
                          <a:latin typeface="Calibri"/>
                          <a:ea typeface="Times New Roman"/>
                          <a:cs typeface="Calibri"/>
                        </a:rPr>
                        <a:t>Gün</a:t>
                      </a:r>
                      <a:r>
                        <a:rPr lang="tr-TR" sz="1600" dirty="0">
                          <a:effectLst/>
                          <a:latin typeface="Calibri"/>
                          <a:ea typeface="Times New Roman"/>
                          <a:cs typeface="Calibri"/>
                        </a:rPr>
                        <a:t> İçinde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673">
                <a:tc>
                  <a:txBody>
                    <a:bodyPr/>
                    <a:lstStyle/>
                    <a:p>
                      <a:pPr algn="just">
                        <a:spcAft>
                          <a:spcPts val="0"/>
                        </a:spcAft>
                      </a:pPr>
                      <a:r>
                        <a:rPr lang="tr-TR" sz="1600" b="1" i="1" dirty="0">
                          <a:effectLst/>
                          <a:latin typeface="Calibri"/>
                          <a:ea typeface="Times New Roman"/>
                          <a:cs typeface="Calibri"/>
                        </a:rPr>
                        <a:t>İhtiyati Hacze</a:t>
                      </a:r>
                      <a:endParaRPr lang="tr-TR" sz="1600" b="1"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Calibri"/>
                          <a:ea typeface="Times New Roman"/>
                          <a:cs typeface="Calibri"/>
                        </a:rPr>
                        <a:t>Vergi Mahkemesine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600" dirty="0">
                          <a:effectLst/>
                          <a:latin typeface="Calibri"/>
                          <a:ea typeface="Times New Roman"/>
                          <a:cs typeface="Calibri"/>
                        </a:rPr>
                        <a:t>Haciz Tarihinden İtibaren </a:t>
                      </a:r>
                      <a:r>
                        <a:rPr lang="tr-TR" sz="1600" b="1" dirty="0" smtClean="0">
                          <a:effectLst/>
                          <a:latin typeface="Calibri"/>
                          <a:ea typeface="Times New Roman"/>
                          <a:cs typeface="Calibri"/>
                        </a:rPr>
                        <a:t>15 </a:t>
                      </a:r>
                      <a:r>
                        <a:rPr lang="tr-TR" sz="1600" b="1" dirty="0">
                          <a:effectLst/>
                          <a:latin typeface="Calibri"/>
                          <a:ea typeface="Times New Roman"/>
                          <a:cs typeface="Calibri"/>
                        </a:rPr>
                        <a:t>Gün</a:t>
                      </a:r>
                      <a:r>
                        <a:rPr lang="tr-TR" sz="1600" dirty="0">
                          <a:effectLst/>
                          <a:latin typeface="Calibri"/>
                          <a:ea typeface="Times New Roman"/>
                          <a:cs typeface="Calibri"/>
                        </a:rPr>
                        <a:t> İçinde</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73">
                <a:tc>
                  <a:txBody>
                    <a:bodyPr/>
                    <a:lstStyle/>
                    <a:p>
                      <a:pPr algn="just">
                        <a:spcAft>
                          <a:spcPts val="0"/>
                        </a:spcAft>
                      </a:pPr>
                      <a:r>
                        <a:rPr lang="tr-TR" sz="1600" b="1" i="1" dirty="0">
                          <a:effectLst/>
                          <a:latin typeface="Calibri"/>
                          <a:ea typeface="Times New Roman"/>
                          <a:cs typeface="Calibri"/>
                        </a:rPr>
                        <a:t>Genel Düzenleyici İşleme</a:t>
                      </a:r>
                      <a:endParaRPr lang="tr-TR" sz="1600" b="1"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Calibri"/>
                          <a:ea typeface="Times New Roman"/>
                          <a:cs typeface="Calibri"/>
                        </a:rPr>
                        <a:t>Danıştay‘a</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600" dirty="0">
                          <a:effectLst/>
                          <a:latin typeface="Calibri"/>
                          <a:ea typeface="Times New Roman"/>
                          <a:cs typeface="Calibri"/>
                        </a:rPr>
                        <a:t>İşlemin Yayın Tarihinden  İtibaren </a:t>
                      </a:r>
                      <a:r>
                        <a:rPr lang="tr-TR" sz="1600" b="1" dirty="0">
                          <a:effectLst/>
                          <a:latin typeface="Calibri"/>
                          <a:ea typeface="Times New Roman"/>
                          <a:cs typeface="Calibri"/>
                        </a:rPr>
                        <a:t>60 Gün</a:t>
                      </a:r>
                      <a:endParaRPr lang="tr-TR" sz="16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242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18864" y="274638"/>
            <a:ext cx="8229600" cy="778098"/>
          </a:xfrm>
        </p:spPr>
        <p:txBody>
          <a:bodyPr>
            <a:normAutofit/>
          </a:bodyPr>
          <a:lstStyle/>
          <a:p>
            <a:r>
              <a:rPr lang="tr-TR" b="1" dirty="0"/>
              <a:t>YARGI  </a:t>
            </a:r>
            <a:r>
              <a:rPr lang="tr-TR" b="1" dirty="0" smtClean="0"/>
              <a:t>TEŞKİLATI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i="1" dirty="0"/>
              <a:t>Yargı kavramı</a:t>
            </a:r>
            <a:r>
              <a:rPr lang="tr-TR" dirty="0"/>
              <a:t>, </a:t>
            </a:r>
          </a:p>
          <a:p>
            <a:pPr algn="just">
              <a:buFontTx/>
              <a:buChar char="-"/>
            </a:pPr>
            <a:r>
              <a:rPr lang="tr-TR" dirty="0"/>
              <a:t>soyut hukuk kurallarının </a:t>
            </a:r>
          </a:p>
          <a:p>
            <a:pPr algn="just">
              <a:buFontTx/>
              <a:buChar char="-"/>
            </a:pPr>
            <a:r>
              <a:rPr lang="tr-TR" dirty="0"/>
              <a:t>bağımsız ve tarafsız mahkemelerce </a:t>
            </a:r>
          </a:p>
          <a:p>
            <a:pPr algn="just">
              <a:buFontTx/>
              <a:buChar char="-"/>
            </a:pPr>
            <a:r>
              <a:rPr lang="tr-TR" dirty="0"/>
              <a:t>belli bir somut olaya </a:t>
            </a:r>
          </a:p>
          <a:p>
            <a:pPr algn="just">
              <a:buFontTx/>
              <a:buChar char="-"/>
            </a:pPr>
            <a:r>
              <a:rPr lang="tr-TR" i="1" u="sng" dirty="0"/>
              <a:t>yargısal usullere uygun olarak uygulanmak suretiyle </a:t>
            </a:r>
          </a:p>
          <a:p>
            <a:pPr algn="just">
              <a:buFontTx/>
              <a:buChar char="-"/>
            </a:pPr>
            <a:r>
              <a:rPr lang="tr-TR" dirty="0"/>
              <a:t>hukuki uyuşmazlıkları kesin olarak karara bağlamak </a:t>
            </a:r>
          </a:p>
          <a:p>
            <a:pPr algn="just"/>
            <a:r>
              <a:rPr lang="tr-TR" dirty="0"/>
              <a:t>şeklinde tanımlanabilir.</a:t>
            </a:r>
          </a:p>
          <a:p>
            <a:endParaRPr lang="tr-TR" dirty="0"/>
          </a:p>
        </p:txBody>
      </p:sp>
    </p:spTree>
    <p:extLst>
      <p:ext uri="{BB962C8B-B14F-4D97-AF65-F5344CB8AC3E}">
        <p14:creationId xmlns:p14="http://schemas.microsoft.com/office/powerpoint/2010/main" val="2384021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Autofit/>
          </a:bodyPr>
          <a:lstStyle/>
          <a:p>
            <a:r>
              <a:rPr lang="tr-TR" sz="2400" b="1" dirty="0"/>
              <a:t>VERGİ MAHKEMESİNDE DAVA AÇMAYA YETKİLİ KİŞİ VE KURUMLAR</a:t>
            </a:r>
          </a:p>
        </p:txBody>
      </p:sp>
      <p:sp>
        <p:nvSpPr>
          <p:cNvPr id="3" name="İçerik Yer Tutucusu 2"/>
          <p:cNvSpPr>
            <a:spLocks noGrp="1"/>
          </p:cNvSpPr>
          <p:nvPr>
            <p:ph idx="1"/>
          </p:nvPr>
        </p:nvSpPr>
        <p:spPr>
          <a:xfrm>
            <a:off x="457200" y="980728"/>
            <a:ext cx="8229600" cy="5145435"/>
          </a:xfrm>
        </p:spPr>
        <p:txBody>
          <a:bodyPr>
            <a:normAutofit fontScale="85000" lnSpcReduction="10000"/>
          </a:bodyPr>
          <a:lstStyle/>
          <a:p>
            <a:pPr algn="just"/>
            <a:r>
              <a:rPr lang="tr-TR" dirty="0"/>
              <a:t>Vergi mahkemesinde dava açmaya yetkili olanlar</a:t>
            </a:r>
            <a:r>
              <a:rPr lang="tr-TR" dirty="0" smtClean="0"/>
              <a:t>;</a:t>
            </a:r>
          </a:p>
          <a:p>
            <a:pPr algn="just">
              <a:buFont typeface="Wingdings" pitchFamily="2" charset="2"/>
              <a:buChar char="Ø"/>
            </a:pPr>
            <a:r>
              <a:rPr lang="tr-TR" dirty="0" smtClean="0"/>
              <a:t>- Mükellefler </a:t>
            </a:r>
            <a:r>
              <a:rPr lang="tr-TR" dirty="0"/>
              <a:t>ve kendilerine vergi cezası kesilenler, tarh edilen vergilere ve kesilen cezalara karşı vergi mahkemesinde dava açabilirler</a:t>
            </a:r>
            <a:r>
              <a:rPr lang="tr-TR" dirty="0" smtClean="0"/>
              <a:t>.</a:t>
            </a:r>
          </a:p>
          <a:p>
            <a:pPr algn="just"/>
            <a:r>
              <a:rPr lang="tr-TR" sz="2800" dirty="0"/>
              <a:t>Gerçek kişiler bizzat kendileri dava açabilecekleri gibi vekilleri vasıtasıyla da dava açabilirler. Dava ehliyetine sahip kişinin vekili sıfatıyla dava açacak kişinin avukat olması şarttır. </a:t>
            </a:r>
            <a:endParaRPr lang="tr-TR" sz="2800" dirty="0" smtClean="0"/>
          </a:p>
          <a:p>
            <a:pPr algn="just"/>
            <a:r>
              <a:rPr lang="tr-TR" sz="2800" dirty="0"/>
              <a:t>Küçükler ve kısıtlılar ile tüzel kişiler de vergi davalarını kanuni temsilcileri veya bunların avukat vekilleri vasıtası ile açabilirler. </a:t>
            </a:r>
            <a:endParaRPr lang="tr-TR" sz="2800" dirty="0" smtClean="0"/>
          </a:p>
          <a:p>
            <a:pPr algn="just">
              <a:buFont typeface="Wingdings" pitchFamily="2" charset="2"/>
              <a:buChar char="Ø"/>
            </a:pPr>
            <a:r>
              <a:rPr lang="tr-TR" dirty="0" smtClean="0"/>
              <a:t>- Vergi </a:t>
            </a:r>
            <a:r>
              <a:rPr lang="tr-TR" dirty="0"/>
              <a:t>dairesi, tadilat ve takdir komisyonlarınca tahmin ve takdir olunan matrahlara karşı vergi mahkemesinde dava açabilir.</a:t>
            </a:r>
          </a:p>
        </p:txBody>
      </p:sp>
    </p:spTree>
    <p:extLst>
      <p:ext uri="{BB962C8B-B14F-4D97-AF65-F5344CB8AC3E}">
        <p14:creationId xmlns:p14="http://schemas.microsoft.com/office/powerpoint/2010/main" val="3779958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19" y="332655"/>
            <a:ext cx="8352929" cy="5832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7716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116811062"/>
              </p:ext>
            </p:extLst>
          </p:nvPr>
        </p:nvGraphicFramePr>
        <p:xfrm>
          <a:off x="179512" y="188640"/>
          <a:ext cx="8712968" cy="6336703"/>
        </p:xfrm>
        <a:graphic>
          <a:graphicData uri="http://schemas.openxmlformats.org/drawingml/2006/table">
            <a:tbl>
              <a:tblPr firstRow="1" firstCol="1" bandRow="1">
                <a:tableStyleId>{5C22544A-7EE6-4342-B048-85BDC9FD1C3A}</a:tableStyleId>
              </a:tblPr>
              <a:tblGrid>
                <a:gridCol w="8712968"/>
              </a:tblGrid>
              <a:tr h="406633">
                <a:tc>
                  <a:txBody>
                    <a:bodyPr/>
                    <a:lstStyle/>
                    <a:p>
                      <a:pPr algn="ctr">
                        <a:spcBef>
                          <a:spcPts val="400"/>
                        </a:spcBef>
                        <a:spcAft>
                          <a:spcPts val="400"/>
                        </a:spcAft>
                      </a:pPr>
                      <a:r>
                        <a:rPr lang="tr-TR" sz="800">
                          <a:effectLst/>
                        </a:rPr>
                        <a:t>Dava Dilekçesinin İçermesi Gereken Unsurları</a:t>
                      </a:r>
                      <a:endParaRPr lang="tr-TR" sz="1050">
                        <a:effectLst/>
                        <a:latin typeface="Times New Roman"/>
                        <a:ea typeface="Times New Roman"/>
                      </a:endParaRPr>
                    </a:p>
                  </a:txBody>
                  <a:tcPr marL="68580" marR="68580" marT="0" marB="0"/>
                </a:tc>
              </a:tr>
              <a:tr h="5930070">
                <a:tc>
                  <a:txBody>
                    <a:bodyPr/>
                    <a:lstStyle/>
                    <a:p>
                      <a:pPr marL="107950" indent="-90170" algn="just">
                        <a:spcBef>
                          <a:spcPts val="200"/>
                        </a:spcBef>
                        <a:spcAft>
                          <a:spcPts val="400"/>
                        </a:spcAft>
                      </a:pPr>
                      <a:r>
                        <a:rPr lang="tr-TR" sz="2400" dirty="0">
                          <a:effectLst/>
                        </a:rPr>
                        <a:t>- Tarafların ve varsa vekillerin veya temsilcilerin ad ve soyadları veya unvanları ve adresleri, gerçek kişilere ait Türkiye Cumhuriyeti kimlik numarası,</a:t>
                      </a:r>
                    </a:p>
                    <a:p>
                      <a:pPr marL="107950" indent="-90170" algn="just">
                        <a:spcAft>
                          <a:spcPts val="400"/>
                        </a:spcAft>
                      </a:pPr>
                      <a:r>
                        <a:rPr lang="tr-TR" sz="2400" dirty="0">
                          <a:effectLst/>
                        </a:rPr>
                        <a:t>- Dava konusu, sebepleri ve dayandığı deliller, </a:t>
                      </a:r>
                    </a:p>
                    <a:p>
                      <a:pPr marL="107950" indent="-90170" algn="just">
                        <a:spcAft>
                          <a:spcPts val="400"/>
                        </a:spcAft>
                      </a:pPr>
                      <a:r>
                        <a:rPr lang="tr-TR" sz="2400" dirty="0">
                          <a:effectLst/>
                        </a:rPr>
                        <a:t>- Davaya konu olan idari işlemin tebliğ tarihi, </a:t>
                      </a:r>
                    </a:p>
                    <a:p>
                      <a:pPr marL="107950" indent="-90170" algn="just">
                        <a:spcAft>
                          <a:spcPts val="400"/>
                        </a:spcAft>
                      </a:pPr>
                      <a:r>
                        <a:rPr lang="tr-TR" sz="2400" dirty="0">
                          <a:effectLst/>
                        </a:rPr>
                        <a:t>- Vergi, resim, harç ve benzeri mali yükümlülükler ve bunların zam ve cezalarına ilişkin davalarda uyuşmazlık konusunun miktarı, </a:t>
                      </a:r>
                    </a:p>
                    <a:p>
                      <a:pPr marL="107950" indent="-90170" algn="just">
                        <a:spcAft>
                          <a:spcPts val="400"/>
                        </a:spcAft>
                      </a:pPr>
                      <a:r>
                        <a:rPr lang="tr-TR" sz="2400" dirty="0">
                          <a:effectLst/>
                        </a:rPr>
                        <a:t>- Davanın ilgili bulunduğu verginin veya cezanın nevi ve yılı, tebliğ edilen ihbarnamenin tarihi ve numarası ve varsa mükellefin hesap numarası.</a:t>
                      </a:r>
                    </a:p>
                    <a:p>
                      <a:pPr marL="17780" indent="180340" algn="just">
                        <a:spcAft>
                          <a:spcPts val="400"/>
                        </a:spcAft>
                      </a:pPr>
                      <a:r>
                        <a:rPr lang="tr-TR" sz="2400" dirty="0">
                          <a:effectLst/>
                        </a:rPr>
                        <a:t>Ayrıca dava dilekçesinin sağ üst köşesinde varsa, duruşma isteği, yürütmeyi durdurma talebi, keşif, bilirkişi incelemesi yapılması gibi istekler dikkati çekebilecek şekilde yazılmalıdır</a:t>
                      </a:r>
                      <a:r>
                        <a:rPr lang="tr-TR" sz="900" dirty="0">
                          <a:effectLst/>
                        </a:rPr>
                        <a:t>.</a:t>
                      </a:r>
                      <a:endParaRPr lang="tr-TR" sz="105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334336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844323231"/>
              </p:ext>
            </p:extLst>
          </p:nvPr>
        </p:nvGraphicFramePr>
        <p:xfrm>
          <a:off x="179512" y="188640"/>
          <a:ext cx="8712968" cy="6264695"/>
        </p:xfrm>
        <a:graphic>
          <a:graphicData uri="http://schemas.openxmlformats.org/drawingml/2006/table">
            <a:tbl>
              <a:tblPr firstRow="1" firstCol="1" bandRow="1"/>
              <a:tblGrid>
                <a:gridCol w="8712968"/>
              </a:tblGrid>
              <a:tr h="753648">
                <a:tc>
                  <a:txBody>
                    <a:bodyPr/>
                    <a:lstStyle/>
                    <a:p>
                      <a:pPr algn="ctr">
                        <a:spcBef>
                          <a:spcPts val="400"/>
                        </a:spcBef>
                        <a:spcAft>
                          <a:spcPts val="400"/>
                        </a:spcAft>
                      </a:pPr>
                      <a:r>
                        <a:rPr lang="tr-TR" sz="2800" b="1" dirty="0">
                          <a:effectLst/>
                          <a:latin typeface="Tahoma"/>
                          <a:ea typeface="Times New Roman"/>
                        </a:rPr>
                        <a:t>Dava Dilekçesinin Verileceği Yerler</a:t>
                      </a:r>
                      <a:endParaRPr lang="tr-TR"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511047">
                <a:tc>
                  <a:txBody>
                    <a:bodyPr/>
                    <a:lstStyle/>
                    <a:p>
                      <a:pPr algn="just">
                        <a:spcAft>
                          <a:spcPts val="100"/>
                        </a:spcAft>
                      </a:pPr>
                      <a:r>
                        <a:rPr lang="tr-TR" sz="2800" i="1" dirty="0">
                          <a:effectLst/>
                          <a:latin typeface="Times New Roman" pitchFamily="18" charset="0"/>
                          <a:ea typeface="Times New Roman"/>
                          <a:cs typeface="Times New Roman" pitchFamily="18" charset="0"/>
                        </a:rPr>
                        <a:t>- Davacının işlemi yapan dairenin bulunduğu yerde bulunması halinde görevli ve yetkili vergi mahkemesine,</a:t>
                      </a:r>
                      <a:endParaRPr lang="tr-TR" sz="2800" dirty="0">
                        <a:effectLst/>
                        <a:latin typeface="Times New Roman" pitchFamily="18" charset="0"/>
                        <a:ea typeface="Times New Roman"/>
                        <a:cs typeface="Times New Roman" pitchFamily="18" charset="0"/>
                      </a:endParaRPr>
                    </a:p>
                    <a:p>
                      <a:pPr algn="just">
                        <a:spcAft>
                          <a:spcPts val="100"/>
                        </a:spcAft>
                      </a:pPr>
                      <a:r>
                        <a:rPr lang="tr-TR" sz="2800" i="1" dirty="0">
                          <a:effectLst/>
                          <a:latin typeface="Times New Roman" pitchFamily="18" charset="0"/>
                          <a:ea typeface="Times New Roman"/>
                          <a:cs typeface="Times New Roman" pitchFamily="18" charset="0"/>
                        </a:rPr>
                        <a:t>- Davacının yetkili mahkemenin bulunduğu yerde bulunmaması halinde bulunduğu yerdeki başka vergi veya idare mahkemesine,</a:t>
                      </a:r>
                      <a:endParaRPr lang="tr-TR" sz="2800" dirty="0">
                        <a:effectLst/>
                        <a:latin typeface="Times New Roman" pitchFamily="18" charset="0"/>
                        <a:ea typeface="Times New Roman"/>
                        <a:cs typeface="Times New Roman" pitchFamily="18" charset="0"/>
                      </a:endParaRPr>
                    </a:p>
                    <a:p>
                      <a:pPr algn="just">
                        <a:spcAft>
                          <a:spcPts val="100"/>
                        </a:spcAft>
                      </a:pPr>
                      <a:r>
                        <a:rPr lang="tr-TR" sz="2800" i="1" dirty="0">
                          <a:effectLst/>
                          <a:latin typeface="Times New Roman" pitchFamily="18" charset="0"/>
                          <a:ea typeface="Times New Roman"/>
                          <a:cs typeface="Times New Roman" pitchFamily="18" charset="0"/>
                        </a:rPr>
                        <a:t>-Davacının bulunduğu yerde vergi veya idare mahkemesinin her ikisi de yoksa </a:t>
                      </a:r>
                      <a:r>
                        <a:rPr lang="tr-TR" sz="2800" dirty="0">
                          <a:solidFill>
                            <a:srgbClr val="000000"/>
                          </a:solidFill>
                          <a:effectLst/>
                          <a:latin typeface="Times New Roman" pitchFamily="18" charset="0"/>
                          <a:ea typeface="Times New Roman"/>
                          <a:cs typeface="Times New Roman" pitchFamily="18" charset="0"/>
                        </a:rPr>
                        <a:t>Büyükşehir belediyesi sınırları içerisinde kalıp kalmadığına bakılmaksızın </a:t>
                      </a:r>
                      <a:r>
                        <a:rPr lang="tr-TR" sz="2800" i="1" dirty="0">
                          <a:effectLst/>
                          <a:latin typeface="Times New Roman" pitchFamily="18" charset="0"/>
                          <a:ea typeface="Times New Roman"/>
                          <a:cs typeface="Times New Roman" pitchFamily="18" charset="0"/>
                        </a:rPr>
                        <a:t>asliye hukuk hakimliğine,</a:t>
                      </a:r>
                      <a:endParaRPr lang="tr-TR" sz="2800" dirty="0">
                        <a:effectLst/>
                        <a:latin typeface="Times New Roman" pitchFamily="18" charset="0"/>
                        <a:ea typeface="Times New Roman"/>
                        <a:cs typeface="Times New Roman" pitchFamily="18" charset="0"/>
                      </a:endParaRPr>
                    </a:p>
                    <a:p>
                      <a:pPr algn="just">
                        <a:spcAft>
                          <a:spcPts val="100"/>
                        </a:spcAft>
                      </a:pPr>
                      <a:r>
                        <a:rPr lang="tr-TR" sz="2800" i="1" dirty="0">
                          <a:effectLst/>
                          <a:latin typeface="Times New Roman" pitchFamily="18" charset="0"/>
                          <a:ea typeface="Times New Roman"/>
                          <a:cs typeface="Times New Roman" pitchFamily="18" charset="0"/>
                        </a:rPr>
                        <a:t>- Davacı yurt dışında ise Türk Konsolosluklarına verilebilir.</a:t>
                      </a:r>
                      <a:endParaRPr lang="tr-TR" sz="28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14023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6" name="Picture 5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116632"/>
            <a:ext cx="8640959"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745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357700876"/>
              </p:ext>
            </p:extLst>
          </p:nvPr>
        </p:nvGraphicFramePr>
        <p:xfrm>
          <a:off x="179512" y="188639"/>
          <a:ext cx="8784976" cy="6480720"/>
        </p:xfrm>
        <a:graphic>
          <a:graphicData uri="http://schemas.openxmlformats.org/drawingml/2006/table">
            <a:tbl>
              <a:tblPr firstRow="1" firstCol="1" bandRow="1"/>
              <a:tblGrid>
                <a:gridCol w="4392488"/>
                <a:gridCol w="4392488"/>
              </a:tblGrid>
              <a:tr h="488273">
                <a:tc>
                  <a:txBody>
                    <a:bodyPr/>
                    <a:lstStyle/>
                    <a:p>
                      <a:pPr algn="ctr">
                        <a:spcAft>
                          <a:spcPts val="300"/>
                        </a:spcAft>
                      </a:pPr>
                      <a:r>
                        <a:rPr lang="tr-TR" sz="2000" b="1" i="1" dirty="0">
                          <a:effectLst/>
                          <a:latin typeface="Arial Narrow"/>
                          <a:ea typeface="Times New Roman"/>
                        </a:rPr>
                        <a:t>İstinaf</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tr-TR" sz="2000" b="1" i="1">
                          <a:effectLst/>
                          <a:latin typeface="Arial Narrow"/>
                          <a:ea typeface="Times New Roman"/>
                        </a:rPr>
                        <a:t>Temyiz</a:t>
                      </a:r>
                      <a:endParaRPr lang="tr-TR"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497">
                <a:tc>
                  <a:txBody>
                    <a:bodyPr/>
                    <a:lstStyle/>
                    <a:p>
                      <a:pPr algn="just">
                        <a:spcAft>
                          <a:spcPts val="300"/>
                        </a:spcAft>
                      </a:pPr>
                      <a:r>
                        <a:rPr lang="tr-TR" sz="2000" dirty="0">
                          <a:effectLst/>
                          <a:latin typeface="Arial Narrow"/>
                          <a:ea typeface="Times New Roman"/>
                          <a:cs typeface="Arial"/>
                        </a:rPr>
                        <a:t>Maddi olay yargılaması </a:t>
                      </a:r>
                      <a:r>
                        <a:rPr lang="tr-TR" sz="2000" dirty="0">
                          <a:effectLst/>
                          <a:latin typeface="Arial Narrow"/>
                          <a:ea typeface="Times New Roman"/>
                        </a:rPr>
                        <a:t>yapılır.  </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tr-TR" sz="2000">
                          <a:effectLst/>
                          <a:latin typeface="Arial Narrow"/>
                          <a:ea typeface="Times New Roman"/>
                        </a:rPr>
                        <a:t>Maddi olay değil mahkeme kararı yargılanır.</a:t>
                      </a:r>
                      <a:endParaRPr lang="tr-TR"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8489">
                <a:tc>
                  <a:txBody>
                    <a:bodyPr/>
                    <a:lstStyle/>
                    <a:p>
                      <a:pPr algn="just">
                        <a:spcAft>
                          <a:spcPts val="300"/>
                        </a:spcAft>
                      </a:pPr>
                      <a:r>
                        <a:rPr lang="tr-TR" sz="2000" dirty="0">
                          <a:effectLst/>
                          <a:latin typeface="Arial Narrow"/>
                          <a:ea typeface="Times New Roman"/>
                        </a:rPr>
                        <a:t>İstinaf incelemesinde, ilk derece mahkemesinin vermiş olduğu karar, hem hukukilik hem de maddi açılardan denetlenir. </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tr-TR" sz="2000">
                          <a:effectLst/>
                          <a:latin typeface="Arial Narrow"/>
                          <a:ea typeface="Times New Roman"/>
                        </a:rPr>
                        <a:t>Temyiz incelemesinin hukuka uygunluk denetimi ile sınırlıdır. Bu nedenle dosyanın esasını incelemez..</a:t>
                      </a:r>
                      <a:endParaRPr lang="tr-TR"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6979">
                <a:tc>
                  <a:txBody>
                    <a:bodyPr/>
                    <a:lstStyle/>
                    <a:p>
                      <a:pPr algn="just">
                        <a:spcAft>
                          <a:spcPts val="300"/>
                        </a:spcAft>
                      </a:pPr>
                      <a:r>
                        <a:rPr lang="tr-TR" sz="2000" dirty="0">
                          <a:effectLst/>
                          <a:latin typeface="Arial Narrow"/>
                          <a:ea typeface="Times New Roman"/>
                          <a:cs typeface="Arial"/>
                        </a:rPr>
                        <a:t>Mahkeme </a:t>
                      </a:r>
                      <a:r>
                        <a:rPr lang="tr-TR" sz="2000" dirty="0">
                          <a:effectLst/>
                          <a:latin typeface="Arial Narrow"/>
                          <a:ea typeface="Times New Roman"/>
                        </a:rPr>
                        <a:t>gerektiğinde dava dosyasını yeniden inceleyerek esas hakkında yeni bir karar verilebilir. BİM ilk</a:t>
                      </a:r>
                      <a:r>
                        <a:rPr lang="tr-TR" sz="2000" spc="380" dirty="0">
                          <a:effectLst/>
                          <a:latin typeface="Arial Narrow"/>
                          <a:ea typeface="Times New Roman"/>
                        </a:rPr>
                        <a:t> </a:t>
                      </a:r>
                      <a:r>
                        <a:rPr lang="tr-TR" sz="2000" dirty="0">
                          <a:effectLst/>
                          <a:latin typeface="Arial Narrow"/>
                          <a:ea typeface="Times New Roman"/>
                        </a:rPr>
                        <a:t>derece</a:t>
                      </a:r>
                      <a:r>
                        <a:rPr lang="tr-TR" sz="2000" spc="265" dirty="0">
                          <a:effectLst/>
                          <a:latin typeface="Arial Narrow"/>
                          <a:ea typeface="Times New Roman"/>
                        </a:rPr>
                        <a:t> </a:t>
                      </a:r>
                      <a:r>
                        <a:rPr lang="tr-TR" sz="2000" dirty="0">
                          <a:effectLst/>
                          <a:latin typeface="Arial Narrow"/>
                          <a:ea typeface="Times New Roman"/>
                        </a:rPr>
                        <a:t>mah</a:t>
                      </a:r>
                      <a:r>
                        <a:rPr lang="tr-TR" sz="2000" spc="95" dirty="0">
                          <a:effectLst/>
                          <a:latin typeface="Arial Narrow"/>
                          <a:ea typeface="Times New Roman"/>
                        </a:rPr>
                        <a:t>k</a:t>
                      </a:r>
                      <a:r>
                        <a:rPr lang="tr-TR" sz="2000" spc="-135" dirty="0">
                          <a:effectLst/>
                          <a:latin typeface="Arial Narrow"/>
                          <a:ea typeface="Times New Roman"/>
                        </a:rPr>
                        <a:t>e</a:t>
                      </a:r>
                      <a:r>
                        <a:rPr lang="tr-TR" sz="2000" dirty="0">
                          <a:effectLst/>
                          <a:latin typeface="Arial Narrow"/>
                          <a:ea typeface="Times New Roman"/>
                        </a:rPr>
                        <a:t>mesinin</a:t>
                      </a:r>
                      <a:r>
                        <a:rPr lang="tr-TR" sz="2000" spc="470" dirty="0">
                          <a:effectLst/>
                          <a:latin typeface="Arial Narrow"/>
                          <a:ea typeface="Times New Roman"/>
                        </a:rPr>
                        <a:t> </a:t>
                      </a:r>
                      <a:r>
                        <a:rPr lang="tr-TR" sz="2000" spc="-10" dirty="0">
                          <a:effectLst/>
                          <a:latin typeface="Arial Narrow"/>
                          <a:ea typeface="Times New Roman"/>
                        </a:rPr>
                        <a:t>y</a:t>
                      </a:r>
                      <a:r>
                        <a:rPr lang="tr-TR" sz="2000" spc="-5" dirty="0">
                          <a:effectLst/>
                          <a:latin typeface="Arial Narrow"/>
                          <a:ea typeface="Times New Roman"/>
                        </a:rPr>
                        <a:t>erine geçerek </a:t>
                      </a:r>
                      <a:r>
                        <a:rPr lang="tr-TR" sz="2000" spc="410" dirty="0">
                          <a:effectLst/>
                          <a:latin typeface="Arial Narrow"/>
                          <a:ea typeface="Times New Roman"/>
                        </a:rPr>
                        <a:t> </a:t>
                      </a:r>
                      <a:r>
                        <a:rPr lang="tr-TR" sz="2000" dirty="0">
                          <a:effectLst/>
                          <a:latin typeface="Arial Narrow"/>
                          <a:ea typeface="Times New Roman"/>
                        </a:rPr>
                        <a:t>yeni</a:t>
                      </a:r>
                      <a:r>
                        <a:rPr lang="tr-TR" sz="2000" spc="470" dirty="0">
                          <a:effectLst/>
                          <a:latin typeface="Arial Narrow"/>
                          <a:ea typeface="Times New Roman"/>
                        </a:rPr>
                        <a:t> </a:t>
                      </a:r>
                      <a:r>
                        <a:rPr lang="tr-TR" sz="2000" spc="5" dirty="0">
                          <a:effectLst/>
                          <a:latin typeface="Arial Narrow"/>
                          <a:ea typeface="Times New Roman"/>
                        </a:rPr>
                        <a:t>bir</a:t>
                      </a:r>
                      <a:r>
                        <a:rPr lang="tr-TR" sz="2000" spc="370" dirty="0">
                          <a:effectLst/>
                          <a:latin typeface="Arial Narrow"/>
                          <a:ea typeface="Times New Roman"/>
                        </a:rPr>
                        <a:t> </a:t>
                      </a:r>
                      <a:r>
                        <a:rPr lang="tr-TR" sz="2000" dirty="0">
                          <a:effectLst/>
                          <a:latin typeface="Arial Narrow"/>
                          <a:ea typeface="Times New Roman"/>
                        </a:rPr>
                        <a:t>karar</a:t>
                      </a:r>
                      <a:r>
                        <a:rPr lang="tr-TR" sz="2000" spc="420" dirty="0">
                          <a:effectLst/>
                          <a:latin typeface="Arial Narrow"/>
                          <a:ea typeface="Times New Roman"/>
                        </a:rPr>
                        <a:t> </a:t>
                      </a:r>
                      <a:r>
                        <a:rPr lang="tr-TR" sz="2000" spc="-10" dirty="0">
                          <a:effectLst/>
                          <a:latin typeface="Arial Narrow"/>
                          <a:ea typeface="Times New Roman"/>
                        </a:rPr>
                        <a:t>verir. </a:t>
                      </a:r>
                      <a:r>
                        <a:rPr lang="tr-TR" sz="2000" dirty="0">
                          <a:effectLst/>
                          <a:latin typeface="Arial Narrow"/>
                          <a:ea typeface="Times New Roman"/>
                        </a:rPr>
                        <a:t> Dolayısıyla istinaf aşamasında olayların yeniden incelenmesi söz konusudur</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tr-TR" sz="2000">
                          <a:effectLst/>
                          <a:latin typeface="Arial Narrow"/>
                          <a:ea typeface="Times New Roman"/>
                        </a:rPr>
                        <a:t>Temyizde Danıştay, mahkeme kararında usul ve esas bakımından hukuka aykırılık görürse, kararı bozar. Ancak yeni bir yargılama yapılmaz, sadece kararı bozarak tekrar kararı veren mahkemeye  geri gönderir</a:t>
                      </a:r>
                      <a:endParaRPr lang="tr-TR"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482">
                <a:tc>
                  <a:txBody>
                    <a:bodyPr/>
                    <a:lstStyle/>
                    <a:p>
                      <a:pPr algn="just">
                        <a:spcAft>
                          <a:spcPts val="300"/>
                        </a:spcAft>
                      </a:pPr>
                      <a:r>
                        <a:rPr lang="tr-TR" sz="2000" dirty="0">
                          <a:effectLst/>
                          <a:latin typeface="Arial Narrow"/>
                          <a:ea typeface="Times New Roman"/>
                        </a:rPr>
                        <a:t>Yeniden bir yargılama yapıldığından, Bölge İdare Mahkemesi gerektiğinde, vergi mahkemesince hiçbir inceleme yapılmamışçasına bizzat ilk derece mahkemesi gibi gerekli incelemeyi yaparak,  yeni bilgi ve belge araştırır..</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tr-TR" sz="2000" dirty="0">
                          <a:effectLst/>
                          <a:latin typeface="Arial Narrow"/>
                          <a:ea typeface="Times New Roman"/>
                        </a:rPr>
                        <a:t>Yeniden bir yargılama yapılmadığından, kararı temyiz edilen mahkeme tarafından incelenen olaylar ve deliller yeniden değerlendirilmez. Temyiz mercii kural olarak yeni bilgi ve belge araştırmadan, dava dosyası üzerinden inceleme yapar.</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40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892899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4707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564903"/>
            <a:ext cx="8229600" cy="1080121"/>
          </a:xfrm>
        </p:spPr>
        <p:txBody>
          <a:bodyPr>
            <a:normAutofit/>
          </a:bodyPr>
          <a:lstStyle/>
          <a:p>
            <a:r>
              <a:rPr lang="tr-TR" sz="4000" b="1" dirty="0" smtClean="0"/>
              <a:t>SABRINIZ İÇİN TEŞEKKÜR EDERİM</a:t>
            </a:r>
            <a:endParaRPr lang="tr-TR" sz="4000" b="1" dirty="0"/>
          </a:p>
        </p:txBody>
      </p:sp>
    </p:spTree>
    <p:extLst>
      <p:ext uri="{BB962C8B-B14F-4D97-AF65-F5344CB8AC3E}">
        <p14:creationId xmlns:p14="http://schemas.microsoft.com/office/powerpoint/2010/main" val="89922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TÜRK YARGI TEŞKİLATI </a:t>
            </a:r>
            <a:endParaRPr lang="tr-TR" dirty="0"/>
          </a:p>
        </p:txBody>
      </p:sp>
      <p:sp>
        <p:nvSpPr>
          <p:cNvPr id="3" name="İçerik Yer Tutucusu 2"/>
          <p:cNvSpPr>
            <a:spLocks noGrp="1"/>
          </p:cNvSpPr>
          <p:nvPr>
            <p:ph idx="1"/>
          </p:nvPr>
        </p:nvSpPr>
        <p:spPr>
          <a:xfrm>
            <a:off x="457200" y="1600200"/>
            <a:ext cx="8229600" cy="4709120"/>
          </a:xfrm>
        </p:spPr>
        <p:txBody>
          <a:bodyPr>
            <a:normAutofit fontScale="92500" lnSpcReduction="20000"/>
          </a:bodyPr>
          <a:lstStyle/>
          <a:p>
            <a:pPr algn="just"/>
            <a:r>
              <a:rPr lang="tr-TR" dirty="0"/>
              <a:t>Yargı teşkilatı mahkemelerden ve mahkemenin üyelerinden meydana gelmektedir. </a:t>
            </a:r>
            <a:r>
              <a:rPr lang="tr-TR" i="1" dirty="0"/>
              <a:t> </a:t>
            </a:r>
            <a:endParaRPr lang="tr-TR" b="1" dirty="0"/>
          </a:p>
          <a:p>
            <a:pPr algn="just"/>
            <a:r>
              <a:rPr lang="tr-TR" b="1" dirty="0"/>
              <a:t>Mahkeme</a:t>
            </a:r>
            <a:r>
              <a:rPr lang="tr-TR" dirty="0"/>
              <a:t>, hüküm kökünden gelmektedir ve </a:t>
            </a:r>
            <a:r>
              <a:rPr lang="tr-TR" b="1" dirty="0"/>
              <a:t>hüküm verilen yer </a:t>
            </a:r>
            <a:r>
              <a:rPr lang="tr-TR" dirty="0"/>
              <a:t>anlamına gelmektedir. </a:t>
            </a:r>
          </a:p>
          <a:p>
            <a:pPr algn="just"/>
            <a:r>
              <a:rPr lang="tr-TR" i="1" dirty="0"/>
              <a:t>Hükme varmak için yapılan faaliyete </a:t>
            </a:r>
            <a:r>
              <a:rPr lang="tr-TR" b="1" i="1" dirty="0"/>
              <a:t>muhakeme</a:t>
            </a:r>
            <a:r>
              <a:rPr lang="tr-TR" i="1" dirty="0"/>
              <a:t>, muhakemenin yapıldığı yere de </a:t>
            </a:r>
            <a:r>
              <a:rPr lang="tr-TR" b="1" i="1" dirty="0"/>
              <a:t>mahkeme</a:t>
            </a:r>
            <a:r>
              <a:rPr lang="tr-TR" i="1" dirty="0"/>
              <a:t> denir</a:t>
            </a:r>
            <a:r>
              <a:rPr lang="tr-TR" dirty="0"/>
              <a:t>.  </a:t>
            </a:r>
          </a:p>
          <a:p>
            <a:pPr algn="just"/>
            <a:r>
              <a:rPr lang="tr-TR" dirty="0"/>
              <a:t>Mahkeme, etimolojik olarak, “</a:t>
            </a:r>
            <a:r>
              <a:rPr lang="tr-TR" b="1" dirty="0"/>
              <a:t>hüküm</a:t>
            </a:r>
            <a:r>
              <a:rPr lang="tr-TR" dirty="0"/>
              <a:t>” kökünden türetilmiş olup; genel olarak “</a:t>
            </a:r>
            <a:r>
              <a:rPr lang="tr-TR" b="1" i="1" dirty="0"/>
              <a:t>hüküm verilen yer</a:t>
            </a:r>
            <a:r>
              <a:rPr lang="tr-TR" b="1" dirty="0"/>
              <a:t>”, “</a:t>
            </a:r>
            <a:r>
              <a:rPr lang="tr-TR" b="1" i="1" dirty="0"/>
              <a:t>muhakeme yapılan yer</a:t>
            </a:r>
            <a:r>
              <a:rPr lang="tr-TR" dirty="0"/>
              <a:t>” anlamlarına gelir </a:t>
            </a:r>
          </a:p>
          <a:p>
            <a:pPr algn="just"/>
            <a:r>
              <a:rPr lang="tr-TR" dirty="0"/>
              <a:t>Mahkemenin uyuşmazlığı çözen son kararına </a:t>
            </a:r>
            <a:r>
              <a:rPr lang="tr-TR" b="1" dirty="0"/>
              <a:t>hüküm</a:t>
            </a:r>
            <a:r>
              <a:rPr lang="tr-TR" dirty="0"/>
              <a:t> denir.</a:t>
            </a:r>
          </a:p>
          <a:p>
            <a:endParaRPr lang="tr-TR" dirty="0"/>
          </a:p>
        </p:txBody>
      </p:sp>
    </p:spTree>
    <p:extLst>
      <p:ext uri="{BB962C8B-B14F-4D97-AF65-F5344CB8AC3E}">
        <p14:creationId xmlns:p14="http://schemas.microsoft.com/office/powerpoint/2010/main" val="183253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lstStyle/>
          <a:p>
            <a:r>
              <a:rPr lang="tr-TR" b="1" dirty="0"/>
              <a:t>YARGI KOLLARI</a:t>
            </a:r>
          </a:p>
        </p:txBody>
      </p:sp>
      <p:sp>
        <p:nvSpPr>
          <p:cNvPr id="3" name="İçerik Yer Tutucusu 2"/>
          <p:cNvSpPr>
            <a:spLocks noGrp="1"/>
          </p:cNvSpPr>
          <p:nvPr>
            <p:ph idx="1"/>
          </p:nvPr>
        </p:nvSpPr>
        <p:spPr>
          <a:xfrm>
            <a:off x="457200" y="1124744"/>
            <a:ext cx="8229600" cy="5001419"/>
          </a:xfrm>
        </p:spPr>
        <p:txBody>
          <a:bodyPr>
            <a:normAutofit fontScale="92500" lnSpcReduction="10000"/>
          </a:bodyPr>
          <a:lstStyle/>
          <a:p>
            <a:pPr algn="just"/>
            <a:r>
              <a:rPr lang="tr-TR" i="1" dirty="0"/>
              <a:t>Kararları aynı mahkemede temyiz edilen mahkemelerin oluşturduğu topluluğa</a:t>
            </a:r>
            <a:r>
              <a:rPr lang="tr-TR" dirty="0"/>
              <a:t> “</a:t>
            </a:r>
            <a:r>
              <a:rPr lang="tr-TR" b="1" i="1" dirty="0"/>
              <a:t>yargı kolu</a:t>
            </a:r>
            <a:r>
              <a:rPr lang="tr-TR" dirty="0"/>
              <a:t>” yada “</a:t>
            </a:r>
            <a:r>
              <a:rPr lang="tr-TR" b="1" i="1" dirty="0"/>
              <a:t>yargı düzeni</a:t>
            </a:r>
            <a:r>
              <a:rPr lang="tr-TR" dirty="0"/>
              <a:t>” denir.  </a:t>
            </a:r>
          </a:p>
          <a:p>
            <a:pPr algn="just"/>
            <a:r>
              <a:rPr lang="tr-TR" dirty="0"/>
              <a:t>Dolayısıyla yargı kolu, nitelikleri itibarıyla bir bütünlük teşkil eden dava ve işlerin ayrı bir yargılama usulüne tâbi tutulmasıyla oluşturulan bütünlüğü ifade eder. </a:t>
            </a:r>
          </a:p>
          <a:p>
            <a:pPr algn="just"/>
            <a:r>
              <a:rPr lang="tr-TR" dirty="0"/>
              <a:t>Türkiye’de yüksek mahkeme sayısınca yargı kolu </a:t>
            </a:r>
            <a:r>
              <a:rPr lang="tr-TR" dirty="0" smtClean="0"/>
              <a:t>bulunmaktadır. </a:t>
            </a:r>
          </a:p>
          <a:p>
            <a:pPr algn="just"/>
            <a:r>
              <a:rPr lang="tr-TR" dirty="0"/>
              <a:t>Anayasa’nın 138 ila 160’ncı maddeleri arasında da Türk yargı teşkilatın genel çerçevesi çizilmektedir. </a:t>
            </a:r>
          </a:p>
        </p:txBody>
      </p:sp>
    </p:spTree>
    <p:extLst>
      <p:ext uri="{BB962C8B-B14F-4D97-AF65-F5344CB8AC3E}">
        <p14:creationId xmlns:p14="http://schemas.microsoft.com/office/powerpoint/2010/main" val="8400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fontScale="92500" lnSpcReduction="10000"/>
          </a:bodyPr>
          <a:lstStyle/>
          <a:p>
            <a:pPr algn="just"/>
            <a:r>
              <a:rPr lang="tr-TR" dirty="0"/>
              <a:t>Anayasamız, </a:t>
            </a:r>
            <a:r>
              <a:rPr lang="tr-TR" u="sng" dirty="0"/>
              <a:t>uyuşmazlıkların tarafları</a:t>
            </a:r>
            <a:r>
              <a:rPr lang="tr-TR" dirty="0"/>
              <a:t>, </a:t>
            </a:r>
            <a:r>
              <a:rPr lang="tr-TR" u="sng" dirty="0"/>
              <a:t>konuları</a:t>
            </a:r>
            <a:r>
              <a:rPr lang="tr-TR" dirty="0"/>
              <a:t> veya </a:t>
            </a:r>
            <a:r>
              <a:rPr lang="tr-TR" u="sng" dirty="0"/>
              <a:t>kapsamlarını</a:t>
            </a:r>
            <a:r>
              <a:rPr lang="tr-TR" dirty="0"/>
              <a:t> dikkate alarak, farklı yargılama usullerine tâbi yargı kollarını düzenlemiştir. </a:t>
            </a:r>
          </a:p>
          <a:p>
            <a:pPr algn="just"/>
            <a:r>
              <a:rPr lang="tr-TR" dirty="0"/>
              <a:t>Bu çerçevede Türk yargı teşkilatı </a:t>
            </a:r>
            <a:r>
              <a:rPr lang="tr-TR" b="1" dirty="0" smtClean="0"/>
              <a:t>beş</a:t>
            </a:r>
            <a:r>
              <a:rPr lang="tr-TR" dirty="0" smtClean="0"/>
              <a:t> </a:t>
            </a:r>
            <a:r>
              <a:rPr lang="tr-TR" b="1" dirty="0" smtClean="0"/>
              <a:t>adet </a:t>
            </a:r>
            <a:r>
              <a:rPr lang="tr-TR" b="1" dirty="0"/>
              <a:t>yargı kolunda</a:t>
            </a:r>
            <a:r>
              <a:rPr lang="tr-TR" dirty="0"/>
              <a:t>n oluşmaktadır: </a:t>
            </a:r>
          </a:p>
          <a:p>
            <a:pPr algn="just"/>
            <a:r>
              <a:rPr lang="tr-TR" dirty="0"/>
              <a:t>Bunlar; </a:t>
            </a:r>
          </a:p>
          <a:p>
            <a:pPr marL="0" indent="0" algn="just">
              <a:buNone/>
            </a:pPr>
            <a:r>
              <a:rPr lang="tr-TR" dirty="0"/>
              <a:t> - </a:t>
            </a:r>
            <a:r>
              <a:rPr lang="tr-TR" dirty="0" smtClean="0"/>
              <a:t> Anayasa </a:t>
            </a:r>
            <a:r>
              <a:rPr lang="tr-TR" dirty="0"/>
              <a:t>yargısı, </a:t>
            </a:r>
          </a:p>
          <a:p>
            <a:pPr marL="0" indent="0" algn="just">
              <a:buNone/>
            </a:pPr>
            <a:r>
              <a:rPr lang="tr-TR" dirty="0"/>
              <a:t>- </a:t>
            </a:r>
            <a:r>
              <a:rPr lang="tr-TR" dirty="0" smtClean="0"/>
              <a:t> Adli </a:t>
            </a:r>
            <a:r>
              <a:rPr lang="tr-TR" dirty="0"/>
              <a:t>yargı, </a:t>
            </a:r>
          </a:p>
          <a:p>
            <a:pPr marL="0" indent="0" algn="just">
              <a:buNone/>
            </a:pPr>
            <a:r>
              <a:rPr lang="tr-TR" dirty="0"/>
              <a:t>- </a:t>
            </a:r>
            <a:r>
              <a:rPr lang="tr-TR" dirty="0" smtClean="0"/>
              <a:t> İdari </a:t>
            </a:r>
            <a:r>
              <a:rPr lang="tr-TR" dirty="0"/>
              <a:t>yargı, </a:t>
            </a:r>
          </a:p>
          <a:p>
            <a:pPr algn="just">
              <a:buFontTx/>
              <a:buChar char="-"/>
            </a:pPr>
            <a:r>
              <a:rPr lang="tr-TR" dirty="0" smtClean="0"/>
              <a:t>Uyuşmazlık,</a:t>
            </a:r>
          </a:p>
          <a:p>
            <a:pPr algn="just">
              <a:buFontTx/>
              <a:buChar char="-"/>
            </a:pPr>
            <a:r>
              <a:rPr lang="tr-TR" dirty="0" smtClean="0"/>
              <a:t>Seçim </a:t>
            </a:r>
            <a:r>
              <a:rPr lang="tr-TR" dirty="0"/>
              <a:t>yargısıdır</a:t>
            </a:r>
          </a:p>
          <a:p>
            <a:endParaRPr lang="tr-TR" dirty="0"/>
          </a:p>
        </p:txBody>
      </p:sp>
    </p:spTree>
    <p:extLst>
      <p:ext uri="{BB962C8B-B14F-4D97-AF65-F5344CB8AC3E}">
        <p14:creationId xmlns:p14="http://schemas.microsoft.com/office/powerpoint/2010/main" val="222178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714687693"/>
              </p:ext>
            </p:extLst>
          </p:nvPr>
        </p:nvGraphicFramePr>
        <p:xfrm>
          <a:off x="251520" y="188640"/>
          <a:ext cx="8712968" cy="6552728"/>
        </p:xfrm>
        <a:graphic>
          <a:graphicData uri="http://schemas.openxmlformats.org/drawingml/2006/table">
            <a:tbl>
              <a:tblPr firstRow="1" firstCol="1" bandRow="1"/>
              <a:tblGrid>
                <a:gridCol w="1428355"/>
                <a:gridCol w="7284613"/>
              </a:tblGrid>
              <a:tr h="372376">
                <a:tc>
                  <a:txBody>
                    <a:bodyPr/>
                    <a:lstStyle/>
                    <a:p>
                      <a:pPr indent="180340" algn="ctr">
                        <a:lnSpc>
                          <a:spcPts val="1300"/>
                        </a:lnSpc>
                        <a:spcBef>
                          <a:spcPts val="300"/>
                        </a:spcBef>
                        <a:spcAft>
                          <a:spcPts val="400"/>
                        </a:spcAft>
                        <a:tabLst>
                          <a:tab pos="449580" algn="l"/>
                        </a:tabLst>
                      </a:pPr>
                      <a:r>
                        <a:rPr lang="tr-TR" sz="2000" b="1" dirty="0">
                          <a:effectLst/>
                          <a:latin typeface="Arial Narrow"/>
                          <a:ea typeface="Times New Roman"/>
                        </a:rPr>
                        <a:t>Yargı Kolları</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ts val="1300"/>
                        </a:lnSpc>
                        <a:spcBef>
                          <a:spcPts val="300"/>
                        </a:spcBef>
                        <a:spcAft>
                          <a:spcPts val="400"/>
                        </a:spcAft>
                        <a:tabLst>
                          <a:tab pos="449580" algn="l"/>
                        </a:tabLst>
                      </a:pPr>
                      <a:r>
                        <a:rPr lang="tr-TR" sz="2000" b="1" dirty="0" smtClean="0">
                          <a:effectLst/>
                          <a:latin typeface="Times New Roman"/>
                          <a:ea typeface="Times New Roman"/>
                        </a:rPr>
                        <a:t>GÖREVİ</a:t>
                      </a:r>
                      <a:endParaRPr lang="tr-TR"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5058">
                <a:tc>
                  <a:txBody>
                    <a:bodyPr/>
                    <a:lstStyle/>
                    <a:p>
                      <a:pPr indent="180340" algn="just">
                        <a:lnSpc>
                          <a:spcPts val="1300"/>
                        </a:lnSpc>
                        <a:spcBef>
                          <a:spcPts val="300"/>
                        </a:spcBef>
                        <a:spcAft>
                          <a:spcPts val="400"/>
                        </a:spcAft>
                        <a:tabLst>
                          <a:tab pos="449580" algn="l"/>
                        </a:tabLst>
                      </a:pPr>
                      <a:r>
                        <a:rPr lang="tr-TR" sz="2000" b="1" i="1" dirty="0">
                          <a:effectLst/>
                          <a:latin typeface="Calibri"/>
                          <a:ea typeface="Times New Roman"/>
                          <a:cs typeface="Tahoma"/>
                        </a:rPr>
                        <a:t> </a:t>
                      </a:r>
                      <a:endParaRPr lang="tr-TR" sz="2000" dirty="0">
                        <a:effectLst/>
                        <a:latin typeface="Times New Roman"/>
                        <a:ea typeface="Times New Roman"/>
                      </a:endParaRPr>
                    </a:p>
                    <a:p>
                      <a:pPr indent="0" algn="just">
                        <a:lnSpc>
                          <a:spcPts val="1300"/>
                        </a:lnSpc>
                        <a:spcBef>
                          <a:spcPts val="300"/>
                        </a:spcBef>
                        <a:spcAft>
                          <a:spcPts val="400"/>
                        </a:spcAft>
                        <a:tabLst>
                          <a:tab pos="449580" algn="l"/>
                        </a:tabLst>
                      </a:pPr>
                      <a:r>
                        <a:rPr lang="tr-TR" sz="2000" b="1" i="1" dirty="0">
                          <a:effectLst/>
                          <a:latin typeface="Calibri"/>
                          <a:ea typeface="Times New Roman"/>
                          <a:cs typeface="Tahoma"/>
                        </a:rPr>
                        <a:t>Anayasa Yargısı</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80340" algn="just" rtl="0" eaLnBrk="1" latinLnBrk="0" hangingPunct="1">
                        <a:lnSpc>
                          <a:spcPct val="100000"/>
                        </a:lnSpc>
                        <a:spcBef>
                          <a:spcPts val="300"/>
                        </a:spcBef>
                        <a:spcAft>
                          <a:spcPts val="600"/>
                        </a:spcAft>
                        <a:tabLst>
                          <a:tab pos="449580" algn="l"/>
                        </a:tabLst>
                      </a:pPr>
                      <a:r>
                        <a:rPr kumimoji="0" lang="tr-TR" sz="2000" kern="1200" dirty="0" smtClean="0">
                          <a:solidFill>
                            <a:schemeClr val="tx1"/>
                          </a:solidFill>
                          <a:effectLst/>
                          <a:latin typeface="Arial Narrow"/>
                          <a:ea typeface="Times New Roman"/>
                          <a:cs typeface="GaramondLight"/>
                        </a:rPr>
                        <a:t>Kanun, Cumhurbaşkanlığı</a:t>
                      </a:r>
                      <a:r>
                        <a:rPr kumimoji="0" lang="tr-TR" sz="2000" kern="1200" baseline="0" dirty="0" smtClean="0">
                          <a:solidFill>
                            <a:schemeClr val="tx1"/>
                          </a:solidFill>
                          <a:effectLst/>
                          <a:latin typeface="Arial Narrow"/>
                          <a:ea typeface="Times New Roman"/>
                          <a:cs typeface="GaramondLight"/>
                        </a:rPr>
                        <a:t> </a:t>
                      </a:r>
                      <a:r>
                        <a:rPr kumimoji="0" lang="tr-TR" sz="2000" kern="1200" dirty="0" smtClean="0">
                          <a:solidFill>
                            <a:schemeClr val="tx1"/>
                          </a:solidFill>
                          <a:effectLst/>
                          <a:latin typeface="Arial Narrow"/>
                          <a:ea typeface="Times New Roman"/>
                          <a:cs typeface="GaramondLight"/>
                        </a:rPr>
                        <a:t>kararnamelerinin ve meclis içtüzüğünün anayasaya uygunluğunu denetleyen</a:t>
                      </a:r>
                      <a:r>
                        <a:rPr kumimoji="0" lang="tr-TR" sz="2000" kern="1200" baseline="0" dirty="0" smtClean="0">
                          <a:solidFill>
                            <a:schemeClr val="tx1"/>
                          </a:solidFill>
                          <a:effectLst/>
                          <a:latin typeface="Arial Narrow"/>
                          <a:ea typeface="Times New Roman"/>
                          <a:cs typeface="GaramondLight"/>
                        </a:rPr>
                        <a:t> </a:t>
                      </a:r>
                      <a:r>
                        <a:rPr kumimoji="0" lang="tr-TR" sz="2000" kern="1200" dirty="0" smtClean="0">
                          <a:solidFill>
                            <a:schemeClr val="tx1"/>
                          </a:solidFill>
                          <a:effectLst/>
                          <a:latin typeface="Arial Narrow"/>
                          <a:ea typeface="Times New Roman"/>
                          <a:cs typeface="GaramondLight"/>
                        </a:rPr>
                        <a:t>ve bireysel başvuruları karara bağlayan</a:t>
                      </a:r>
                      <a:r>
                        <a:rPr kumimoji="0" lang="tr-TR" sz="2000" kern="1200" baseline="0" dirty="0" smtClean="0">
                          <a:solidFill>
                            <a:schemeClr val="tx1"/>
                          </a:solidFill>
                          <a:effectLst/>
                          <a:latin typeface="Arial Narrow"/>
                          <a:ea typeface="Times New Roman"/>
                          <a:cs typeface="GaramondLight"/>
                        </a:rPr>
                        <a:t> </a:t>
                      </a:r>
                      <a:r>
                        <a:rPr kumimoji="0" lang="tr-TR" sz="2000" kern="1200" dirty="0" smtClean="0">
                          <a:solidFill>
                            <a:schemeClr val="tx1"/>
                          </a:solidFill>
                          <a:effectLst/>
                          <a:latin typeface="Arial Narrow"/>
                          <a:ea typeface="Times New Roman"/>
                          <a:cs typeface="GaramondLight"/>
                        </a:rPr>
                        <a:t>yargı koludur. Bu denetimi yapan mahkeme ise genel mahkemelerin dışında kurulmuş özel bir mahkeme olan </a:t>
                      </a:r>
                      <a:r>
                        <a:rPr kumimoji="0" lang="tr-TR" sz="2000" b="1" kern="1200" dirty="0" smtClean="0">
                          <a:solidFill>
                            <a:schemeClr val="tx1"/>
                          </a:solidFill>
                          <a:effectLst/>
                          <a:latin typeface="Arial Narrow"/>
                          <a:ea typeface="Times New Roman"/>
                          <a:cs typeface="GaramondLight"/>
                        </a:rPr>
                        <a:t>Anayasa</a:t>
                      </a:r>
                      <a:r>
                        <a:rPr kumimoji="0" lang="tr-TR" sz="2000" kern="1200" dirty="0" smtClean="0">
                          <a:solidFill>
                            <a:schemeClr val="tx1"/>
                          </a:solidFill>
                          <a:effectLst/>
                          <a:latin typeface="Arial Narrow"/>
                          <a:ea typeface="Times New Roman"/>
                          <a:cs typeface="GaramondLight"/>
                        </a:rPr>
                        <a:t> Mahkemesidir. </a:t>
                      </a:r>
                      <a:endParaRPr kumimoji="0" lang="tr-TR" sz="2000" kern="1200" dirty="0">
                        <a:solidFill>
                          <a:schemeClr val="tx1"/>
                        </a:solidFill>
                        <a:effectLst/>
                        <a:latin typeface="Arial Narrow"/>
                        <a:ea typeface="Times New Roman"/>
                        <a:cs typeface="GaramondLigh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0510">
                <a:tc>
                  <a:txBody>
                    <a:bodyPr/>
                    <a:lstStyle/>
                    <a:p>
                      <a:pPr indent="180340" algn="just">
                        <a:lnSpc>
                          <a:spcPts val="1300"/>
                        </a:lnSpc>
                        <a:spcBef>
                          <a:spcPts val="300"/>
                        </a:spcBef>
                        <a:spcAft>
                          <a:spcPts val="400"/>
                        </a:spcAft>
                        <a:tabLst>
                          <a:tab pos="449580" algn="l"/>
                        </a:tabLst>
                      </a:pPr>
                      <a:r>
                        <a:rPr lang="tr-TR" sz="2000" b="1" i="1" dirty="0">
                          <a:effectLst/>
                          <a:latin typeface="Calibri"/>
                          <a:ea typeface="Times New Roman"/>
                          <a:cs typeface="Tahoma"/>
                        </a:rPr>
                        <a:t> </a:t>
                      </a:r>
                      <a:endParaRPr lang="tr-TR" sz="2000" dirty="0">
                        <a:effectLst/>
                        <a:latin typeface="Times New Roman"/>
                        <a:ea typeface="Times New Roman"/>
                      </a:endParaRPr>
                    </a:p>
                    <a:p>
                      <a:pPr indent="180340" algn="just">
                        <a:lnSpc>
                          <a:spcPts val="1300"/>
                        </a:lnSpc>
                        <a:spcBef>
                          <a:spcPts val="300"/>
                        </a:spcBef>
                        <a:spcAft>
                          <a:spcPts val="400"/>
                        </a:spcAft>
                        <a:tabLst>
                          <a:tab pos="449580" algn="l"/>
                        </a:tabLst>
                      </a:pPr>
                      <a:r>
                        <a:rPr lang="tr-TR" sz="2000" b="1" i="1" dirty="0">
                          <a:effectLst/>
                          <a:latin typeface="Calibri"/>
                          <a:ea typeface="Times New Roman"/>
                          <a:cs typeface="Tahoma"/>
                        </a:rPr>
                        <a:t>Adli Yargı</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2000" dirty="0">
                          <a:effectLst/>
                          <a:latin typeface="Arial Narrow"/>
                          <a:ea typeface="Times New Roman"/>
                          <a:cs typeface="GaramondLight"/>
                        </a:rPr>
                        <a:t>Ceza davalarının ve kişiler arasında çıkan hukuki uyuşmazlıkların çözümlendiği genel yargı koludur. Adliye mahkemelerince verilen ve kanunun başka bir adli yargı merciine bırakmadığı karar ve hükümlerin son inceleme mercii </a:t>
                      </a:r>
                      <a:r>
                        <a:rPr lang="tr-TR" sz="2000" b="1" i="1" dirty="0">
                          <a:effectLst/>
                          <a:latin typeface="Arial Narrow"/>
                          <a:ea typeface="Times New Roman"/>
                          <a:cs typeface="GaramondLight"/>
                        </a:rPr>
                        <a:t>Yargıtay</a:t>
                      </a:r>
                      <a:r>
                        <a:rPr lang="tr-TR" sz="2000" dirty="0">
                          <a:effectLst/>
                          <a:latin typeface="Arial Narrow"/>
                          <a:ea typeface="Times New Roman"/>
                          <a:cs typeface="GaramondLight"/>
                        </a:rPr>
                        <a:t>’dır.</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137">
                <a:tc>
                  <a:txBody>
                    <a:bodyPr/>
                    <a:lstStyle/>
                    <a:p>
                      <a:pPr indent="180340" algn="just">
                        <a:lnSpc>
                          <a:spcPts val="1300"/>
                        </a:lnSpc>
                        <a:spcBef>
                          <a:spcPts val="300"/>
                        </a:spcBef>
                        <a:spcAft>
                          <a:spcPts val="400"/>
                        </a:spcAft>
                        <a:tabLst>
                          <a:tab pos="449580" algn="l"/>
                        </a:tabLst>
                      </a:pPr>
                      <a:r>
                        <a:rPr lang="tr-TR" sz="2000" b="1" i="1">
                          <a:effectLst/>
                          <a:latin typeface="Calibri"/>
                          <a:ea typeface="Times New Roman"/>
                          <a:cs typeface="Tahoma"/>
                        </a:rPr>
                        <a:t> </a:t>
                      </a:r>
                      <a:endParaRPr lang="tr-TR" sz="2000">
                        <a:effectLst/>
                        <a:latin typeface="Times New Roman"/>
                        <a:ea typeface="Times New Roman"/>
                      </a:endParaRPr>
                    </a:p>
                    <a:p>
                      <a:pPr indent="180340" algn="just">
                        <a:lnSpc>
                          <a:spcPts val="1300"/>
                        </a:lnSpc>
                        <a:spcBef>
                          <a:spcPts val="300"/>
                        </a:spcBef>
                        <a:spcAft>
                          <a:spcPts val="400"/>
                        </a:spcAft>
                        <a:tabLst>
                          <a:tab pos="449580" algn="l"/>
                        </a:tabLst>
                      </a:pPr>
                      <a:r>
                        <a:rPr lang="tr-TR" sz="2000" b="1" i="1">
                          <a:effectLst/>
                          <a:latin typeface="Calibri"/>
                          <a:ea typeface="Times New Roman"/>
                          <a:cs typeface="Tahoma"/>
                        </a:rPr>
                        <a:t>İdari Yargı</a:t>
                      </a:r>
                      <a:endParaRPr lang="tr-TR"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80340" algn="just" rtl="0" eaLnBrk="1" latinLnBrk="0" hangingPunct="1">
                        <a:lnSpc>
                          <a:spcPct val="100000"/>
                        </a:lnSpc>
                        <a:spcBef>
                          <a:spcPts val="300"/>
                        </a:spcBef>
                        <a:spcAft>
                          <a:spcPts val="600"/>
                        </a:spcAft>
                        <a:tabLst>
                          <a:tab pos="449580" algn="l"/>
                        </a:tabLst>
                      </a:pPr>
                      <a:r>
                        <a:rPr lang="tr-TR" sz="2000" dirty="0">
                          <a:effectLst/>
                          <a:latin typeface="Arial Narrow"/>
                          <a:ea typeface="Times New Roman"/>
                          <a:cs typeface="GaramondLight"/>
                        </a:rPr>
                        <a:t>İdarenin hukuka aykırı işlemler ve eylemlerini iptal etmek; idari işlem ve </a:t>
                      </a:r>
                      <a:r>
                        <a:rPr kumimoji="0" lang="tr-TR" sz="2000" kern="1200" dirty="0">
                          <a:solidFill>
                            <a:schemeClr val="tx1"/>
                          </a:solidFill>
                          <a:effectLst/>
                          <a:latin typeface="Arial Narrow"/>
                          <a:ea typeface="Times New Roman"/>
                          <a:cs typeface="GaramondLight"/>
                        </a:rPr>
                        <a:t>eylemlerden zarar görenlerin zararlarının tazminini sağlamakla görevli yargı koludur. İdari yargı düzeninin yüksek mahkemesi ise </a:t>
                      </a:r>
                      <a:r>
                        <a:rPr kumimoji="0" lang="tr-TR" sz="2000" b="1" kern="1200" dirty="0">
                          <a:solidFill>
                            <a:schemeClr val="tx1"/>
                          </a:solidFill>
                          <a:effectLst/>
                          <a:latin typeface="Arial Narrow"/>
                          <a:ea typeface="Times New Roman"/>
                          <a:cs typeface="GaramondLight"/>
                        </a:rPr>
                        <a:t>Danıştay’dır</a:t>
                      </a:r>
                      <a:r>
                        <a:rPr kumimoji="0" lang="tr-TR" sz="2000" kern="1200" dirty="0">
                          <a:solidFill>
                            <a:schemeClr val="tx1"/>
                          </a:solidFill>
                          <a:effectLst/>
                          <a:latin typeface="Arial Narrow"/>
                          <a:ea typeface="Times New Roman"/>
                          <a:cs typeface="GaramondLight"/>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137">
                <a:tc>
                  <a:txBody>
                    <a:bodyPr/>
                    <a:lstStyle/>
                    <a:p>
                      <a:pPr indent="180340" algn="just">
                        <a:lnSpc>
                          <a:spcPts val="1300"/>
                        </a:lnSpc>
                        <a:spcBef>
                          <a:spcPts val="300"/>
                        </a:spcBef>
                        <a:spcAft>
                          <a:spcPts val="400"/>
                        </a:spcAft>
                        <a:tabLst>
                          <a:tab pos="449580" algn="l"/>
                        </a:tabLst>
                      </a:pPr>
                      <a:r>
                        <a:rPr lang="tr-TR" sz="2000" b="1" i="1" dirty="0">
                          <a:effectLst/>
                          <a:latin typeface="Calibri"/>
                          <a:ea typeface="Times New Roman"/>
                          <a:cs typeface="Tahoma"/>
                        </a:rPr>
                        <a:t> </a:t>
                      </a:r>
                      <a:endParaRPr lang="tr-TR" sz="2000" b="0" i="0" dirty="0" smtClean="0">
                        <a:effectLst/>
                        <a:latin typeface="Times New Roman"/>
                        <a:ea typeface="Times New Roman"/>
                        <a:cs typeface="+mn-cs"/>
                      </a:endParaRPr>
                    </a:p>
                    <a:p>
                      <a:pPr indent="0" algn="just">
                        <a:lnSpc>
                          <a:spcPts val="1300"/>
                        </a:lnSpc>
                        <a:spcBef>
                          <a:spcPts val="300"/>
                        </a:spcBef>
                        <a:spcAft>
                          <a:spcPts val="400"/>
                        </a:spcAft>
                        <a:tabLst>
                          <a:tab pos="449580" algn="l"/>
                        </a:tabLst>
                      </a:pPr>
                      <a:r>
                        <a:rPr lang="tr-TR" sz="2000" b="1" i="1" dirty="0" smtClean="0">
                          <a:effectLst/>
                          <a:latin typeface="Calibri"/>
                          <a:ea typeface="Times New Roman"/>
                          <a:cs typeface="Tahoma"/>
                        </a:rPr>
                        <a:t>Uyuşmazlık </a:t>
                      </a:r>
                      <a:r>
                        <a:rPr lang="tr-TR" sz="2000" b="1" i="1" dirty="0">
                          <a:effectLst/>
                          <a:latin typeface="Calibri"/>
                          <a:ea typeface="Times New Roman"/>
                          <a:cs typeface="Tahoma"/>
                        </a:rPr>
                        <a:t>Yargısı</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80340" algn="just" rtl="0" eaLnBrk="1" latinLnBrk="0" hangingPunct="1">
                        <a:lnSpc>
                          <a:spcPct val="100000"/>
                        </a:lnSpc>
                        <a:spcBef>
                          <a:spcPts val="300"/>
                        </a:spcBef>
                        <a:spcAft>
                          <a:spcPts val="600"/>
                        </a:spcAft>
                        <a:tabLst>
                          <a:tab pos="449580" algn="l"/>
                        </a:tabLst>
                      </a:pPr>
                      <a:r>
                        <a:rPr kumimoji="0" lang="tr-TR" sz="2000" kern="1200" dirty="0" smtClean="0">
                          <a:solidFill>
                            <a:schemeClr val="tx1"/>
                          </a:solidFill>
                          <a:effectLst/>
                          <a:latin typeface="Arial Narrow"/>
                          <a:ea typeface="Times New Roman"/>
                          <a:cs typeface="GaramondLight"/>
                        </a:rPr>
                        <a:t>Adli</a:t>
                      </a:r>
                      <a:r>
                        <a:rPr kumimoji="0" lang="tr-TR" sz="2000" kern="1200" baseline="0" dirty="0" smtClean="0">
                          <a:solidFill>
                            <a:schemeClr val="tx1"/>
                          </a:solidFill>
                          <a:effectLst/>
                          <a:latin typeface="Arial Narrow"/>
                          <a:ea typeface="Times New Roman"/>
                          <a:cs typeface="GaramondLight"/>
                        </a:rPr>
                        <a:t> ile </a:t>
                      </a:r>
                      <a:r>
                        <a:rPr kumimoji="0" lang="tr-TR" sz="2000" kern="1200" dirty="0" smtClean="0">
                          <a:solidFill>
                            <a:schemeClr val="tx1"/>
                          </a:solidFill>
                          <a:effectLst/>
                          <a:latin typeface="Arial Narrow"/>
                          <a:ea typeface="Times New Roman"/>
                          <a:cs typeface="GaramondLight"/>
                        </a:rPr>
                        <a:t>idari yargı </a:t>
                      </a:r>
                      <a:r>
                        <a:rPr kumimoji="0" lang="tr-TR" sz="2000" kern="1200" dirty="0">
                          <a:solidFill>
                            <a:schemeClr val="tx1"/>
                          </a:solidFill>
                          <a:effectLst/>
                          <a:latin typeface="Arial Narrow"/>
                          <a:ea typeface="Times New Roman"/>
                          <a:cs typeface="GaramondLight"/>
                        </a:rPr>
                        <a:t>yerleri arasındaki görev ve hüküm uyuşmazlıklarının giderilmesi görevi üstenmiş yargı koludur. Bu görevi üstlenen mahkeme ise </a:t>
                      </a:r>
                      <a:r>
                        <a:rPr kumimoji="0" lang="tr-TR" sz="2000" b="1" kern="1200" dirty="0">
                          <a:solidFill>
                            <a:schemeClr val="tx1"/>
                          </a:solidFill>
                          <a:effectLst/>
                          <a:latin typeface="Arial Narrow"/>
                          <a:ea typeface="Times New Roman"/>
                          <a:cs typeface="GaramondLight"/>
                        </a:rPr>
                        <a:t>Uyuşmazlık Mahkemesidir</a:t>
                      </a:r>
                      <a:r>
                        <a:rPr kumimoji="0" lang="tr-TR" sz="2000" kern="1200" dirty="0">
                          <a:solidFill>
                            <a:schemeClr val="tx1"/>
                          </a:solidFill>
                          <a:effectLst/>
                          <a:latin typeface="Arial Narrow"/>
                          <a:ea typeface="Times New Roman"/>
                          <a:cs typeface="GaramondLight"/>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0510">
                <a:tc>
                  <a:txBody>
                    <a:bodyPr/>
                    <a:lstStyle/>
                    <a:p>
                      <a:pPr indent="180340" algn="just">
                        <a:lnSpc>
                          <a:spcPts val="1300"/>
                        </a:lnSpc>
                        <a:spcBef>
                          <a:spcPts val="300"/>
                        </a:spcBef>
                        <a:spcAft>
                          <a:spcPts val="400"/>
                        </a:spcAft>
                        <a:tabLst>
                          <a:tab pos="449580" algn="l"/>
                        </a:tabLst>
                      </a:pPr>
                      <a:r>
                        <a:rPr lang="tr-TR" sz="2000" b="1" i="1" dirty="0">
                          <a:effectLst/>
                          <a:latin typeface="Calibri"/>
                          <a:ea typeface="Times New Roman"/>
                          <a:cs typeface="Tahoma"/>
                        </a:rPr>
                        <a:t> </a:t>
                      </a:r>
                      <a:endParaRPr lang="tr-TR" sz="2000" dirty="0">
                        <a:effectLst/>
                        <a:latin typeface="Times New Roman"/>
                        <a:ea typeface="Times New Roman"/>
                      </a:endParaRPr>
                    </a:p>
                    <a:p>
                      <a:pPr indent="180340" algn="just">
                        <a:lnSpc>
                          <a:spcPts val="1300"/>
                        </a:lnSpc>
                        <a:spcBef>
                          <a:spcPts val="300"/>
                        </a:spcBef>
                        <a:spcAft>
                          <a:spcPts val="400"/>
                        </a:spcAft>
                        <a:tabLst>
                          <a:tab pos="449580" algn="l"/>
                        </a:tabLst>
                      </a:pPr>
                      <a:r>
                        <a:rPr lang="tr-TR" sz="2000" b="1" i="1" dirty="0">
                          <a:effectLst/>
                          <a:latin typeface="Calibri"/>
                          <a:ea typeface="Times New Roman"/>
                          <a:cs typeface="Tahoma"/>
                        </a:rPr>
                        <a:t>Seçim Yargısı</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2000" dirty="0">
                          <a:effectLst/>
                          <a:latin typeface="Arial Narrow"/>
                          <a:ea typeface="Times New Roman"/>
                          <a:cs typeface="Tahoma"/>
                        </a:rPr>
                        <a:t>Seçimlerin gerçekleştirilmesinde ve sonrasında, seçimler ile ilgili her türlü yolsuzluk iddiası, şikayet ve itirazları çözümleyip karara bağlamaya yönelik işlemlere bakan yargı koludur. Üst derece seçim yargı görevini </a:t>
                      </a:r>
                      <a:r>
                        <a:rPr lang="tr-TR" sz="2000" b="1" i="1" dirty="0">
                          <a:effectLst/>
                          <a:latin typeface="Arial Narrow"/>
                          <a:ea typeface="Times New Roman"/>
                          <a:cs typeface="Tahoma"/>
                        </a:rPr>
                        <a:t>Yüksek Seçim Kurulu</a:t>
                      </a:r>
                      <a:r>
                        <a:rPr lang="tr-TR" sz="2000" dirty="0">
                          <a:effectLst/>
                          <a:latin typeface="Arial Narrow"/>
                          <a:ea typeface="Times New Roman"/>
                          <a:cs typeface="Tahoma"/>
                        </a:rPr>
                        <a:t> tarafından  yerine getirmektedir.</a:t>
                      </a:r>
                      <a:r>
                        <a:rPr lang="tr-TR" sz="2000" dirty="0">
                          <a:effectLst/>
                          <a:latin typeface="Arial Narrow"/>
                          <a:ea typeface="Times New Roman"/>
                          <a:cs typeface="Arial"/>
                        </a:rPr>
                        <a:t> </a:t>
                      </a:r>
                      <a:endParaRPr lang="tr-TR"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0577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a:t>İDARİ YARGI</a:t>
            </a:r>
          </a:p>
        </p:txBody>
      </p:sp>
      <p:sp>
        <p:nvSpPr>
          <p:cNvPr id="3" name="İçerik Yer Tutucusu 2"/>
          <p:cNvSpPr>
            <a:spLocks noGrp="1"/>
          </p:cNvSpPr>
          <p:nvPr>
            <p:ph idx="1"/>
          </p:nvPr>
        </p:nvSpPr>
        <p:spPr>
          <a:xfrm>
            <a:off x="457200" y="1124744"/>
            <a:ext cx="8229600" cy="5001419"/>
          </a:xfrm>
        </p:spPr>
        <p:txBody>
          <a:bodyPr/>
          <a:lstStyle/>
          <a:p>
            <a:pPr algn="just"/>
            <a:r>
              <a:rPr lang="tr-TR" dirty="0"/>
              <a:t>İdari Yargı, idarenin eylem veya işlemlerinden kaynaklanan uyuşmazlıkların çözüleceği yargı kolunu ifade etmektedir. </a:t>
            </a:r>
          </a:p>
          <a:p>
            <a:pPr algn="just"/>
            <a:r>
              <a:rPr lang="tr-TR" dirty="0"/>
              <a:t>Örneğin, </a:t>
            </a:r>
          </a:p>
          <a:p>
            <a:pPr lvl="1" algn="just"/>
            <a:r>
              <a:rPr lang="tr-TR" dirty="0"/>
              <a:t>idarenin bir işleminin iptal davası suretiyle ortadan kaldırılması yahut </a:t>
            </a:r>
          </a:p>
          <a:p>
            <a:pPr lvl="1" algn="just"/>
            <a:r>
              <a:rPr lang="tr-TR" dirty="0"/>
              <a:t>idarenin kanuna aykırı bir eylemi sebebiyle uğranılan zararın tam yargı davası yoluyla giderilmesi mümkündür. </a:t>
            </a:r>
          </a:p>
        </p:txBody>
      </p:sp>
    </p:spTree>
    <p:extLst>
      <p:ext uri="{BB962C8B-B14F-4D97-AF65-F5344CB8AC3E}">
        <p14:creationId xmlns:p14="http://schemas.microsoft.com/office/powerpoint/2010/main" val="3421018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832648"/>
          </a:xfrm>
        </p:spPr>
        <p:txBody>
          <a:bodyPr>
            <a:normAutofit fontScale="92500" lnSpcReduction="10000"/>
          </a:bodyPr>
          <a:lstStyle/>
          <a:p>
            <a:pPr algn="just"/>
            <a:r>
              <a:rPr lang="tr-TR" dirty="0"/>
              <a:t>Bu yargı kolu da, tıpkı adli yargıda olduğu gibi üç dereceden oluşmaktadır. </a:t>
            </a:r>
          </a:p>
          <a:p>
            <a:pPr algn="just"/>
            <a:r>
              <a:rPr lang="tr-TR" b="1" dirty="0"/>
              <a:t>İlk derecede, </a:t>
            </a:r>
            <a:r>
              <a:rPr lang="tr-TR" dirty="0"/>
              <a:t>idare mahkemeleri ve vergi mahkemeleri yer almaktadır. </a:t>
            </a:r>
          </a:p>
          <a:p>
            <a:pPr algn="just"/>
            <a:r>
              <a:rPr lang="tr-TR" b="1" dirty="0"/>
              <a:t>İkinci derecede </a:t>
            </a:r>
            <a:r>
              <a:rPr lang="tr-TR" dirty="0"/>
              <a:t>ise bölge idare mahkemeleri yer alır. </a:t>
            </a:r>
          </a:p>
          <a:p>
            <a:pPr algn="just"/>
            <a:r>
              <a:rPr lang="tr-TR" dirty="0"/>
              <a:t>Bu yargı kolunun en üst mahkemesi ise </a:t>
            </a:r>
            <a:r>
              <a:rPr lang="tr-TR" b="1" dirty="0"/>
              <a:t>Danıştay</a:t>
            </a:r>
            <a:r>
              <a:rPr lang="tr-TR" dirty="0"/>
              <a:t>’dır. </a:t>
            </a:r>
          </a:p>
          <a:p>
            <a:pPr algn="just"/>
            <a:r>
              <a:rPr lang="tr-TR" dirty="0"/>
              <a:t>İdari </a:t>
            </a:r>
            <a:r>
              <a:rPr lang="tr-TR" b="1" dirty="0"/>
              <a:t>Yargılama </a:t>
            </a:r>
            <a:r>
              <a:rPr lang="tr-TR" b="1" dirty="0" err="1"/>
              <a:t>Usûlü</a:t>
            </a:r>
            <a:r>
              <a:rPr lang="tr-TR" b="1" dirty="0"/>
              <a:t> Kanunu’nun [İYUK] 31’inci maddesi uyarınca idari yargıda bilirkişiye başvurulması açısından Hukuk Muhakemesi Kanunu [HMK] hükümleri uygulanmaktadır.</a:t>
            </a:r>
            <a:r>
              <a:rPr lang="tr-TR" dirty="0"/>
              <a:t> </a:t>
            </a:r>
          </a:p>
        </p:txBody>
      </p:sp>
    </p:spTree>
    <p:extLst>
      <p:ext uri="{BB962C8B-B14F-4D97-AF65-F5344CB8AC3E}">
        <p14:creationId xmlns:p14="http://schemas.microsoft.com/office/powerpoint/2010/main" val="2326248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Vergi Yargısı</a:t>
            </a:r>
            <a:endParaRPr lang="tr-TR" b="1" dirty="0"/>
          </a:p>
        </p:txBody>
      </p:sp>
      <p:sp>
        <p:nvSpPr>
          <p:cNvPr id="3" name="İçerik Yer Tutucusu 2"/>
          <p:cNvSpPr>
            <a:spLocks noGrp="1"/>
          </p:cNvSpPr>
          <p:nvPr>
            <p:ph idx="1"/>
          </p:nvPr>
        </p:nvSpPr>
        <p:spPr/>
        <p:txBody>
          <a:bodyPr/>
          <a:lstStyle/>
          <a:p>
            <a:endParaRPr lang="tr-TR" dirty="0"/>
          </a:p>
          <a:p>
            <a:pPr algn="just"/>
            <a:r>
              <a:rPr lang="tr-TR" dirty="0"/>
              <a:t>Devletin vergilendirme işlemleri dolayısıyla idare ve yükümlü arasında ortaya çıkan uyuşmazlıkları, vergilendirme işlemlerini bir düzen içine sokan hukuk kurallarını uygulamak suretiyle çözümleyerek yargısal karar verme faaliyeti olarak tanımlanabilir.</a:t>
            </a:r>
          </a:p>
          <a:p>
            <a:endParaRPr lang="tr-TR" dirty="0"/>
          </a:p>
        </p:txBody>
      </p:sp>
    </p:spTree>
    <p:extLst>
      <p:ext uri="{BB962C8B-B14F-4D97-AF65-F5344CB8AC3E}">
        <p14:creationId xmlns:p14="http://schemas.microsoft.com/office/powerpoint/2010/main" val="421637732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1867</Words>
  <Application>Microsoft Office PowerPoint</Application>
  <PresentationFormat>Ekran Gösterisi (4:3)</PresentationFormat>
  <Paragraphs>194</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Vergi Uyuşmazlıklarının Çözümünde İdari Yargı Yolu</vt:lpstr>
      <vt:lpstr>YARGI  TEŞKİLATI</vt:lpstr>
      <vt:lpstr>TÜRK YARGI TEŞKİLATI </vt:lpstr>
      <vt:lpstr>YARGI KOLLARI</vt:lpstr>
      <vt:lpstr>PowerPoint Sunusu</vt:lpstr>
      <vt:lpstr>PowerPoint Sunusu</vt:lpstr>
      <vt:lpstr>İDARİ YARGI</vt:lpstr>
      <vt:lpstr>PowerPoint Sunusu</vt:lpstr>
      <vt:lpstr>Vergi Yargısı</vt:lpstr>
      <vt:lpstr>Vergi Yargısının Anayasal Temelleri</vt:lpstr>
      <vt:lpstr>PowerPoint Sunusu</vt:lpstr>
      <vt:lpstr>Tarh İşleminin Özellikleri</vt:lpstr>
      <vt:lpstr>Tarh İşleminin Unsurları</vt:lpstr>
      <vt:lpstr>PowerPoint Sunusu</vt:lpstr>
      <vt:lpstr>PowerPoint Sunusu</vt:lpstr>
      <vt:lpstr>PowerPoint Sunusu</vt:lpstr>
      <vt:lpstr>PowerPoint Sunusu</vt:lpstr>
      <vt:lpstr>PowerPoint Sunusu</vt:lpstr>
      <vt:lpstr>PowerPoint Sunusu</vt:lpstr>
      <vt:lpstr>VERGİ MAHKEMESİNDE DAVA AÇMAYA YETKİLİ KİŞİ VE KURUMLAR</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Uyuşmazlıklarının Çözümünde İdari Yargı Yolu</dc:title>
  <dc:creator>HP</dc:creator>
  <cp:lastModifiedBy>HP</cp:lastModifiedBy>
  <cp:revision>18</cp:revision>
  <dcterms:created xsi:type="dcterms:W3CDTF">2018-09-10T17:35:50Z</dcterms:created>
  <dcterms:modified xsi:type="dcterms:W3CDTF">2018-09-16T12:26:31Z</dcterms:modified>
</cp:coreProperties>
</file>