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75"/>
  </p:notesMasterIdLst>
  <p:sldIdLst>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330" r:id="rId26"/>
    <p:sldId id="341" r:id="rId27"/>
    <p:sldId id="290" r:id="rId28"/>
    <p:sldId id="291" r:id="rId29"/>
    <p:sldId id="292" r:id="rId30"/>
    <p:sldId id="293" r:id="rId31"/>
    <p:sldId id="334" r:id="rId32"/>
    <p:sldId id="335" r:id="rId33"/>
    <p:sldId id="336" r:id="rId34"/>
    <p:sldId id="338" r:id="rId35"/>
    <p:sldId id="339" r:id="rId36"/>
    <p:sldId id="340"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3" r:id="rId55"/>
    <p:sldId id="314" r:id="rId56"/>
    <p:sldId id="315" r:id="rId57"/>
    <p:sldId id="316" r:id="rId58"/>
    <p:sldId id="318" r:id="rId59"/>
    <p:sldId id="319" r:id="rId60"/>
    <p:sldId id="320" r:id="rId61"/>
    <p:sldId id="321" r:id="rId62"/>
    <p:sldId id="322" r:id="rId63"/>
    <p:sldId id="323" r:id="rId64"/>
    <p:sldId id="324" r:id="rId65"/>
    <p:sldId id="325" r:id="rId66"/>
    <p:sldId id="326" r:id="rId67"/>
    <p:sldId id="342" r:id="rId68"/>
    <p:sldId id="327" r:id="rId69"/>
    <p:sldId id="328" r:id="rId70"/>
    <p:sldId id="329" r:id="rId71"/>
    <p:sldId id="343" r:id="rId72"/>
    <p:sldId id="345" r:id="rId73"/>
    <p:sldId id="344" r:id="rId74"/>
  </p:sldIdLst>
  <p:sldSz cx="9144000" cy="5143500" type="screen16x9"/>
  <p:notesSz cx="6858000" cy="9144000"/>
  <p:defaultTextStyle>
    <a:lvl1pPr marL="0" algn="l" rtl="0" latinLnBrk="0">
      <a:defRPr lang="tr-TR" sz="1800" kern="1200">
        <a:solidFill>
          <a:schemeClr val="tx1"/>
        </a:solidFill>
        <a:latin typeface="+mn-lt"/>
        <a:ea typeface="+mn-ea"/>
        <a:cs typeface="+mn-cs"/>
      </a:defRPr>
    </a:lvl1pPr>
    <a:lvl2pPr marL="457200" algn="l" rtl="0" latinLnBrk="0">
      <a:defRPr lang="tr-TR" sz="1800" kern="1200">
        <a:solidFill>
          <a:schemeClr val="tx1"/>
        </a:solidFill>
        <a:latin typeface="+mn-lt"/>
        <a:ea typeface="+mn-ea"/>
        <a:cs typeface="+mn-cs"/>
      </a:defRPr>
    </a:lvl2pPr>
    <a:lvl3pPr marL="914400" algn="l" rtl="0" latinLnBrk="0">
      <a:defRPr lang="tr-TR" sz="1800" kern="1200">
        <a:solidFill>
          <a:schemeClr val="tx1"/>
        </a:solidFill>
        <a:latin typeface="+mn-lt"/>
        <a:ea typeface="+mn-ea"/>
        <a:cs typeface="+mn-cs"/>
      </a:defRPr>
    </a:lvl3pPr>
    <a:lvl4pPr marL="1371600" algn="l" rtl="0" latinLnBrk="0">
      <a:defRPr lang="tr-TR" sz="1800" kern="1200">
        <a:solidFill>
          <a:schemeClr val="tx1"/>
        </a:solidFill>
        <a:latin typeface="+mn-lt"/>
        <a:ea typeface="+mn-ea"/>
        <a:cs typeface="+mn-cs"/>
      </a:defRPr>
    </a:lvl4pPr>
    <a:lvl5pPr marL="1828800" algn="l" rtl="0" latinLnBrk="0">
      <a:defRPr lang="tr-TR" sz="1800" kern="1200">
        <a:solidFill>
          <a:schemeClr val="tx1"/>
        </a:solidFill>
        <a:latin typeface="+mn-lt"/>
        <a:ea typeface="+mn-ea"/>
        <a:cs typeface="+mn-cs"/>
      </a:defRPr>
    </a:lvl5pPr>
    <a:lvl6pPr marL="2286000" algn="l" rtl="0" latinLnBrk="0">
      <a:defRPr lang="tr-TR" sz="1800" kern="1200">
        <a:solidFill>
          <a:schemeClr val="tx1"/>
        </a:solidFill>
        <a:latin typeface="+mn-lt"/>
        <a:ea typeface="+mn-ea"/>
        <a:cs typeface="+mn-cs"/>
      </a:defRPr>
    </a:lvl6pPr>
    <a:lvl7pPr marL="2743200" algn="l" rtl="0" latinLnBrk="0">
      <a:defRPr lang="tr-TR" sz="1800" kern="1200">
        <a:solidFill>
          <a:schemeClr val="tx1"/>
        </a:solidFill>
        <a:latin typeface="+mn-lt"/>
        <a:ea typeface="+mn-ea"/>
        <a:cs typeface="+mn-cs"/>
      </a:defRPr>
    </a:lvl7pPr>
    <a:lvl8pPr marL="3200400" algn="l" rtl="0" latinLnBrk="0">
      <a:defRPr lang="tr-TR" sz="1800" kern="1200">
        <a:solidFill>
          <a:schemeClr val="tx1"/>
        </a:solidFill>
        <a:latin typeface="+mn-lt"/>
        <a:ea typeface="+mn-ea"/>
        <a:cs typeface="+mn-cs"/>
      </a:defRPr>
    </a:lvl8pPr>
    <a:lvl9pPr marL="3657600" algn="l" rtl="0" latinLnBrk="0">
      <a:defRPr lang="tr-TR" sz="1800" kern="1200">
        <a:solidFill>
          <a:schemeClr val="tx1"/>
        </a:solidFill>
        <a:latin typeface="+mn-lt"/>
        <a:ea typeface="+mn-ea"/>
        <a:cs typeface="+mn-cs"/>
      </a:defRPr>
    </a:lvl9pPr>
    <a:extLst/>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CC99"/>
    <a:srgbClr val="0033CC"/>
    <a:srgbClr val="0066CC"/>
    <a:srgbClr val="3399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30" autoAdjust="0"/>
    <p:restoredTop sz="87621" autoAdjust="0"/>
  </p:normalViewPr>
  <p:slideViewPr>
    <p:cSldViewPr>
      <p:cViewPr varScale="1">
        <p:scale>
          <a:sx n="53" d="100"/>
          <a:sy n="53" d="100"/>
        </p:scale>
        <p:origin x="-918" y="-90"/>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latinLnBrk="0">
              <a:defRPr lang="tr-TR" sz="1200"/>
            </a:lvl1pPr>
            <a:extLst/>
          </a:lstStyle>
          <a:p>
            <a:endParaRPr lang="tr-TR"/>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latinLnBrk="0">
              <a:defRPr lang="tr-TR" sz="1200"/>
            </a:lvl1pPr>
            <a:extLst/>
          </a:lstStyle>
          <a:p>
            <a:fld id="{A8ADFD5B-A66C-449C-B6E8-FB716D07777D}" type="datetimeFigureOut">
              <a:rPr lang="tr-TR"/>
              <a:pPr/>
              <a:t>16.09.2017</a:t>
            </a:fld>
            <a:endParaRPr lang="tr-T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rtlCol="0" anchor="ctr"/>
          <a:lstStyle/>
          <a:p>
            <a:endParaRPr lang="tr-TR"/>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tr-TR"/>
              <a:t>Ana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latinLnBrk="0">
              <a:defRPr lang="tr-TR" sz="1200"/>
            </a:lvl1pPr>
            <a:extLst/>
          </a:lstStyle>
          <a:p>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latinLnBrk="0">
              <a:defRPr lang="tr-TR" sz="1200"/>
            </a:lvl1pPr>
            <a:extLst/>
          </a:lstStyle>
          <a:p>
            <a:fld id="{CA5D3BF3-D352-46FC-8343-31F56E6730EA}" type="slidenum">
              <a:rPr/>
              <a:pPr/>
              <a:t>‹#›</a:t>
            </a:fld>
            <a:endParaRPr lang="tr-TR"/>
          </a:p>
        </p:txBody>
      </p:sp>
    </p:spTree>
  </p:cSld>
  <p:clrMap bg1="lt1" tx1="dk1" bg2="lt2" tx2="dk2" accent1="accent1" accent2="accent2" accent3="accent3" accent4="accent4" accent5="accent5" accent6="accent6" hlink="hlink" folHlink="folHlink"/>
  <p:notesStyle>
    <a:lvl1pPr marL="0" algn="l" rtl="0" latinLnBrk="0">
      <a:defRPr lang="tr-TR" sz="1200" kern="1200">
        <a:solidFill>
          <a:schemeClr val="tx1"/>
        </a:solidFill>
        <a:latin typeface="+mn-lt"/>
        <a:ea typeface="+mn-ea"/>
        <a:cs typeface="+mn-cs"/>
      </a:defRPr>
    </a:lvl1pPr>
    <a:lvl2pPr marL="457200" algn="l" rtl="0" latinLnBrk="0">
      <a:defRPr lang="tr-TR" sz="1200" kern="1200">
        <a:solidFill>
          <a:schemeClr val="tx1"/>
        </a:solidFill>
        <a:latin typeface="+mn-lt"/>
        <a:ea typeface="+mn-ea"/>
        <a:cs typeface="+mn-cs"/>
      </a:defRPr>
    </a:lvl2pPr>
    <a:lvl3pPr marL="914400" algn="l" rtl="0" latinLnBrk="0">
      <a:defRPr lang="tr-TR" sz="1200" kern="1200">
        <a:solidFill>
          <a:schemeClr val="tx1"/>
        </a:solidFill>
        <a:latin typeface="+mn-lt"/>
        <a:ea typeface="+mn-ea"/>
        <a:cs typeface="+mn-cs"/>
      </a:defRPr>
    </a:lvl3pPr>
    <a:lvl4pPr marL="1371600" algn="l" rtl="0" latinLnBrk="0">
      <a:defRPr lang="tr-TR" sz="1200" kern="1200">
        <a:solidFill>
          <a:schemeClr val="tx1"/>
        </a:solidFill>
        <a:latin typeface="+mn-lt"/>
        <a:ea typeface="+mn-ea"/>
        <a:cs typeface="+mn-cs"/>
      </a:defRPr>
    </a:lvl4pPr>
    <a:lvl5pPr marL="1828800" algn="l" rtl="0" latinLnBrk="0">
      <a:defRPr lang="tr-TR" sz="1200" kern="1200">
        <a:solidFill>
          <a:schemeClr val="tx1"/>
        </a:solidFill>
        <a:latin typeface="+mn-lt"/>
        <a:ea typeface="+mn-ea"/>
        <a:cs typeface="+mn-cs"/>
      </a:defRPr>
    </a:lvl5pPr>
    <a:lvl6pPr marL="2286000" algn="l" rtl="0" latinLnBrk="0">
      <a:defRPr lang="tr-TR" sz="1200" kern="1200">
        <a:solidFill>
          <a:schemeClr val="tx1"/>
        </a:solidFill>
        <a:latin typeface="+mn-lt"/>
        <a:ea typeface="+mn-ea"/>
        <a:cs typeface="+mn-cs"/>
      </a:defRPr>
    </a:lvl6pPr>
    <a:lvl7pPr marL="2743200" algn="l" rtl="0" latinLnBrk="0">
      <a:defRPr lang="tr-TR" sz="1200" kern="1200">
        <a:solidFill>
          <a:schemeClr val="tx1"/>
        </a:solidFill>
        <a:latin typeface="+mn-lt"/>
        <a:ea typeface="+mn-ea"/>
        <a:cs typeface="+mn-cs"/>
      </a:defRPr>
    </a:lvl7pPr>
    <a:lvl8pPr marL="3200400" algn="l" rtl="0" latinLnBrk="0">
      <a:defRPr lang="tr-TR" sz="1200" kern="1200">
        <a:solidFill>
          <a:schemeClr val="tx1"/>
        </a:solidFill>
        <a:latin typeface="+mn-lt"/>
        <a:ea typeface="+mn-ea"/>
        <a:cs typeface="+mn-cs"/>
      </a:defRPr>
    </a:lvl8pPr>
    <a:lvl9pPr marL="3657600" algn="l" rtl="0" latinLnBrk="0">
      <a:defRPr lang="tr-T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VUK m.370 UYGULAMASI</a:t>
            </a:r>
          </a:p>
          <a:p>
            <a:endParaRPr lang="tr-TR" dirty="0"/>
          </a:p>
        </p:txBody>
      </p:sp>
      <p:sp>
        <p:nvSpPr>
          <p:cNvPr id="4" name="Slayt Numarası Yer Tutucusu 3"/>
          <p:cNvSpPr>
            <a:spLocks noGrp="1"/>
          </p:cNvSpPr>
          <p:nvPr>
            <p:ph type="sldNum" sz="quarter" idx="10"/>
          </p:nvPr>
        </p:nvSpPr>
        <p:spPr/>
        <p:txBody>
          <a:bodyPr/>
          <a:lstStyle/>
          <a:p>
            <a:fld id="{CA5D3BF3-D352-46FC-8343-31F56E6730EA}" type="slidenum">
              <a:rPr lang="tr-TR" smtClean="0"/>
              <a:pPr/>
              <a:t>1</a:t>
            </a:fld>
            <a:endParaRPr lang="tr-TR"/>
          </a:p>
        </p:txBody>
      </p:sp>
    </p:spTree>
    <p:extLst>
      <p:ext uri="{BB962C8B-B14F-4D97-AF65-F5344CB8AC3E}">
        <p14:creationId xmlns:p14="http://schemas.microsoft.com/office/powerpoint/2010/main" xmlns="" val="1969289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A5D3BF3-D352-46FC-8343-31F56E6730EA}" type="slidenum">
              <a:rPr lang="tr-TR" smtClean="0"/>
              <a:pPr/>
              <a:t>27</a:t>
            </a:fld>
            <a:endParaRPr lang="tr-TR"/>
          </a:p>
        </p:txBody>
      </p:sp>
    </p:spTree>
    <p:extLst>
      <p:ext uri="{BB962C8B-B14F-4D97-AF65-F5344CB8AC3E}">
        <p14:creationId xmlns:p14="http://schemas.microsoft.com/office/powerpoint/2010/main" xmlns="" val="1702071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Başlık Slaydı">
    <p:bg>
      <p:bgRef idx="1001">
        <a:schemeClr val="bg2"/>
      </p:bgRef>
    </p:bg>
    <p:spTree>
      <p:nvGrpSpPr>
        <p:cNvPr id="1" name=""/>
        <p:cNvGrpSpPr/>
        <p:nvPr/>
      </p:nvGrpSpPr>
      <p:grpSpPr>
        <a:xfrm>
          <a:off x="0" y="0"/>
          <a:ext cx="0" cy="0"/>
          <a:chOff x="0" y="0"/>
          <a:chExt cx="0" cy="0"/>
        </a:xfrm>
      </p:grpSpPr>
      <p:sp>
        <p:nvSpPr>
          <p:cNvPr id="7" name="Rectangle 6"/>
          <p:cNvSpPr/>
          <p:nvPr/>
        </p:nvSpPr>
        <p:spPr>
          <a:xfrm>
            <a:off x="0" y="4478274"/>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tr-TR"/>
          </a:p>
        </p:txBody>
      </p:sp>
      <p:sp>
        <p:nvSpPr>
          <p:cNvPr id="10" name="Rectangle 9"/>
          <p:cNvSpPr/>
          <p:nvPr/>
        </p:nvSpPr>
        <p:spPr>
          <a:xfrm>
            <a:off x="-9144" y="4539996"/>
            <a:ext cx="2249424"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tr-TR"/>
          </a:p>
        </p:txBody>
      </p:sp>
      <p:sp>
        <p:nvSpPr>
          <p:cNvPr id="11" name="Rectangle 10"/>
          <p:cNvSpPr/>
          <p:nvPr/>
        </p:nvSpPr>
        <p:spPr>
          <a:xfrm>
            <a:off x="2359152" y="4533138"/>
            <a:ext cx="6784848"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tr-TR"/>
          </a:p>
        </p:txBody>
      </p:sp>
      <p:sp>
        <p:nvSpPr>
          <p:cNvPr id="9" name="Subtitle 8"/>
          <p:cNvSpPr>
            <a:spLocks noGrp="1"/>
          </p:cNvSpPr>
          <p:nvPr>
            <p:ph type="subTitle" idx="1"/>
          </p:nvPr>
        </p:nvSpPr>
        <p:spPr>
          <a:xfrm>
            <a:off x="2362200" y="4537528"/>
            <a:ext cx="6515100" cy="514350"/>
          </a:xfrm>
        </p:spPr>
        <p:txBody>
          <a:bodyPr anchor="ctr"/>
          <a:lstStyle>
            <a:lvl1pPr marL="0" indent="0" algn="l" eaLnBrk="1" latinLnBrk="0" hangingPunct="1">
              <a:buNone/>
              <a:defRPr kumimoji="0" lang="tr-TR" sz="2800">
                <a:solidFill>
                  <a:srgbClr val="FFFFFF"/>
                </a:solidFill>
              </a:defRPr>
            </a:lvl1pPr>
            <a:lvl2pPr marL="457200" indent="0" algn="ctr" eaLnBrk="1" latinLnBrk="0" hangingPunct="1">
              <a:buNone/>
            </a:lvl2pPr>
            <a:lvl3pPr marL="914400" indent="0" algn="ctr" eaLnBrk="1" latinLnBrk="0" hangingPunct="1">
              <a:buNone/>
            </a:lvl3pPr>
            <a:lvl4pPr marL="1371600" indent="0" algn="ctr" eaLnBrk="1" latinLnBrk="0" hangingPunct="1">
              <a:buNone/>
            </a:lvl4pPr>
            <a:lvl5pPr marL="1828800" indent="0" algn="ctr" eaLnBrk="1" latinLnBrk="0" hangingPunct="1">
              <a:buNone/>
            </a:lvl5pPr>
            <a:lvl6pPr marL="2286000" indent="0" algn="ctr" eaLnBrk="1" latinLnBrk="0" hangingPunct="1">
              <a:buNone/>
            </a:lvl6pPr>
            <a:lvl7pPr marL="2743200" indent="0" algn="ctr" eaLnBrk="1" latinLnBrk="0" hangingPunct="1">
              <a:buNone/>
            </a:lvl7pPr>
            <a:lvl8pPr marL="3200400" indent="0" algn="ctr" eaLnBrk="1" latinLnBrk="0" hangingPunct="1">
              <a:buNone/>
            </a:lvl8pPr>
            <a:lvl9pPr marL="3657600" indent="0" algn="ctr" eaLnBrk="1" latinLnBrk="0" hangingPunct="1">
              <a:buNone/>
            </a:lvl9pPr>
            <a:extLst/>
          </a:lstStyle>
          <a:p>
            <a:pPr eaLnBrk="1" latinLnBrk="0" hangingPunct="1"/>
            <a:r>
              <a:rPr lang="tr-TR" smtClean="0"/>
              <a:t>Asıl alt başlık stilini düzenlemek için tıklatın</a:t>
            </a:r>
            <a:endParaRPr/>
          </a:p>
        </p:txBody>
      </p:sp>
      <p:sp>
        <p:nvSpPr>
          <p:cNvPr id="28" name="Date Placeholder 27"/>
          <p:cNvSpPr>
            <a:spLocks noGrp="1"/>
          </p:cNvSpPr>
          <p:nvPr>
            <p:ph type="dt" sz="half" idx="10"/>
          </p:nvPr>
        </p:nvSpPr>
        <p:spPr>
          <a:xfrm>
            <a:off x="76200" y="4551524"/>
            <a:ext cx="2057400" cy="514350"/>
          </a:xfrm>
        </p:spPr>
        <p:txBody>
          <a:bodyPr>
            <a:noAutofit/>
          </a:bodyPr>
          <a:lstStyle>
            <a:lvl1pPr algn="ctr" eaLnBrk="1" latinLnBrk="0" hangingPunct="1">
              <a:defRPr kumimoji="0" lang="tr-TR" sz="2000">
                <a:solidFill>
                  <a:srgbClr val="FFFFFF"/>
                </a:solidFill>
              </a:defRPr>
            </a:lvl1pPr>
            <a:extLst/>
          </a:lstStyle>
          <a:p>
            <a:pPr algn="ctr"/>
            <a:fld id="{047E157E-8DCB-4F70-A0AF-5EB586A91DD4}" type="datetime1">
              <a:rPr kumimoji="0" lang="tr-TR">
                <a:solidFill>
                  <a:srgbClr val="FFFFFF"/>
                </a:solidFill>
              </a:rPr>
              <a:pPr algn="ctr"/>
              <a:t>16.09.2017</a:t>
            </a:fld>
            <a:endParaRPr kumimoji="0" lang="tr-TR" sz="2000">
              <a:solidFill>
                <a:srgbClr val="FFFFFF"/>
              </a:solidFill>
            </a:endParaRPr>
          </a:p>
        </p:txBody>
      </p:sp>
      <p:sp>
        <p:nvSpPr>
          <p:cNvPr id="17" name="Footer Placeholder 16"/>
          <p:cNvSpPr>
            <a:spLocks noGrp="1"/>
          </p:cNvSpPr>
          <p:nvPr>
            <p:ph type="ftr" sz="quarter" idx="11"/>
          </p:nvPr>
        </p:nvSpPr>
        <p:spPr>
          <a:xfrm>
            <a:off x="2085393" y="177404"/>
            <a:ext cx="5867400" cy="273844"/>
          </a:xfrm>
        </p:spPr>
        <p:txBody>
          <a:bodyPr/>
          <a:lstStyle>
            <a:lvl1pPr algn="r" eaLnBrk="1" latinLnBrk="0" hangingPunct="1">
              <a:defRPr kumimoji="0" lang="tr-TR">
                <a:solidFill>
                  <a:schemeClr val="tx2"/>
                </a:solidFill>
              </a:defRPr>
            </a:lvl1pPr>
            <a:extLst/>
          </a:lstStyle>
          <a:p>
            <a:pPr algn="r"/>
            <a:endParaRPr kumimoji="0" lang="tr-TR">
              <a:solidFill>
                <a:schemeClr val="tx2"/>
              </a:solidFill>
            </a:endParaRPr>
          </a:p>
        </p:txBody>
      </p:sp>
      <p:sp>
        <p:nvSpPr>
          <p:cNvPr id="29" name="Slide Number Placeholder 28"/>
          <p:cNvSpPr>
            <a:spLocks noGrp="1"/>
          </p:cNvSpPr>
          <p:nvPr>
            <p:ph type="sldNum" sz="quarter" idx="12"/>
          </p:nvPr>
        </p:nvSpPr>
        <p:spPr>
          <a:xfrm>
            <a:off x="8001000" y="171450"/>
            <a:ext cx="838200" cy="285750"/>
          </a:xfrm>
        </p:spPr>
        <p:txBody>
          <a:bodyPr/>
          <a:lstStyle>
            <a:lvl1pPr eaLnBrk="1" latinLnBrk="0" hangingPunct="1">
              <a:defRPr kumimoji="0" lang="tr-TR">
                <a:solidFill>
                  <a:schemeClr val="tx2"/>
                </a:solidFill>
              </a:defRPr>
            </a:lvl1pPr>
            <a:extLst/>
          </a:lstStyle>
          <a:p>
            <a:fld id="{8F82E0A0-C266-4798-8C8F-B9F91E9DA37E}" type="slidenum">
              <a:rPr kumimoji="0" lang="tr-TR">
                <a:solidFill>
                  <a:schemeClr val="tx2"/>
                </a:solidFill>
              </a:rPr>
              <a:pPr/>
              <a:t>‹#›</a:t>
            </a:fld>
            <a:endParaRPr kumimoji="0" lang="tr-TR">
              <a:solidFill>
                <a:schemeClr val="tx2"/>
              </a:solidFill>
            </a:endParaRPr>
          </a:p>
        </p:txBody>
      </p:sp>
      <p:sp>
        <p:nvSpPr>
          <p:cNvPr id="12" name="Rectangle 11"/>
          <p:cNvSpPr>
            <a:spLocks noGrp="1"/>
          </p:cNvSpPr>
          <p:nvPr>
            <p:ph type="title"/>
          </p:nvPr>
        </p:nvSpPr>
        <p:spPr>
          <a:xfrm>
            <a:off x="2362200" y="2343150"/>
            <a:ext cx="6477000" cy="2038350"/>
          </a:xfrm>
        </p:spPr>
        <p:txBody>
          <a:bodyPr rtlCol="0" anchor="b"/>
          <a:lstStyle>
            <a:lvl1pPr eaLnBrk="1" latinLnBrk="0" hangingPunct="1">
              <a:defRPr kumimoji="0" lang="tr-TR" cap="all" baseline="0"/>
            </a:lvl1pPr>
            <a:extLst/>
          </a:lstStyle>
          <a:p>
            <a:pPr eaLnBrk="1" latinLnBrk="0" hangingPunct="1"/>
            <a:r>
              <a:rPr lang="tr-TR" smtClean="0"/>
              <a:t>Asıl başlık stili için tıklatın</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tr-TR"/>
              <a:t>Asıl başlık stili için tıklayın</a:t>
            </a:r>
            <a:endParaRPr lang="en-US" dirty="0"/>
          </a:p>
        </p:txBody>
      </p:sp>
      <p:sp>
        <p:nvSpPr>
          <p:cNvPr id="3" name="Content Placeholder 2"/>
          <p:cNvSpPr>
            <a:spLocks noGrp="1"/>
          </p:cNvSpPr>
          <p:nvPr>
            <p:ph idx="1" hasCustomPrompt="1"/>
          </p:nvPr>
        </p:nvSpPr>
        <p:spPr/>
        <p:txBody>
          <a:bodyPr anchor="ct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1865502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Özel Yerleşim">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pPr eaLnBrk="1" latinLnBrk="0" hangingPunct="1"/>
            <a:r>
              <a:rPr lang="tr-TR" smtClean="0"/>
              <a:t>Asıl başlık stili için tıklatın</a:t>
            </a:r>
            <a:endParaRPr/>
          </a:p>
        </p:txBody>
      </p:sp>
      <p:sp>
        <p:nvSpPr>
          <p:cNvPr id="3" name="Rectangle 2"/>
          <p:cNvSpPr>
            <a:spLocks noGrp="1"/>
          </p:cNvSpPr>
          <p:nvPr>
            <p:ph type="dt" sz="half" idx="10"/>
          </p:nvPr>
        </p:nvSpPr>
        <p:spPr/>
        <p:txBody>
          <a:bodyPr/>
          <a:lstStyle/>
          <a:p>
            <a:fld id="{E4606EA6-EFEA-4C30-9264-4F9291A5780D}" type="datetime1">
              <a:rPr lang="tr-TR"/>
              <a:pPr/>
              <a:t>16.09.2017</a:t>
            </a:fld>
            <a:endParaRPr kumimoji="0" lang="tr-TR"/>
          </a:p>
        </p:txBody>
      </p:sp>
      <p:sp>
        <p:nvSpPr>
          <p:cNvPr id="4" name="Rectangle 3"/>
          <p:cNvSpPr>
            <a:spLocks noGrp="1"/>
          </p:cNvSpPr>
          <p:nvPr>
            <p:ph type="ftr" sz="quarter" idx="11"/>
          </p:nvPr>
        </p:nvSpPr>
        <p:spPr/>
        <p:txBody>
          <a:bodyPr/>
          <a:lstStyle/>
          <a:p>
            <a:endParaRPr kumimoji="0" lang="tr-TR"/>
          </a:p>
        </p:txBody>
      </p:sp>
      <p:sp>
        <p:nvSpPr>
          <p:cNvPr id="5" name="Rectangle 4"/>
          <p:cNvSpPr>
            <a:spLocks noGrp="1"/>
          </p:cNvSpPr>
          <p:nvPr>
            <p:ph type="sldNum" sz="quarter" idx="12"/>
          </p:nvPr>
        </p:nvSpPr>
        <p:spPr/>
        <p:txBody>
          <a:bodyPr/>
          <a:lstStyle/>
          <a:p>
            <a:pPr algn="ctr"/>
            <a:fld id="{8F82E0A0-C266-4798-8C8F-B9F91E9DA37E}" type="slidenum">
              <a:rPr kumimoji="0" lang="tr-TR" sz="1400" b="1">
                <a:solidFill>
                  <a:srgbClr val="FFFFFF"/>
                </a:solidFill>
              </a:rPr>
              <a:pPr algn="ctr"/>
              <a:t>‹#›</a:t>
            </a:fld>
            <a:endParaRPr kumimoji="0" lang="tr-TR"/>
          </a:p>
        </p:txBody>
      </p:sp>
      <p:sp>
        <p:nvSpPr>
          <p:cNvPr id="7" name="Rectangle 6"/>
          <p:cNvSpPr>
            <a:spLocks noGrp="1"/>
          </p:cNvSpPr>
          <p:nvPr>
            <p:ph sz="quarter" idx="13"/>
          </p:nvPr>
        </p:nvSpPr>
        <p:spPr>
          <a:xfrm>
            <a:off x="609600" y="1352550"/>
            <a:ext cx="8153400" cy="32766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057400"/>
            <a:ext cx="7123113" cy="1254919"/>
          </a:xfrm>
        </p:spPr>
        <p:txBody>
          <a:bodyPr anchor="t"/>
          <a:lstStyle>
            <a:lvl1pPr eaLnBrk="1" latinLnBrk="0" hangingPunct="1">
              <a:buNone/>
              <a:defRPr kumimoji="0" lang="tr-TR" sz="2800">
                <a:solidFill>
                  <a:schemeClr val="tx2"/>
                </a:solidFill>
              </a:defRPr>
            </a:lvl1pPr>
            <a:lvl2pPr eaLnBrk="1" latinLnBrk="0" hangingPunct="1">
              <a:buNone/>
              <a:defRPr kumimoji="0" lang="tr-TR" sz="1800">
                <a:solidFill>
                  <a:schemeClr val="tx1">
                    <a:tint val="75000"/>
                  </a:schemeClr>
                </a:solidFill>
              </a:defRPr>
            </a:lvl2pPr>
            <a:lvl3pPr eaLnBrk="1" latinLnBrk="0" hangingPunct="1">
              <a:buNone/>
              <a:defRPr kumimoji="0" lang="tr-TR" sz="1600">
                <a:solidFill>
                  <a:schemeClr val="tx1">
                    <a:tint val="75000"/>
                  </a:schemeClr>
                </a:solidFill>
              </a:defRPr>
            </a:lvl3pPr>
            <a:lvl4pPr eaLnBrk="1" latinLnBrk="0" hangingPunct="1">
              <a:buNone/>
              <a:defRPr kumimoji="0" lang="tr-TR" sz="1400">
                <a:solidFill>
                  <a:schemeClr val="tx1">
                    <a:tint val="75000"/>
                  </a:schemeClr>
                </a:solidFill>
              </a:defRPr>
            </a:lvl4pPr>
            <a:lvl5pPr eaLnBrk="1" latinLnBrk="0" hangingPunct="1">
              <a:buNone/>
              <a:defRPr kumimoji="0" lang="tr-TR" sz="1400">
                <a:solidFill>
                  <a:schemeClr val="tx1">
                    <a:tint val="75000"/>
                  </a:schemeClr>
                </a:solidFill>
              </a:defRPr>
            </a:lvl5pPr>
            <a:extLst/>
          </a:lstStyle>
          <a:p>
            <a:pPr lvl="0" eaLnBrk="1" latinLnBrk="0" hangingPunct="1"/>
            <a:r>
              <a:rPr lang="tr-TR" smtClean="0"/>
              <a:t>Asıl metin stillerini düzenlemek için tıklatın</a:t>
            </a:r>
          </a:p>
        </p:txBody>
      </p:sp>
      <p:sp>
        <p:nvSpPr>
          <p:cNvPr id="7" name="Rectangle 6"/>
          <p:cNvSpPr/>
          <p:nvPr/>
        </p:nvSpPr>
        <p:spPr>
          <a:xfrm>
            <a:off x="0" y="1143000"/>
            <a:ext cx="9144000" cy="85725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tr-TR"/>
          </a:p>
        </p:txBody>
      </p:sp>
      <p:sp>
        <p:nvSpPr>
          <p:cNvPr id="8" name="Rectangle 7"/>
          <p:cNvSpPr/>
          <p:nvPr/>
        </p:nvSpPr>
        <p:spPr>
          <a:xfrm>
            <a:off x="0" y="1200150"/>
            <a:ext cx="1295400" cy="7429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tr-TR"/>
          </a:p>
        </p:txBody>
      </p:sp>
      <p:sp>
        <p:nvSpPr>
          <p:cNvPr id="9" name="Rectangle 8"/>
          <p:cNvSpPr/>
          <p:nvPr/>
        </p:nvSpPr>
        <p:spPr>
          <a:xfrm>
            <a:off x="1371600" y="1200150"/>
            <a:ext cx="7772400" cy="7429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tr-TR"/>
          </a:p>
        </p:txBody>
      </p:sp>
      <p:sp>
        <p:nvSpPr>
          <p:cNvPr id="2" name="Title 1"/>
          <p:cNvSpPr>
            <a:spLocks noGrp="1"/>
          </p:cNvSpPr>
          <p:nvPr>
            <p:ph type="title" hasCustomPrompt="1"/>
          </p:nvPr>
        </p:nvSpPr>
        <p:spPr>
          <a:xfrm>
            <a:off x="1371600" y="1200150"/>
            <a:ext cx="7620000" cy="742950"/>
          </a:xfrm>
        </p:spPr>
        <p:txBody>
          <a:bodyPr/>
          <a:lstStyle>
            <a:lvl1pPr algn="l" eaLnBrk="1" latinLnBrk="0" hangingPunct="1">
              <a:buNone/>
              <a:defRPr kumimoji="0" lang="tr-TR" sz="4400" b="0" cap="none">
                <a:solidFill>
                  <a:srgbClr val="FFFFFF"/>
                </a:solidFill>
              </a:defRPr>
            </a:lvl1pPr>
            <a:extLst/>
          </a:lstStyle>
          <a:p>
            <a:r>
              <a:rPr kumimoji="0" lang="tr-TR"/>
              <a:t>Ana başlık stilini düzenlemek için tıklatın</a:t>
            </a:r>
          </a:p>
        </p:txBody>
      </p:sp>
      <p:sp>
        <p:nvSpPr>
          <p:cNvPr id="12" name="Date Placeholder 11"/>
          <p:cNvSpPr>
            <a:spLocks noGrp="1"/>
          </p:cNvSpPr>
          <p:nvPr>
            <p:ph type="dt" sz="half" idx="10"/>
          </p:nvPr>
        </p:nvSpPr>
        <p:spPr/>
        <p:txBody>
          <a:bodyPr/>
          <a:lstStyle/>
          <a:p>
            <a:fld id="{6FCF9F07-3BC7-4570-B054-79111B0A380C}" type="datetime1">
              <a:rPr lang="tr-TR"/>
              <a:pPr/>
              <a:t>16.09.2017</a:t>
            </a:fld>
            <a:endParaRPr kumimoji="0" lang="tr-TR"/>
          </a:p>
        </p:txBody>
      </p:sp>
      <p:sp>
        <p:nvSpPr>
          <p:cNvPr id="13" name="Slide Number Placeholder 12"/>
          <p:cNvSpPr>
            <a:spLocks noGrp="1"/>
          </p:cNvSpPr>
          <p:nvPr>
            <p:ph type="sldNum" sz="quarter" idx="11"/>
          </p:nvPr>
        </p:nvSpPr>
        <p:spPr>
          <a:xfrm>
            <a:off x="0" y="1314450"/>
            <a:ext cx="1295400" cy="526257"/>
          </a:xfrm>
        </p:spPr>
        <p:txBody>
          <a:bodyPr>
            <a:noAutofit/>
          </a:bodyPr>
          <a:lstStyle>
            <a:lvl1pPr eaLnBrk="1" latinLnBrk="0" hangingPunct="1">
              <a:defRPr kumimoji="0" lang="tr-TR" sz="2400">
                <a:solidFill>
                  <a:srgbClr val="FFFFFF"/>
                </a:solidFill>
              </a:defRPr>
            </a:lvl1pPr>
            <a:extLst/>
          </a:lstStyle>
          <a:p>
            <a:pPr algn="ctr"/>
            <a:fld id="{8F82E0A0-C266-4798-8C8F-B9F91E9DA37E}" type="slidenum">
              <a:rPr kumimoji="0" lang="tr-TR" sz="2400" b="1">
                <a:solidFill>
                  <a:srgbClr val="FFFFFF"/>
                </a:solidFill>
              </a:rPr>
              <a:pPr algn="ctr"/>
              <a:t>‹#›</a:t>
            </a:fld>
            <a:endParaRPr kumimoji="0" lang="tr-TR" sz="2400">
              <a:solidFill>
                <a:srgbClr val="FFFFFF"/>
              </a:solidFill>
            </a:endParaRPr>
          </a:p>
        </p:txBody>
      </p:sp>
      <p:sp>
        <p:nvSpPr>
          <p:cNvPr id="14" name="Footer Placeholder 13"/>
          <p:cNvSpPr>
            <a:spLocks noGrp="1"/>
          </p:cNvSpPr>
          <p:nvPr>
            <p:ph type="ftr" sz="quarter" idx="12"/>
          </p:nvPr>
        </p:nvSpPr>
        <p:spPr/>
        <p:txBody>
          <a:bodyPr/>
          <a:lstStyle/>
          <a:p>
            <a:endParaRPr kumimoji="0" lang="tr-T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tr-TR" smtClean="0"/>
              <a:t>Asıl başlık stili için tıklatın</a:t>
            </a:r>
            <a:endParaRPr/>
          </a:p>
        </p:txBody>
      </p:sp>
      <p:sp>
        <p:nvSpPr>
          <p:cNvPr id="9" name="Content Placeholder 8"/>
          <p:cNvSpPr>
            <a:spLocks noGrp="1"/>
          </p:cNvSpPr>
          <p:nvPr>
            <p:ph sz="quarter" idx="13"/>
          </p:nvPr>
        </p:nvSpPr>
        <p:spPr>
          <a:xfrm>
            <a:off x="609600" y="1352551"/>
            <a:ext cx="3886200" cy="3268624"/>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a:p>
        </p:txBody>
      </p:sp>
      <p:sp>
        <p:nvSpPr>
          <p:cNvPr id="11" name="Content Placeholder 10"/>
          <p:cNvSpPr>
            <a:spLocks noGrp="1"/>
          </p:cNvSpPr>
          <p:nvPr>
            <p:ph sz="quarter" idx="14"/>
          </p:nvPr>
        </p:nvSpPr>
        <p:spPr>
          <a:xfrm>
            <a:off x="4844901" y="1352549"/>
            <a:ext cx="3886200" cy="3268625"/>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a:p>
        </p:txBody>
      </p:sp>
      <p:sp>
        <p:nvSpPr>
          <p:cNvPr id="8" name="Date Placeholder 7"/>
          <p:cNvSpPr>
            <a:spLocks noGrp="1"/>
          </p:cNvSpPr>
          <p:nvPr>
            <p:ph type="dt" sz="half" idx="15"/>
          </p:nvPr>
        </p:nvSpPr>
        <p:spPr/>
        <p:txBody>
          <a:bodyPr rtlCol="0"/>
          <a:lstStyle/>
          <a:p>
            <a:fld id="{E4606EA6-EFEA-4C30-9264-4F9291A5780D}" type="datetime1">
              <a:rPr lang="tr-TR"/>
              <a:pPr/>
              <a:t>16.09.2017</a:t>
            </a:fld>
            <a:endParaRPr kumimoji="0" lang="tr-TR"/>
          </a:p>
        </p:txBody>
      </p:sp>
      <p:sp>
        <p:nvSpPr>
          <p:cNvPr id="10" name="Slide Number Placeholder 9"/>
          <p:cNvSpPr>
            <a:spLocks noGrp="1"/>
          </p:cNvSpPr>
          <p:nvPr>
            <p:ph type="sldNum" sz="quarter" idx="16"/>
          </p:nvPr>
        </p:nvSpPr>
        <p:spPr/>
        <p:txBody>
          <a:bodyPr rtlCol="0"/>
          <a:lstStyle/>
          <a:p>
            <a:pPr algn="ctr"/>
            <a:fld id="{8F82E0A0-C266-4798-8C8F-B9F91E9DA37E}" type="slidenum">
              <a:rPr kumimoji="0" lang="tr-TR" sz="1400" b="1">
                <a:solidFill>
                  <a:srgbClr val="FFFFFF"/>
                </a:solidFill>
              </a:rPr>
              <a:pPr algn="ctr"/>
              <a:t>‹#›</a:t>
            </a:fld>
            <a:endParaRPr kumimoji="0" lang="tr-TR"/>
          </a:p>
        </p:txBody>
      </p:sp>
      <p:sp>
        <p:nvSpPr>
          <p:cNvPr id="12" name="Footer Placeholder 11"/>
          <p:cNvSpPr>
            <a:spLocks noGrp="1"/>
          </p:cNvSpPr>
          <p:nvPr>
            <p:ph type="ftr" sz="quarter" idx="17"/>
          </p:nvPr>
        </p:nvSpPr>
        <p:spPr/>
        <p:txBody>
          <a:bodyPr rtlCol="0"/>
          <a:lstStyle/>
          <a:p>
            <a:endParaRPr kumimoji="0"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12648" y="118110"/>
            <a:ext cx="8153400" cy="1005840"/>
          </a:xfrm>
        </p:spPr>
        <p:txBody>
          <a:bodyPr anchor="b"/>
          <a:lstStyle>
            <a:lvl1pPr eaLnBrk="1" latinLnBrk="0" hangingPunct="1">
              <a:defRPr kumimoji="0" lang="tr-TR"/>
            </a:lvl1pPr>
            <a:extLst/>
          </a:lstStyle>
          <a:p>
            <a:pPr eaLnBrk="1" latinLnBrk="0" hangingPunct="1"/>
            <a:r>
              <a:rPr lang="tr-TR" smtClean="0"/>
              <a:t>Asıl başlık stili için tıklatın</a:t>
            </a:r>
            <a:endParaRPr/>
          </a:p>
        </p:txBody>
      </p:sp>
      <p:sp>
        <p:nvSpPr>
          <p:cNvPr id="11" name="Content Placeholder 10"/>
          <p:cNvSpPr>
            <a:spLocks noGrp="1"/>
          </p:cNvSpPr>
          <p:nvPr>
            <p:ph sz="quarter" idx="13"/>
          </p:nvPr>
        </p:nvSpPr>
        <p:spPr>
          <a:xfrm>
            <a:off x="609600" y="1919818"/>
            <a:ext cx="3886200" cy="26289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a:p>
        </p:txBody>
      </p:sp>
      <p:sp>
        <p:nvSpPr>
          <p:cNvPr id="13" name="Content Placeholder 12"/>
          <p:cNvSpPr>
            <a:spLocks noGrp="1"/>
          </p:cNvSpPr>
          <p:nvPr>
            <p:ph sz="quarter" idx="14"/>
          </p:nvPr>
        </p:nvSpPr>
        <p:spPr>
          <a:xfrm>
            <a:off x="4800600" y="1919818"/>
            <a:ext cx="3886200" cy="26289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a:p>
        </p:txBody>
      </p:sp>
      <p:sp>
        <p:nvSpPr>
          <p:cNvPr id="10" name="Date Placeholder 9"/>
          <p:cNvSpPr>
            <a:spLocks noGrp="1"/>
          </p:cNvSpPr>
          <p:nvPr>
            <p:ph type="dt" sz="half" idx="15"/>
          </p:nvPr>
        </p:nvSpPr>
        <p:spPr/>
        <p:txBody>
          <a:bodyPr rtlCol="0"/>
          <a:lstStyle/>
          <a:p>
            <a:fld id="{E4606EA6-EFEA-4C30-9264-4F9291A5780D}" type="datetime1">
              <a:rPr lang="tr-TR"/>
              <a:pPr/>
              <a:t>16.09.2017</a:t>
            </a:fld>
            <a:endParaRPr kumimoji="0" lang="tr-TR"/>
          </a:p>
        </p:txBody>
      </p:sp>
      <p:sp>
        <p:nvSpPr>
          <p:cNvPr id="12" name="Slide Number Placeholder 11"/>
          <p:cNvSpPr>
            <a:spLocks noGrp="1"/>
          </p:cNvSpPr>
          <p:nvPr>
            <p:ph type="sldNum" sz="quarter" idx="16"/>
          </p:nvPr>
        </p:nvSpPr>
        <p:spPr/>
        <p:txBody>
          <a:bodyPr rtlCol="0"/>
          <a:lstStyle/>
          <a:p>
            <a:pPr algn="ctr"/>
            <a:fld id="{8F82E0A0-C266-4798-8C8F-B9F91E9DA37E}" type="slidenum">
              <a:rPr kumimoji="0" lang="tr-TR" sz="1400" b="1">
                <a:solidFill>
                  <a:srgbClr val="FFFFFF"/>
                </a:solidFill>
              </a:rPr>
              <a:pPr algn="ctr"/>
              <a:t>‹#›</a:t>
            </a:fld>
            <a:endParaRPr kumimoji="0" lang="tr-TR"/>
          </a:p>
        </p:txBody>
      </p:sp>
      <p:sp>
        <p:nvSpPr>
          <p:cNvPr id="14" name="Footer Placeholder 13"/>
          <p:cNvSpPr>
            <a:spLocks noGrp="1"/>
          </p:cNvSpPr>
          <p:nvPr>
            <p:ph type="ftr" sz="quarter" idx="17"/>
          </p:nvPr>
        </p:nvSpPr>
        <p:spPr/>
        <p:txBody>
          <a:bodyPr rtlCol="0"/>
          <a:lstStyle/>
          <a:p>
            <a:endParaRPr kumimoji="0" lang="tr-TR"/>
          </a:p>
        </p:txBody>
      </p:sp>
      <p:sp>
        <p:nvSpPr>
          <p:cNvPr id="16" name="Text Placeholder 15"/>
          <p:cNvSpPr>
            <a:spLocks noGrp="1"/>
          </p:cNvSpPr>
          <p:nvPr>
            <p:ph type="body" sz="quarter" idx="18"/>
          </p:nvPr>
        </p:nvSpPr>
        <p:spPr>
          <a:xfrm>
            <a:off x="609600" y="1362287"/>
            <a:ext cx="3886200" cy="530352"/>
          </a:xfrm>
          <a:solidFill>
            <a:schemeClr val="accent2"/>
          </a:solidFill>
        </p:spPr>
        <p:txBody>
          <a:bodyPr rtlCol="0" anchor="ctr"/>
          <a:lstStyle>
            <a:lvl1pPr eaLnBrk="1" latinLnBrk="0" hangingPunct="1">
              <a:buFontTx/>
              <a:buNone/>
              <a:defRPr kumimoji="0" lang="tr-TR" sz="2000" b="1">
                <a:solidFill>
                  <a:srgbClr val="FFFFFF"/>
                </a:solidFill>
              </a:defRPr>
            </a:lvl1pPr>
            <a:extLst/>
          </a:lstStyle>
          <a:p>
            <a:pPr lvl="0" eaLnBrk="1" latinLnBrk="0" hangingPunct="1"/>
            <a:r>
              <a:rPr lang="tr-TR" smtClean="0"/>
              <a:t>Asıl metin stillerini düzenlemek için tıklatın</a:t>
            </a:r>
          </a:p>
        </p:txBody>
      </p:sp>
      <p:sp>
        <p:nvSpPr>
          <p:cNvPr id="15" name="Text Placeholder 14"/>
          <p:cNvSpPr>
            <a:spLocks noGrp="1"/>
          </p:cNvSpPr>
          <p:nvPr>
            <p:ph type="body" sz="quarter" idx="19"/>
          </p:nvPr>
        </p:nvSpPr>
        <p:spPr>
          <a:xfrm>
            <a:off x="4800600" y="1362287"/>
            <a:ext cx="3886200" cy="530352"/>
          </a:xfrm>
          <a:solidFill>
            <a:schemeClr val="accent4"/>
          </a:solidFill>
        </p:spPr>
        <p:txBody>
          <a:bodyPr rtlCol="0" anchor="ctr"/>
          <a:lstStyle>
            <a:lvl1pPr eaLnBrk="1" latinLnBrk="0" hangingPunct="1">
              <a:buFontTx/>
              <a:buNone/>
              <a:defRPr kumimoji="0" lang="tr-TR" sz="2000" b="1">
                <a:solidFill>
                  <a:srgbClr val="FFFFFF"/>
                </a:solidFill>
              </a:defRPr>
            </a:lvl1pPr>
            <a:extLst/>
          </a:lstStyle>
          <a:p>
            <a:pPr lvl="0" eaLnBrk="1" latinLnBrk="0" hangingPunct="1"/>
            <a:r>
              <a:rPr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tr-TR" smtClean="0"/>
              <a:t>Asıl başlık stili için tıklatın</a:t>
            </a:r>
            <a:endParaRPr/>
          </a:p>
        </p:txBody>
      </p:sp>
      <p:sp>
        <p:nvSpPr>
          <p:cNvPr id="3" name="Date Placeholder 2"/>
          <p:cNvSpPr>
            <a:spLocks noGrp="1"/>
          </p:cNvSpPr>
          <p:nvPr>
            <p:ph type="dt" sz="half" idx="10"/>
          </p:nvPr>
        </p:nvSpPr>
        <p:spPr/>
        <p:txBody>
          <a:bodyPr/>
          <a:lstStyle/>
          <a:p>
            <a:fld id="{6DFADB5D-B7A0-47E3-AD2D-B1A6F8614213}" type="datetime1">
              <a:rPr lang="tr-TR"/>
              <a:pPr/>
              <a:t>16.09.2017</a:t>
            </a:fld>
            <a:endParaRPr kumimoji="0" lang="tr-TR"/>
          </a:p>
        </p:txBody>
      </p:sp>
      <p:sp>
        <p:nvSpPr>
          <p:cNvPr id="4" name="Footer Placeholder 3"/>
          <p:cNvSpPr>
            <a:spLocks noGrp="1"/>
          </p:cNvSpPr>
          <p:nvPr>
            <p:ph type="ftr" sz="quarter" idx="11"/>
          </p:nvPr>
        </p:nvSpPr>
        <p:spPr/>
        <p:txBody>
          <a:bodyPr/>
          <a:lstStyle/>
          <a:p>
            <a:endParaRPr kumimoji="0" lang="tr-TR"/>
          </a:p>
        </p:txBody>
      </p:sp>
      <p:sp>
        <p:nvSpPr>
          <p:cNvPr id="5" name="Slide Number Placeholder 4"/>
          <p:cNvSpPr>
            <a:spLocks noGrp="1"/>
          </p:cNvSpPr>
          <p:nvPr>
            <p:ph type="sldNum" sz="quarter" idx="12"/>
          </p:nvPr>
        </p:nvSpPr>
        <p:spPr/>
        <p:txBody>
          <a:bodyPr/>
          <a:lstStyle>
            <a:lvl1pPr eaLnBrk="1" latinLnBrk="0" hangingPunct="1">
              <a:defRPr kumimoji="0" lang="tr-TR">
                <a:solidFill>
                  <a:srgbClr val="FFFFFF"/>
                </a:solidFill>
              </a:defRPr>
            </a:lvl1pPr>
            <a:extLst/>
          </a:lstStyle>
          <a:p>
            <a:fld id="{A3F7CB7D-F184-43C7-B6FD-03D728E1BBFF}" type="slidenum">
              <a:rPr kumimoji="0" lang="tr-TR">
                <a:solidFill>
                  <a:srgbClr val="FFFFFF"/>
                </a:solidFill>
              </a:rPr>
              <a:pPr/>
              <a:t>‹#›</a:t>
            </a:fld>
            <a:endParaRPr kumimoji="0" lang="tr-TR">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968126-03FC-49C0-B9B8-2B561CCC3D90}" type="datetime1">
              <a:rPr lang="tr-TR"/>
              <a:pPr/>
              <a:t>16.09.2017</a:t>
            </a:fld>
            <a:endParaRPr kumimoji="0" lang="tr-TR"/>
          </a:p>
        </p:txBody>
      </p:sp>
      <p:sp>
        <p:nvSpPr>
          <p:cNvPr id="3" name="Footer Placeholder 2"/>
          <p:cNvSpPr>
            <a:spLocks noGrp="1"/>
          </p:cNvSpPr>
          <p:nvPr>
            <p:ph type="ftr" sz="quarter" idx="11"/>
          </p:nvPr>
        </p:nvSpPr>
        <p:spPr/>
        <p:txBody>
          <a:bodyPr/>
          <a:lstStyle/>
          <a:p>
            <a:endParaRPr kumimoji="0" lang="tr-TR"/>
          </a:p>
        </p:txBody>
      </p:sp>
      <p:sp>
        <p:nvSpPr>
          <p:cNvPr id="4" name="Slide Number Placeholder 3"/>
          <p:cNvSpPr>
            <a:spLocks noGrp="1"/>
          </p:cNvSpPr>
          <p:nvPr>
            <p:ph type="sldNum" sz="quarter" idx="12"/>
          </p:nvPr>
        </p:nvSpPr>
        <p:spPr>
          <a:xfrm>
            <a:off x="0" y="4686300"/>
            <a:ext cx="533400" cy="285750"/>
          </a:xfrm>
        </p:spPr>
        <p:txBody>
          <a:bodyPr/>
          <a:lstStyle>
            <a:lvl1pPr eaLnBrk="1" latinLnBrk="0" hangingPunct="1">
              <a:defRPr kumimoji="0" lang="tr-TR">
                <a:solidFill>
                  <a:schemeClr val="tx2"/>
                </a:solidFill>
              </a:defRPr>
            </a:lvl1pPr>
            <a:extLst/>
          </a:lstStyle>
          <a:p>
            <a:fld id="{A3F7CB7D-F184-43C7-B6FD-03D728E1BBFF}" type="slidenum">
              <a:rPr kumimoji="0" lang="tr-TR">
                <a:solidFill>
                  <a:schemeClr val="tx2"/>
                </a:solidFill>
              </a:rPr>
              <a:pPr/>
              <a:t>‹#›</a:t>
            </a:fld>
            <a:endParaRPr kumimoji="0" lang="tr-TR">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çerik, Açıklama Yazılı">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1005840"/>
          </a:xfrm>
        </p:spPr>
        <p:txBody>
          <a:bodyPr anchor="b"/>
          <a:lstStyle>
            <a:lvl1pPr algn="l" eaLnBrk="1" latinLnBrk="0" hangingPunct="1">
              <a:buNone/>
              <a:defRPr kumimoji="0" lang="tr-TR" sz="4200" b="0"/>
            </a:lvl1pPr>
            <a:extLst/>
          </a:lstStyle>
          <a:p>
            <a:pPr eaLnBrk="1" latinLnBrk="0" hangingPunct="1"/>
            <a:r>
              <a:rPr lang="tr-TR" smtClean="0"/>
              <a:t>Asıl başlık stili için tıklatın</a:t>
            </a:r>
            <a:endParaRPr/>
          </a:p>
        </p:txBody>
      </p:sp>
      <p:sp>
        <p:nvSpPr>
          <p:cNvPr id="5" name="Date Placeholder 4"/>
          <p:cNvSpPr>
            <a:spLocks noGrp="1"/>
          </p:cNvSpPr>
          <p:nvPr>
            <p:ph type="dt" sz="half" idx="10"/>
          </p:nvPr>
        </p:nvSpPr>
        <p:spPr/>
        <p:txBody>
          <a:bodyPr/>
          <a:lstStyle/>
          <a:p>
            <a:fld id="{F49A8198-4617-485E-9585-4840B69DBBA6}" type="datetime1">
              <a:rPr lang="tr-TR"/>
              <a:pPr/>
              <a:t>16.09.2017</a:t>
            </a:fld>
            <a:endParaRPr kumimoji="0" lang="tr-TR"/>
          </a:p>
        </p:txBody>
      </p:sp>
      <p:sp>
        <p:nvSpPr>
          <p:cNvPr id="6" name="Footer Placeholder 5"/>
          <p:cNvSpPr>
            <a:spLocks noGrp="1"/>
          </p:cNvSpPr>
          <p:nvPr>
            <p:ph type="ftr" sz="quarter" idx="11"/>
          </p:nvPr>
        </p:nvSpPr>
        <p:spPr/>
        <p:txBody>
          <a:bodyPr/>
          <a:lstStyle/>
          <a:p>
            <a:endParaRPr kumimoji="0" lang="tr-TR"/>
          </a:p>
        </p:txBody>
      </p:sp>
      <p:sp>
        <p:nvSpPr>
          <p:cNvPr id="7" name="Slide Number Placeholder 6"/>
          <p:cNvSpPr>
            <a:spLocks noGrp="1"/>
          </p:cNvSpPr>
          <p:nvPr>
            <p:ph type="sldNum" sz="quarter" idx="12"/>
          </p:nvPr>
        </p:nvSpPr>
        <p:spPr/>
        <p:txBody>
          <a:bodyPr/>
          <a:lstStyle>
            <a:lvl1pPr eaLnBrk="1" latinLnBrk="0" hangingPunct="1">
              <a:defRPr kumimoji="0" lang="tr-TR">
                <a:solidFill>
                  <a:srgbClr val="FFFFFF"/>
                </a:solidFill>
              </a:defRPr>
            </a:lvl1pPr>
            <a:extLst/>
          </a:lstStyle>
          <a:p>
            <a:fld id="{A3F7CB7D-F184-43C7-B6FD-03D728E1BBFF}" type="slidenum">
              <a:rPr kumimoji="0" lang="tr-TR">
                <a:solidFill>
                  <a:srgbClr val="FFFFFF"/>
                </a:solidFill>
              </a:rPr>
              <a:pPr/>
              <a:t>‹#›</a:t>
            </a:fld>
            <a:endParaRPr kumimoji="0" lang="tr-TR">
              <a:solidFill>
                <a:srgbClr val="FFFFFF"/>
              </a:solidFill>
            </a:endParaRPr>
          </a:p>
        </p:txBody>
      </p:sp>
      <p:sp>
        <p:nvSpPr>
          <p:cNvPr id="3" name="Text Placeholder 2"/>
          <p:cNvSpPr>
            <a:spLocks noGrp="1"/>
          </p:cNvSpPr>
          <p:nvPr>
            <p:ph type="body" idx="1"/>
          </p:nvPr>
        </p:nvSpPr>
        <p:spPr>
          <a:xfrm>
            <a:off x="609600" y="1428750"/>
            <a:ext cx="1600200" cy="31242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eaLnBrk="1" latinLnBrk="0" hangingPunct="1">
              <a:spcAft>
                <a:spcPts val="1000"/>
              </a:spcAft>
              <a:buNone/>
              <a:defRPr kumimoji="0" lang="tr-TR" sz="1800"/>
            </a:lvl1pPr>
            <a:lvl2pPr eaLnBrk="1" latinLnBrk="0" hangingPunct="1">
              <a:buNone/>
              <a:defRPr kumimoji="0" lang="tr-TR" sz="1200"/>
            </a:lvl2pPr>
            <a:lvl3pPr eaLnBrk="1" latinLnBrk="0" hangingPunct="1">
              <a:buNone/>
              <a:defRPr kumimoji="0" lang="tr-TR" sz="1000"/>
            </a:lvl3pPr>
            <a:lvl4pPr eaLnBrk="1" latinLnBrk="0" hangingPunct="1">
              <a:buNone/>
              <a:defRPr kumimoji="0" lang="tr-TR" sz="900"/>
            </a:lvl4pPr>
            <a:lvl5pPr eaLnBrk="1" latinLnBrk="0" hangingPunct="1">
              <a:buNone/>
              <a:defRPr kumimoji="0" lang="tr-TR" sz="900"/>
            </a:lvl5pPr>
            <a:extLst/>
          </a:lstStyle>
          <a:p>
            <a:pPr lvl="0" eaLnBrk="1" latinLnBrk="0" hangingPunct="1"/>
            <a:r>
              <a:rPr lang="tr-TR" smtClean="0"/>
              <a:t>Asıl metin stillerini düzenlemek için tıklatın</a:t>
            </a:r>
          </a:p>
        </p:txBody>
      </p:sp>
      <p:sp>
        <p:nvSpPr>
          <p:cNvPr id="9" name="Content Placeholder 8"/>
          <p:cNvSpPr>
            <a:spLocks noGrp="1"/>
          </p:cNvSpPr>
          <p:nvPr>
            <p:ph sz="quarter" idx="13"/>
          </p:nvPr>
        </p:nvSpPr>
        <p:spPr>
          <a:xfrm>
            <a:off x="2362200" y="1428750"/>
            <a:ext cx="6400800" cy="32004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Resim, Açıklama Yazılı">
    <p:bg>
      <p:bgRef idx="1001">
        <a:schemeClr val="bg2"/>
      </p:bgRef>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57668" y="0"/>
            <a:ext cx="7586332" cy="3419856"/>
          </a:xfrm>
          <a:solidFill>
            <a:schemeClr val="tx2">
              <a:shade val="50000"/>
            </a:schemeClr>
          </a:solidFill>
          <a:ln>
            <a:noFill/>
          </a:ln>
        </p:spPr>
        <p:txBody>
          <a:bodyPr/>
          <a:lstStyle>
            <a:lvl1pPr eaLnBrk="1" latinLnBrk="0" hangingPunct="1">
              <a:buNone/>
              <a:defRPr kumimoji="0" lang="tr-TR" sz="3200"/>
            </a:lvl1pPr>
            <a:extLst/>
          </a:lstStyle>
          <a:p>
            <a:r>
              <a:rPr kumimoji="0" lang="tr-TR" smtClean="0"/>
              <a:t>Resim eklemek için simgeyi tıklatın</a:t>
            </a:r>
            <a:endParaRPr kumimoji="0" lang="tr-TR"/>
          </a:p>
        </p:txBody>
      </p:sp>
      <p:sp>
        <p:nvSpPr>
          <p:cNvPr id="4" name="Text Placeholder 3"/>
          <p:cNvSpPr>
            <a:spLocks noGrp="1"/>
          </p:cNvSpPr>
          <p:nvPr>
            <p:ph type="body" sz="half" idx="2"/>
          </p:nvPr>
        </p:nvSpPr>
        <p:spPr>
          <a:xfrm>
            <a:off x="1600200" y="4114800"/>
            <a:ext cx="7315200" cy="514350"/>
          </a:xfrm>
        </p:spPr>
        <p:txBody>
          <a:bodyPr/>
          <a:lstStyle>
            <a:lvl1pPr marL="0" indent="0" eaLnBrk="1" latinLnBrk="0" hangingPunct="1">
              <a:buFontTx/>
              <a:buNone/>
              <a:defRPr kumimoji="0" lang="tr-TR" sz="1700"/>
            </a:lvl1pPr>
            <a:lvl2pPr eaLnBrk="1" latinLnBrk="0" hangingPunct="1">
              <a:buFontTx/>
              <a:buNone/>
              <a:defRPr kumimoji="0" lang="tr-TR" sz="1200"/>
            </a:lvl2pPr>
            <a:lvl3pPr eaLnBrk="1" latinLnBrk="0" hangingPunct="1">
              <a:buFontTx/>
              <a:buNone/>
              <a:defRPr kumimoji="0" lang="tr-TR" sz="1000"/>
            </a:lvl3pPr>
            <a:lvl4pPr eaLnBrk="1" latinLnBrk="0" hangingPunct="1">
              <a:buFontTx/>
              <a:buNone/>
              <a:defRPr kumimoji="0" lang="tr-TR" sz="900"/>
            </a:lvl4pPr>
            <a:lvl5pPr eaLnBrk="1" latinLnBrk="0" hangingPunct="1">
              <a:buFontTx/>
              <a:buNone/>
              <a:defRPr kumimoji="0" lang="tr-TR" sz="900"/>
            </a:lvl5pPr>
            <a:extLst/>
          </a:lstStyle>
          <a:p>
            <a:pPr lvl="0" eaLnBrk="1" latinLnBrk="0" hangingPunct="1"/>
            <a:r>
              <a:rPr lang="tr-TR" smtClean="0"/>
              <a:t>Asıl metin stillerini düzenlemek için tıklatın</a:t>
            </a:r>
          </a:p>
        </p:txBody>
      </p:sp>
      <p:sp>
        <p:nvSpPr>
          <p:cNvPr id="8" name="Rectangle 7"/>
          <p:cNvSpPr/>
          <p:nvPr/>
        </p:nvSpPr>
        <p:spPr>
          <a:xfrm>
            <a:off x="-9144" y="3429000"/>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tr-TR"/>
          </a:p>
        </p:txBody>
      </p:sp>
      <p:sp>
        <p:nvSpPr>
          <p:cNvPr id="9" name="Rectangle 8"/>
          <p:cNvSpPr/>
          <p:nvPr/>
        </p:nvSpPr>
        <p:spPr>
          <a:xfrm>
            <a:off x="-9144" y="3497580"/>
            <a:ext cx="1463040"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tr-TR"/>
          </a:p>
        </p:txBody>
      </p:sp>
      <p:sp>
        <p:nvSpPr>
          <p:cNvPr id="10" name="Rectangle 9"/>
          <p:cNvSpPr/>
          <p:nvPr/>
        </p:nvSpPr>
        <p:spPr>
          <a:xfrm>
            <a:off x="1545336" y="3490722"/>
            <a:ext cx="7589520"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tr-TR"/>
          </a:p>
        </p:txBody>
      </p:sp>
      <p:sp>
        <p:nvSpPr>
          <p:cNvPr id="2" name="Title 1"/>
          <p:cNvSpPr>
            <a:spLocks noGrp="1"/>
          </p:cNvSpPr>
          <p:nvPr>
            <p:ph type="title"/>
          </p:nvPr>
        </p:nvSpPr>
        <p:spPr>
          <a:xfrm>
            <a:off x="1600200" y="3543300"/>
            <a:ext cx="7315200" cy="457200"/>
          </a:xfrm>
        </p:spPr>
        <p:txBody>
          <a:bodyPr anchor="ctr"/>
          <a:lstStyle>
            <a:lvl1pPr algn="l" eaLnBrk="1" latinLnBrk="0" hangingPunct="1">
              <a:buNone/>
              <a:defRPr kumimoji="0" lang="tr-TR" sz="2800" b="0">
                <a:solidFill>
                  <a:srgbClr val="FFFFFF"/>
                </a:solidFill>
              </a:defRPr>
            </a:lvl1pPr>
            <a:extLst/>
          </a:lstStyle>
          <a:p>
            <a:pPr eaLnBrk="1" latinLnBrk="0" hangingPunct="1"/>
            <a:r>
              <a:rPr lang="tr-TR" smtClean="0"/>
              <a:t>Asıl başlık stili için tıklatın</a:t>
            </a:r>
            <a:endParaRPr/>
          </a:p>
        </p:txBody>
      </p:sp>
      <p:sp>
        <p:nvSpPr>
          <p:cNvPr id="11" name="Rectangle 10"/>
          <p:cNvSpPr/>
          <p:nvPr/>
        </p:nvSpPr>
        <p:spPr>
          <a:xfrm>
            <a:off x="1447800" y="0"/>
            <a:ext cx="100584" cy="515035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tr-TR"/>
          </a:p>
        </p:txBody>
      </p:sp>
      <p:sp>
        <p:nvSpPr>
          <p:cNvPr id="12" name="Date Placeholder 11"/>
          <p:cNvSpPr>
            <a:spLocks noGrp="1"/>
          </p:cNvSpPr>
          <p:nvPr>
            <p:ph type="dt" sz="half" idx="10"/>
          </p:nvPr>
        </p:nvSpPr>
        <p:spPr>
          <a:xfrm>
            <a:off x="6248400" y="4686300"/>
            <a:ext cx="2667000" cy="273844"/>
          </a:xfrm>
        </p:spPr>
        <p:txBody>
          <a:bodyPr rtlCol="0"/>
          <a:lstStyle/>
          <a:p>
            <a:fld id="{E4606EA6-EFEA-4C30-9264-4F9291A5780D}" type="datetime1">
              <a:rPr lang="tr-TR"/>
              <a:pPr/>
              <a:t>16.09.2017</a:t>
            </a:fld>
            <a:endParaRPr kumimoji="0" lang="tr-TR"/>
          </a:p>
        </p:txBody>
      </p:sp>
      <p:sp>
        <p:nvSpPr>
          <p:cNvPr id="13" name="Slide Number Placeholder 12"/>
          <p:cNvSpPr>
            <a:spLocks noGrp="1"/>
          </p:cNvSpPr>
          <p:nvPr>
            <p:ph type="sldNum" sz="quarter" idx="11"/>
          </p:nvPr>
        </p:nvSpPr>
        <p:spPr>
          <a:xfrm>
            <a:off x="0" y="3500437"/>
            <a:ext cx="1447800" cy="497684"/>
          </a:xfrm>
        </p:spPr>
        <p:txBody>
          <a:bodyPr rtlCol="0"/>
          <a:lstStyle>
            <a:lvl1pPr eaLnBrk="1" latinLnBrk="0" hangingPunct="1">
              <a:defRPr kumimoji="0" lang="tr-TR" sz="2800"/>
            </a:lvl1pPr>
            <a:extLst/>
          </a:lstStyle>
          <a:p>
            <a:pPr algn="ctr"/>
            <a:fld id="{8F82E0A0-C266-4798-8C8F-B9F91E9DA37E}" type="slidenum">
              <a:rPr kumimoji="0" lang="tr-TR" sz="2800" b="1">
                <a:solidFill>
                  <a:srgbClr val="FFFFFF"/>
                </a:solidFill>
              </a:rPr>
              <a:pPr algn="ctr"/>
              <a:t>‹#›</a:t>
            </a:fld>
            <a:endParaRPr kumimoji="0" lang="tr-TR" sz="2800"/>
          </a:p>
        </p:txBody>
      </p:sp>
      <p:sp>
        <p:nvSpPr>
          <p:cNvPr id="14" name="Footer Placeholder 13"/>
          <p:cNvSpPr>
            <a:spLocks noGrp="1"/>
          </p:cNvSpPr>
          <p:nvPr>
            <p:ph type="ftr" sz="quarter" idx="12"/>
          </p:nvPr>
        </p:nvSpPr>
        <p:spPr>
          <a:xfrm>
            <a:off x="1600200" y="4686155"/>
            <a:ext cx="4572000" cy="273844"/>
          </a:xfrm>
        </p:spPr>
        <p:txBody>
          <a:bodyPr rtlCol="0"/>
          <a:lstStyle/>
          <a:p>
            <a:endParaRPr kumimoji="0" lang="tr-T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612648" y="1352550"/>
            <a:ext cx="8153400" cy="324231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Date Placeholder 13"/>
          <p:cNvSpPr>
            <a:spLocks noGrp="1"/>
          </p:cNvSpPr>
          <p:nvPr>
            <p:ph type="dt" sz="half" idx="2"/>
          </p:nvPr>
        </p:nvSpPr>
        <p:spPr>
          <a:xfrm>
            <a:off x="6096000" y="4686300"/>
            <a:ext cx="2667000" cy="273844"/>
          </a:xfrm>
          <a:prstGeom prst="rect">
            <a:avLst/>
          </a:prstGeom>
        </p:spPr>
        <p:txBody>
          <a:bodyPr vert="horz" anchor="ctr" anchorCtr="0"/>
          <a:lstStyle>
            <a:lvl1pPr algn="l" eaLnBrk="1" latinLnBrk="0" hangingPunct="1">
              <a:defRPr kumimoji="0" lang="tr-TR" sz="1400">
                <a:solidFill>
                  <a:schemeClr val="tx2"/>
                </a:solidFill>
              </a:defRPr>
            </a:lvl1pPr>
            <a:extLst/>
          </a:lstStyle>
          <a:p>
            <a:fld id="{E4606EA6-EFEA-4C30-9264-4F9291A5780D}" type="datetime1">
              <a:rPr lang="tr-TR"/>
              <a:pPr/>
              <a:t>16.09.2017</a:t>
            </a:fld>
            <a:endParaRPr kumimoji="0" lang="tr-TR" sz="1400">
              <a:solidFill>
                <a:schemeClr val="tx2"/>
              </a:solidFill>
            </a:endParaRPr>
          </a:p>
        </p:txBody>
      </p:sp>
      <p:sp>
        <p:nvSpPr>
          <p:cNvPr id="3" name="Footer Placeholder 2"/>
          <p:cNvSpPr>
            <a:spLocks noGrp="1"/>
          </p:cNvSpPr>
          <p:nvPr>
            <p:ph type="ftr" sz="quarter" idx="3"/>
          </p:nvPr>
        </p:nvSpPr>
        <p:spPr>
          <a:xfrm>
            <a:off x="609601" y="4686155"/>
            <a:ext cx="5421083" cy="273844"/>
          </a:xfrm>
          <a:prstGeom prst="rect">
            <a:avLst/>
          </a:prstGeom>
        </p:spPr>
        <p:txBody>
          <a:bodyPr vert="horz" anchor="ctr"/>
          <a:lstStyle>
            <a:lvl1pPr algn="r" eaLnBrk="1" latinLnBrk="0" hangingPunct="1">
              <a:defRPr kumimoji="0" lang="tr-TR" sz="1400">
                <a:solidFill>
                  <a:schemeClr val="tx2"/>
                </a:solidFill>
              </a:defRPr>
            </a:lvl1pPr>
            <a:extLst/>
          </a:lstStyle>
          <a:p>
            <a:pPr algn="r"/>
            <a:endParaRPr kumimoji="0" lang="tr-TR" sz="1400">
              <a:solidFill>
                <a:schemeClr val="tx2"/>
              </a:solidFill>
            </a:endParaRPr>
          </a:p>
        </p:txBody>
      </p:sp>
      <p:sp>
        <p:nvSpPr>
          <p:cNvPr id="7" name="Rectangle 6"/>
          <p:cNvSpPr/>
          <p:nvPr/>
        </p:nvSpPr>
        <p:spPr>
          <a:xfrm>
            <a:off x="0" y="1095170"/>
            <a:ext cx="9144000" cy="24003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tr-TR"/>
          </a:p>
        </p:txBody>
      </p:sp>
      <p:sp>
        <p:nvSpPr>
          <p:cNvPr id="8" name="Rectangle 7"/>
          <p:cNvSpPr/>
          <p:nvPr/>
        </p:nvSpPr>
        <p:spPr>
          <a:xfrm>
            <a:off x="0" y="1129460"/>
            <a:ext cx="533400" cy="1714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tr-TR"/>
          </a:p>
        </p:txBody>
      </p:sp>
      <p:sp>
        <p:nvSpPr>
          <p:cNvPr id="9" name="Rectangle 8"/>
          <p:cNvSpPr/>
          <p:nvPr/>
        </p:nvSpPr>
        <p:spPr>
          <a:xfrm>
            <a:off x="590550" y="1129460"/>
            <a:ext cx="8553450" cy="1714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tr-TR"/>
          </a:p>
        </p:txBody>
      </p:sp>
      <p:sp>
        <p:nvSpPr>
          <p:cNvPr id="23" name="Slide Number Placeholder 22"/>
          <p:cNvSpPr>
            <a:spLocks noGrp="1"/>
          </p:cNvSpPr>
          <p:nvPr>
            <p:ph type="sldNum" sz="quarter" idx="4"/>
          </p:nvPr>
        </p:nvSpPr>
        <p:spPr>
          <a:xfrm>
            <a:off x="0" y="1123507"/>
            <a:ext cx="533400" cy="183357"/>
          </a:xfrm>
          <a:prstGeom prst="rect">
            <a:avLst/>
          </a:prstGeom>
        </p:spPr>
        <p:txBody>
          <a:bodyPr vert="horz" anchor="ctr" anchorCtr="0">
            <a:normAutofit/>
          </a:bodyPr>
          <a:lstStyle>
            <a:lvl1pPr algn="ctr" eaLnBrk="1" latinLnBrk="0" hangingPunct="1">
              <a:defRPr kumimoji="0" lang="tr-TR" sz="1400" b="1">
                <a:solidFill>
                  <a:srgbClr val="FFFFFF"/>
                </a:solidFill>
              </a:defRPr>
            </a:lvl1pPr>
            <a:extLst/>
          </a:lstStyle>
          <a:p>
            <a:pPr algn="ctr"/>
            <a:fld id="{8F82E0A0-C266-4798-8C8F-B9F91E9DA37E}" type="slidenum">
              <a:rPr kumimoji="0" lang="tr-TR" sz="1400" b="1">
                <a:solidFill>
                  <a:srgbClr val="FFFFFF"/>
                </a:solidFill>
              </a:rPr>
              <a:pPr algn="ctr"/>
              <a:t>‹#›</a:t>
            </a:fld>
            <a:endParaRPr kumimoji="0" lang="tr-TR" sz="1400" b="1">
              <a:solidFill>
                <a:srgbClr val="FFFFFF"/>
              </a:solidFill>
            </a:endParaRPr>
          </a:p>
        </p:txBody>
      </p:sp>
      <p:sp>
        <p:nvSpPr>
          <p:cNvPr id="22" name="Title Placeholder 21"/>
          <p:cNvSpPr>
            <a:spLocks noGrp="1"/>
          </p:cNvSpPr>
          <p:nvPr>
            <p:ph type="title"/>
          </p:nvPr>
        </p:nvSpPr>
        <p:spPr>
          <a:xfrm>
            <a:off x="609600" y="118110"/>
            <a:ext cx="8153400" cy="1005840"/>
          </a:xfrm>
          <a:prstGeom prst="rect">
            <a:avLst/>
          </a:prstGeom>
        </p:spPr>
        <p:txBody>
          <a:bodyPr vert="horz" anchor="b">
            <a:normAutofit/>
          </a:bodyPr>
          <a:lstStyle/>
          <a:p>
            <a:pPr eaLnBrk="1" latinLnBrk="0" hangingPunct="1"/>
            <a:r>
              <a:rPr kumimoji="0" lang="tr-TR" smtClean="0"/>
              <a:t>Asıl başlık stili için tıklatın</a:t>
            </a:r>
            <a:endParaRPr kumimoji="0" lang="en-US"/>
          </a:p>
        </p:txBody>
      </p:sp>
    </p:spTree>
  </p:cSld>
  <p:clrMap bg1="lt1" tx1="dk1" bg2="lt2" tx2="dk2" accent1="accent1" accent2="accent2" accent3="accent3" accent4="accent4" accent5="accent5" accent6="accent6" hlink="hlink" folHlink="folHlink"/>
  <p:sldLayoutIdLst>
    <p:sldLayoutId id="2147483649" r:id="rId1"/>
    <p:sldLayoutId id="2147483658"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Lst>
  <p:txStyles>
    <p:titleStyle>
      <a:lvl1pPr algn="l" rtl="0" eaLnBrk="1" latinLnBrk="0" hangingPunct="1">
        <a:spcBef>
          <a:spcPct val="0"/>
        </a:spcBef>
        <a:buNone/>
        <a:defRPr kumimoji="0" lang="tr-TR" sz="4200" kern="1200">
          <a:solidFill>
            <a:schemeClr val="tx2"/>
          </a:solidFill>
          <a:latin typeface="+mj-lt"/>
          <a:ea typeface="+mj-ea"/>
          <a:cs typeface="+mj-cs"/>
        </a:defRPr>
      </a:lvl1pPr>
      <a:extLst/>
    </p:titleStyle>
    <p:bodyStyle>
      <a:lvl1pPr marL="320040" indent="-320040" algn="l" rtl="0" eaLnBrk="1" latinLnBrk="0" hangingPunct="1">
        <a:spcBef>
          <a:spcPts val="700"/>
        </a:spcBef>
        <a:buClr>
          <a:schemeClr val="accent2"/>
        </a:buClr>
        <a:buSzPct val="60000"/>
        <a:buFont typeface="Wingdings"/>
        <a:buChar char=""/>
        <a:defRPr kumimoji="0" lang="tr-T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lang="tr-T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lang="tr-T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lang="tr-T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lang="tr-T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kumimoji="0" lang="tr-T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lang="tr-T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lang="tr-T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lang="tr-TR" sz="1800" kern="1200" baseline="0">
          <a:solidFill>
            <a:schemeClr val="tx1"/>
          </a:solidFill>
          <a:latin typeface="+mn-lt"/>
          <a:ea typeface="+mn-ea"/>
          <a:cs typeface="+mn-cs"/>
        </a:defRPr>
      </a:lvl9pPr>
      <a:extLst/>
    </p:bodyStyle>
    <p:otherStyle>
      <a:lvl1pPr marL="0" algn="l" rtl="0" eaLnBrk="1" latinLnBrk="0" hangingPunct="1">
        <a:defRPr kumimoji="0" lang="tr-TR" kern="1200">
          <a:solidFill>
            <a:schemeClr val="tx1"/>
          </a:solidFill>
          <a:latin typeface="+mn-lt"/>
          <a:ea typeface="+mn-ea"/>
          <a:cs typeface="+mn-cs"/>
        </a:defRPr>
      </a:lvl1pPr>
      <a:lvl2pPr marL="457200" algn="l" rtl="0" eaLnBrk="1" latinLnBrk="0" hangingPunct="1">
        <a:defRPr kumimoji="0" lang="tr-TR" kern="1200">
          <a:solidFill>
            <a:schemeClr val="tx1"/>
          </a:solidFill>
          <a:latin typeface="+mn-lt"/>
          <a:ea typeface="+mn-ea"/>
          <a:cs typeface="+mn-cs"/>
        </a:defRPr>
      </a:lvl2pPr>
      <a:lvl3pPr marL="914400" algn="l" rtl="0" eaLnBrk="1" latinLnBrk="0" hangingPunct="1">
        <a:defRPr kumimoji="0" lang="tr-TR" kern="1200">
          <a:solidFill>
            <a:schemeClr val="tx1"/>
          </a:solidFill>
          <a:latin typeface="+mn-lt"/>
          <a:ea typeface="+mn-ea"/>
          <a:cs typeface="+mn-cs"/>
        </a:defRPr>
      </a:lvl3pPr>
      <a:lvl4pPr marL="1371600" algn="l" rtl="0" eaLnBrk="1" latinLnBrk="0" hangingPunct="1">
        <a:defRPr kumimoji="0" lang="tr-TR" kern="1200">
          <a:solidFill>
            <a:schemeClr val="tx1"/>
          </a:solidFill>
          <a:latin typeface="+mn-lt"/>
          <a:ea typeface="+mn-ea"/>
          <a:cs typeface="+mn-cs"/>
        </a:defRPr>
      </a:lvl4pPr>
      <a:lvl5pPr marL="1828800" algn="l" rtl="0" eaLnBrk="1" latinLnBrk="0" hangingPunct="1">
        <a:defRPr kumimoji="0" lang="tr-TR" kern="1200">
          <a:solidFill>
            <a:schemeClr val="tx1"/>
          </a:solidFill>
          <a:latin typeface="+mn-lt"/>
          <a:ea typeface="+mn-ea"/>
          <a:cs typeface="+mn-cs"/>
        </a:defRPr>
      </a:lvl5pPr>
      <a:lvl6pPr marL="2286000" algn="l" rtl="0" eaLnBrk="1" latinLnBrk="0" hangingPunct="1">
        <a:defRPr kumimoji="0" lang="tr-TR" kern="1200">
          <a:solidFill>
            <a:schemeClr val="tx1"/>
          </a:solidFill>
          <a:latin typeface="+mn-lt"/>
          <a:ea typeface="+mn-ea"/>
          <a:cs typeface="+mn-cs"/>
        </a:defRPr>
      </a:lvl6pPr>
      <a:lvl7pPr marL="2743200" algn="l" rtl="0" eaLnBrk="1" latinLnBrk="0" hangingPunct="1">
        <a:defRPr kumimoji="0" lang="tr-TR" kern="1200">
          <a:solidFill>
            <a:schemeClr val="tx1"/>
          </a:solidFill>
          <a:latin typeface="+mn-lt"/>
          <a:ea typeface="+mn-ea"/>
          <a:cs typeface="+mn-cs"/>
        </a:defRPr>
      </a:lvl7pPr>
      <a:lvl8pPr marL="3200400" algn="l" rtl="0" eaLnBrk="1" latinLnBrk="0" hangingPunct="1">
        <a:defRPr kumimoji="0" lang="tr-TR" kern="1200">
          <a:solidFill>
            <a:schemeClr val="tx1"/>
          </a:solidFill>
          <a:latin typeface="+mn-lt"/>
          <a:ea typeface="+mn-ea"/>
          <a:cs typeface="+mn-cs"/>
        </a:defRPr>
      </a:lvl8pPr>
      <a:lvl9pPr marL="3657600" algn="l" rtl="0" eaLnBrk="1" latinLnBrk="0" hangingPunct="1">
        <a:defRPr kumimoji="0" lang="tr-TR"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hyperlink" Target="https://eksisozluk.com/?q=belirti" TargetMode="Externa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304800" y="1047750"/>
            <a:ext cx="6477000" cy="2038350"/>
          </a:xfrm>
        </p:spPr>
        <p:txBody>
          <a:bodyPr anchor="t">
            <a:normAutofit/>
          </a:bodyPr>
          <a:lstStyle/>
          <a:p>
            <a:pPr algn="ctr"/>
            <a:r>
              <a:rPr lang="tr-TR" sz="8000" dirty="0">
                <a:solidFill>
                  <a:srgbClr val="FFFF00"/>
                </a:solidFill>
              </a:rPr>
              <a:t>İZAHA DAVET</a:t>
            </a:r>
          </a:p>
        </p:txBody>
      </p:sp>
      <p:sp>
        <p:nvSpPr>
          <p:cNvPr id="3" name="Alt Başlık 2"/>
          <p:cNvSpPr>
            <a:spLocks noGrp="1"/>
          </p:cNvSpPr>
          <p:nvPr>
            <p:ph type="subTitle" idx="1"/>
          </p:nvPr>
        </p:nvSpPr>
        <p:spPr>
          <a:xfrm>
            <a:off x="4114801" y="3086100"/>
            <a:ext cx="4919870" cy="1316935"/>
          </a:xfrm>
        </p:spPr>
        <p:txBody>
          <a:bodyPr>
            <a:normAutofit/>
          </a:bodyPr>
          <a:lstStyle/>
          <a:p>
            <a:r>
              <a:rPr lang="tr-TR" sz="2100" b="1" dirty="0">
                <a:solidFill>
                  <a:srgbClr val="FFFF00"/>
                </a:solidFill>
              </a:rPr>
              <a:t>YMM Mustafa DÜNDAR</a:t>
            </a:r>
          </a:p>
          <a:p>
            <a:r>
              <a:rPr lang="tr-TR" sz="2100" b="1" smtClean="0">
                <a:solidFill>
                  <a:srgbClr val="FFFF00"/>
                </a:solidFill>
              </a:rPr>
              <a:t>16 EYLÜL </a:t>
            </a:r>
            <a:r>
              <a:rPr lang="tr-TR" sz="2100" b="1" dirty="0">
                <a:solidFill>
                  <a:srgbClr val="FFFF00"/>
                </a:solidFill>
              </a:rPr>
              <a:t>2018</a:t>
            </a:r>
          </a:p>
        </p:txBody>
      </p:sp>
    </p:spTree>
    <p:extLst>
      <p:ext uri="{BB962C8B-B14F-4D97-AF65-F5344CB8AC3E}">
        <p14:creationId xmlns:p14="http://schemas.microsoft.com/office/powerpoint/2010/main" xmlns="" val="1540100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27991" y="1"/>
            <a:ext cx="8497957" cy="10734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r>
              <a:rPr lang="tr-TR" sz="3600" b="1" dirty="0">
                <a:solidFill>
                  <a:prstClr val="white"/>
                </a:solidFill>
                <a:latin typeface="Century Gothic" panose="020B0502020202020204"/>
              </a:rPr>
              <a:t>VUK M.3 AÇISINDAN!</a:t>
            </a:r>
          </a:p>
        </p:txBody>
      </p:sp>
      <p:sp>
        <p:nvSpPr>
          <p:cNvPr id="3" name="Oval 2"/>
          <p:cNvSpPr/>
          <p:nvPr/>
        </p:nvSpPr>
        <p:spPr>
          <a:xfrm>
            <a:off x="218661" y="1262270"/>
            <a:ext cx="8796131" cy="3399183"/>
          </a:xfrm>
          <a:prstGeom prst="ellipse">
            <a:avLst/>
          </a:prstGeom>
          <a:blipFill>
            <a:blip r:embed="rId2" cstate="print"/>
            <a:tile tx="0" ty="0" sx="100000" sy="100000" flip="none" algn="tl"/>
          </a:blipFill>
          <a:ln w="76200">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a:solidFill>
                  <a:srgbClr val="0070C0"/>
                </a:solidFill>
              </a:rPr>
              <a:t>Karine ya da belirti tek başına yeterli olmayıp, VUK m.3 uyarınca vergiyi doğuran olayın meydana geldiği ispatlanmalıdır.</a:t>
            </a:r>
          </a:p>
        </p:txBody>
      </p:sp>
    </p:spTree>
    <p:extLst>
      <p:ext uri="{BB962C8B-B14F-4D97-AF65-F5344CB8AC3E}">
        <p14:creationId xmlns:p14="http://schemas.microsoft.com/office/powerpoint/2010/main" xmlns="" val="1201380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27991" y="1"/>
            <a:ext cx="8497957" cy="10734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r>
              <a:rPr lang="tr-TR" sz="3600" b="1" dirty="0">
                <a:solidFill>
                  <a:prstClr val="white"/>
                </a:solidFill>
                <a:latin typeface="Century Gothic" panose="020B0502020202020204"/>
              </a:rPr>
              <a:t>VUK M.3 AÇISINDAN!</a:t>
            </a:r>
          </a:p>
        </p:txBody>
      </p:sp>
      <p:sp>
        <p:nvSpPr>
          <p:cNvPr id="2" name="Dikdörtgen: Kesik Çapraz Köşeler 1"/>
          <p:cNvSpPr/>
          <p:nvPr/>
        </p:nvSpPr>
        <p:spPr>
          <a:xfrm>
            <a:off x="327991" y="1838739"/>
            <a:ext cx="3955775" cy="2355574"/>
          </a:xfrm>
          <a:prstGeom prst="snip2Diag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100" b="1" dirty="0">
                <a:solidFill>
                  <a:srgbClr val="0070C0"/>
                </a:solidFill>
              </a:rPr>
              <a:t>Örnek; İdarenin sahte belge </a:t>
            </a:r>
            <a:r>
              <a:rPr lang="tr-TR" sz="2100" b="1" dirty="0">
                <a:solidFill>
                  <a:srgbClr val="FF0000"/>
                </a:solidFill>
              </a:rPr>
              <a:t>düzenlediğini</a:t>
            </a:r>
            <a:r>
              <a:rPr lang="tr-TR" sz="2100" b="1" dirty="0">
                <a:solidFill>
                  <a:srgbClr val="0070C0"/>
                </a:solidFill>
              </a:rPr>
              <a:t> iddia ettiği mükellefin açtığı davada, mahkemenin aksi yönde karar vermesi ve kararın kesinleşmesi halinde;</a:t>
            </a:r>
          </a:p>
        </p:txBody>
      </p:sp>
      <p:sp>
        <p:nvSpPr>
          <p:cNvPr id="5" name="Oval 4"/>
          <p:cNvSpPr/>
          <p:nvPr/>
        </p:nvSpPr>
        <p:spPr>
          <a:xfrm>
            <a:off x="4373218" y="1428750"/>
            <a:ext cx="4263887" cy="3429000"/>
          </a:xfrm>
          <a:prstGeom prst="ellipse">
            <a:avLst/>
          </a:prstGeom>
          <a:solidFill>
            <a:srgbClr val="FF0000"/>
          </a:solidFill>
          <a:scene3d>
            <a:camera prst="obliqueBottomLeft"/>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r>
              <a:rPr lang="tr-TR" sz="2800" b="1" dirty="0"/>
              <a:t>Kullanıcı mükellef açısından karine de belirti de hukuken tamamıyla ortadan kalkmıştır!</a:t>
            </a:r>
          </a:p>
        </p:txBody>
      </p:sp>
    </p:spTree>
    <p:extLst>
      <p:ext uri="{BB962C8B-B14F-4D97-AF65-F5344CB8AC3E}">
        <p14:creationId xmlns:p14="http://schemas.microsoft.com/office/powerpoint/2010/main" xmlns="" val="3467407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09600" y="133350"/>
            <a:ext cx="7848600" cy="10734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a:t>VUK M.370;YETKİLİ KURUM M.BAK.</a:t>
            </a:r>
          </a:p>
        </p:txBody>
      </p:sp>
      <p:sp>
        <p:nvSpPr>
          <p:cNvPr id="3" name="Dikdörtgen 2"/>
          <p:cNvSpPr/>
          <p:nvPr/>
        </p:nvSpPr>
        <p:spPr>
          <a:xfrm>
            <a:off x="762000" y="1428750"/>
            <a:ext cx="7891669" cy="3095211"/>
          </a:xfrm>
          <a:prstGeom prst="rect">
            <a:avLst/>
          </a:prstGeom>
          <a:solidFill>
            <a:srgbClr val="FFFF00"/>
          </a:solidFill>
        </p:spPr>
        <p:style>
          <a:lnRef idx="1">
            <a:schemeClr val="accent1"/>
          </a:lnRef>
          <a:fillRef idx="2">
            <a:schemeClr val="accent1"/>
          </a:fillRef>
          <a:effectRef idx="1">
            <a:schemeClr val="accent1"/>
          </a:effectRef>
          <a:fontRef idx="minor">
            <a:schemeClr val="dk1"/>
          </a:fontRef>
        </p:style>
        <p:txBody>
          <a:bodyPr rtlCol="0" anchor="ctr"/>
          <a:lstStyle/>
          <a:p>
            <a:pPr algn="just"/>
            <a:r>
              <a:rPr lang="tr-TR" sz="2400" b="1" dirty="0">
                <a:solidFill>
                  <a:srgbClr val="FF0000"/>
                </a:solidFill>
              </a:rPr>
              <a:t>Maliye Bakanlığı</a:t>
            </a:r>
            <a:r>
              <a:rPr lang="tr-TR" sz="2400" b="1" dirty="0"/>
              <a:t>;</a:t>
            </a:r>
          </a:p>
          <a:p>
            <a:pPr algn="just"/>
            <a:r>
              <a:rPr lang="tr-TR" sz="2400" b="1" dirty="0">
                <a:solidFill>
                  <a:schemeClr val="tx1"/>
                </a:solidFill>
              </a:rPr>
              <a:t>1- Ön tespitin niteliğini, </a:t>
            </a:r>
          </a:p>
          <a:p>
            <a:pPr algn="just"/>
            <a:r>
              <a:rPr lang="tr-TR" sz="2400" b="1" dirty="0">
                <a:solidFill>
                  <a:schemeClr val="tx1"/>
                </a:solidFill>
              </a:rPr>
              <a:t>2-İzaha davetin şeklini ve kapsamını, </a:t>
            </a:r>
          </a:p>
          <a:p>
            <a:pPr algn="just"/>
            <a:r>
              <a:rPr lang="tr-TR" sz="2400" b="1" dirty="0">
                <a:solidFill>
                  <a:schemeClr val="tx1"/>
                </a:solidFill>
              </a:rPr>
              <a:t>3-Daveti yapacak ve yapılan izahı değerlendirecek mercii, </a:t>
            </a:r>
          </a:p>
          <a:p>
            <a:pPr algn="just"/>
            <a:r>
              <a:rPr lang="tr-TR" sz="2400" b="1" dirty="0">
                <a:solidFill>
                  <a:schemeClr val="tx1"/>
                </a:solidFill>
              </a:rPr>
              <a:t>4-Davet yapılacakları, yapılan izahta kullanılacak bilgi ve belgeler ile </a:t>
            </a:r>
          </a:p>
          <a:p>
            <a:pPr algn="just"/>
            <a:r>
              <a:rPr lang="tr-TR" sz="2400" b="1" dirty="0">
                <a:solidFill>
                  <a:schemeClr val="tx1"/>
                </a:solidFill>
              </a:rPr>
              <a:t>5- Uygulamaya ilişkin usul ve esasları belirlemeye yetkilidir.</a:t>
            </a:r>
          </a:p>
        </p:txBody>
      </p:sp>
    </p:spTree>
    <p:extLst>
      <p:ext uri="{BB962C8B-B14F-4D97-AF65-F5344CB8AC3E}">
        <p14:creationId xmlns:p14="http://schemas.microsoft.com/office/powerpoint/2010/main" xmlns="" val="1097686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110408" y="325246"/>
            <a:ext cx="5410201" cy="93842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a:t>MALİYE BAKANLIĞI</a:t>
            </a:r>
          </a:p>
        </p:txBody>
      </p:sp>
      <p:pic>
        <p:nvPicPr>
          <p:cNvPr id="2" name="Resim 1"/>
          <p:cNvPicPr>
            <a:picLocks noChangeAspect="1"/>
          </p:cNvPicPr>
          <p:nvPr/>
        </p:nvPicPr>
        <p:blipFill>
          <a:blip r:embed="rId2" cstate="print"/>
          <a:stretch>
            <a:fillRect/>
          </a:stretch>
        </p:blipFill>
        <p:spPr>
          <a:xfrm>
            <a:off x="3810000" y="1385032"/>
            <a:ext cx="2221706" cy="585788"/>
          </a:xfrm>
          <a:prstGeom prst="rect">
            <a:avLst/>
          </a:prstGeom>
        </p:spPr>
      </p:pic>
      <p:graphicFrame>
        <p:nvGraphicFramePr>
          <p:cNvPr id="12" name="Tablo 11"/>
          <p:cNvGraphicFramePr>
            <a:graphicFrameLocks noGrp="1"/>
          </p:cNvGraphicFramePr>
          <p:nvPr>
            <p:extLst>
              <p:ext uri="{D42A27DB-BD31-4B8C-83A1-F6EECF244321}">
                <p14:modId xmlns:p14="http://schemas.microsoft.com/office/powerpoint/2010/main" xmlns="" val="3774838762"/>
              </p:ext>
            </p:extLst>
          </p:nvPr>
        </p:nvGraphicFramePr>
        <p:xfrm>
          <a:off x="824948" y="2092187"/>
          <a:ext cx="7981122" cy="2708412"/>
        </p:xfrm>
        <a:graphic>
          <a:graphicData uri="http://schemas.openxmlformats.org/drawingml/2006/table">
            <a:tbl>
              <a:tblPr/>
              <a:tblGrid>
                <a:gridCol w="2971800">
                  <a:extLst>
                    <a:ext uri="{9D8B030D-6E8A-4147-A177-3AD203B41FA5}">
                      <a16:colId xmlns:a16="http://schemas.microsoft.com/office/drawing/2014/main" xmlns="" val="20000"/>
                    </a:ext>
                  </a:extLst>
                </a:gridCol>
                <a:gridCol w="2351370">
                  <a:extLst>
                    <a:ext uri="{9D8B030D-6E8A-4147-A177-3AD203B41FA5}">
                      <a16:colId xmlns:a16="http://schemas.microsoft.com/office/drawing/2014/main" xmlns="" val="20001"/>
                    </a:ext>
                  </a:extLst>
                </a:gridCol>
                <a:gridCol w="2657952">
                  <a:extLst>
                    <a:ext uri="{9D8B030D-6E8A-4147-A177-3AD203B41FA5}">
                      <a16:colId xmlns:a16="http://schemas.microsoft.com/office/drawing/2014/main" xmlns="" val="20002"/>
                    </a:ext>
                  </a:extLst>
                </a:gridCol>
              </a:tblGrid>
              <a:tr h="1036937">
                <a:tc>
                  <a:txBody>
                    <a:bodyPr/>
                    <a:lstStyle/>
                    <a:p>
                      <a:pPr>
                        <a:lnSpc>
                          <a:spcPts val="1200"/>
                        </a:lnSpc>
                        <a:spcAft>
                          <a:spcPts val="0"/>
                        </a:spcAft>
                      </a:pPr>
                      <a:r>
                        <a:rPr lang="tr-TR" sz="1800" dirty="0">
                          <a:effectLst/>
                          <a:latin typeface="Arial" panose="020B0604020202020204" pitchFamily="34" charset="0"/>
                        </a:rPr>
                        <a:t>25 Temmuz 2017</a:t>
                      </a:r>
                    </a:p>
                    <a:p>
                      <a:pPr>
                        <a:lnSpc>
                          <a:spcPts val="1200"/>
                        </a:lnSpc>
                        <a:spcAft>
                          <a:spcPts val="0"/>
                        </a:spcAft>
                      </a:pPr>
                      <a:endParaRPr lang="tr-TR" sz="1800" dirty="0">
                        <a:effectLst/>
                        <a:latin typeface="Arial" panose="020B0604020202020204" pitchFamily="34" charset="0"/>
                      </a:endParaRPr>
                    </a:p>
                    <a:p>
                      <a:pPr>
                        <a:lnSpc>
                          <a:spcPts val="1200"/>
                        </a:lnSpc>
                        <a:spcAft>
                          <a:spcPts val="0"/>
                        </a:spcAft>
                      </a:pPr>
                      <a:r>
                        <a:rPr lang="tr-TR" sz="1800" dirty="0">
                          <a:effectLst/>
                          <a:latin typeface="Arial" panose="020B0604020202020204" pitchFamily="34" charset="0"/>
                        </a:rPr>
                        <a:t> SALI</a:t>
                      </a:r>
                      <a:endParaRPr lang="tr-TR" sz="1800" dirty="0">
                        <a:effectLst/>
                        <a:latin typeface="Times New Roman" panose="02020603050405020304" pitchFamily="18" charset="0"/>
                      </a:endParaRPr>
                    </a:p>
                  </a:txBody>
                  <a:tcPr marL="51435" marR="51435" marT="0" marB="0" anchor="ctr">
                    <a:lnL>
                      <a:noFill/>
                    </a:lnL>
                    <a:lnR>
                      <a:noFill/>
                    </a:lnR>
                    <a:lnT>
                      <a:noFill/>
                    </a:lnT>
                    <a:lnB w="12700" cap="flat" cmpd="sng" algn="ctr">
                      <a:solidFill>
                        <a:srgbClr val="660066"/>
                      </a:solidFill>
                      <a:prstDash val="solid"/>
                      <a:round/>
                      <a:headEnd type="none" w="med" len="med"/>
                      <a:tailEnd type="none" w="med" len="med"/>
                    </a:lnB>
                  </a:tcPr>
                </a:tc>
                <a:tc>
                  <a:txBody>
                    <a:bodyPr/>
                    <a:lstStyle/>
                    <a:p>
                      <a:pPr algn="ctr">
                        <a:lnSpc>
                          <a:spcPts val="1200"/>
                        </a:lnSpc>
                        <a:spcAft>
                          <a:spcPts val="0"/>
                        </a:spcAft>
                      </a:pPr>
                      <a:r>
                        <a:rPr lang="tr-TR" sz="2400" b="1" dirty="0">
                          <a:solidFill>
                            <a:schemeClr val="tx1"/>
                          </a:solidFill>
                          <a:effectLst/>
                          <a:latin typeface="Palatino Linotype" panose="02040502050505030304" pitchFamily="18" charset="0"/>
                        </a:rPr>
                        <a:t>Resmî Gazete</a:t>
                      </a:r>
                      <a:endParaRPr lang="tr-TR" sz="2400" dirty="0">
                        <a:solidFill>
                          <a:schemeClr val="tx1"/>
                        </a:solidFill>
                        <a:effectLst/>
                        <a:latin typeface="Times New Roman" panose="02020603050405020304" pitchFamily="18" charset="0"/>
                      </a:endParaRPr>
                    </a:p>
                  </a:txBody>
                  <a:tcPr marL="51435" marR="51435" marT="0" marB="0" anchor="ctr">
                    <a:lnL>
                      <a:noFill/>
                    </a:lnL>
                    <a:lnR>
                      <a:noFill/>
                    </a:lnR>
                    <a:lnT>
                      <a:noFill/>
                    </a:lnT>
                    <a:lnB w="12700" cap="flat" cmpd="sng" algn="ctr">
                      <a:solidFill>
                        <a:srgbClr val="660066"/>
                      </a:solidFill>
                      <a:prstDash val="solid"/>
                      <a:round/>
                      <a:headEnd type="none" w="med" len="med"/>
                      <a:tailEnd type="none" w="med" len="med"/>
                    </a:lnB>
                  </a:tcPr>
                </a:tc>
                <a:tc>
                  <a:txBody>
                    <a:bodyPr/>
                    <a:lstStyle/>
                    <a:p>
                      <a:pPr algn="r"/>
                      <a:r>
                        <a:rPr lang="tr-TR" sz="2400">
                          <a:effectLst/>
                          <a:latin typeface="Arial" panose="020B0604020202020204" pitchFamily="34" charset="0"/>
                        </a:rPr>
                        <a:t>Sayı : 30134</a:t>
                      </a:r>
                      <a:endParaRPr lang="tr-TR" sz="2400">
                        <a:effectLst/>
                        <a:latin typeface="Times New Roman" panose="02020603050405020304" pitchFamily="18" charset="0"/>
                      </a:endParaRPr>
                    </a:p>
                  </a:txBody>
                  <a:tcPr marL="51435" marR="51435" marT="0" marB="0" anchor="ctr">
                    <a:lnL>
                      <a:noFill/>
                    </a:lnL>
                    <a:lnR>
                      <a:noFill/>
                    </a:lnR>
                    <a:lnT>
                      <a:noFill/>
                    </a:lnT>
                    <a:lnB w="12700" cap="flat" cmpd="sng" algn="ctr">
                      <a:solidFill>
                        <a:srgbClr val="660066"/>
                      </a:solidFill>
                      <a:prstDash val="solid"/>
                      <a:round/>
                      <a:headEnd type="none" w="med" len="med"/>
                      <a:tailEnd type="none" w="med" len="med"/>
                    </a:lnB>
                  </a:tcPr>
                </a:tc>
                <a:extLst>
                  <a:ext uri="{0D108BD9-81ED-4DB2-BD59-A6C34878D82A}">
                    <a16:rowId xmlns:a16="http://schemas.microsoft.com/office/drawing/2014/main" xmlns="" val="10000"/>
                  </a:ext>
                </a:extLst>
              </a:tr>
              <a:tr h="699345">
                <a:tc gridSpan="3">
                  <a:txBody>
                    <a:bodyPr/>
                    <a:lstStyle/>
                    <a:p>
                      <a:pPr algn="ctr"/>
                      <a:r>
                        <a:rPr lang="tr-TR" sz="2400" b="1" dirty="0">
                          <a:solidFill>
                            <a:schemeClr val="tx1"/>
                          </a:solidFill>
                          <a:effectLst/>
                          <a:latin typeface="Arial" panose="020B0604020202020204" pitchFamily="34" charset="0"/>
                        </a:rPr>
                        <a:t>TEBLİĞ</a:t>
                      </a:r>
                      <a:endParaRPr lang="tr-TR" sz="2400" dirty="0">
                        <a:solidFill>
                          <a:schemeClr val="tx1"/>
                        </a:solidFill>
                        <a:effectLst/>
                        <a:latin typeface="Times New Roman" panose="02020603050405020304" pitchFamily="18" charset="0"/>
                      </a:endParaRPr>
                    </a:p>
                  </a:txBody>
                  <a:tcPr marL="51435" marR="51435" marT="0" marB="0" anchor="ctr">
                    <a:lnL>
                      <a:noFill/>
                    </a:lnL>
                    <a:lnR>
                      <a:noFill/>
                    </a:lnR>
                    <a:lnT w="12700" cap="flat" cmpd="sng" algn="ctr">
                      <a:solidFill>
                        <a:srgbClr val="660066"/>
                      </a:solidFill>
                      <a:prstDash val="solid"/>
                      <a:round/>
                      <a:headEnd type="none" w="med" len="med"/>
                      <a:tailEnd type="none" w="med" len="med"/>
                    </a:lnT>
                    <a:lnB>
                      <a:noFill/>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10001"/>
                  </a:ext>
                </a:extLst>
              </a:tr>
              <a:tr h="972130">
                <a:tc gridSpan="3">
                  <a:txBody>
                    <a:bodyPr/>
                    <a:lstStyle/>
                    <a:p>
                      <a:pPr indent="359410" algn="just">
                        <a:lnSpc>
                          <a:spcPts val="1200"/>
                        </a:lnSpc>
                        <a:spcAft>
                          <a:spcPts val="0"/>
                        </a:spcAft>
                      </a:pPr>
                      <a:r>
                        <a:rPr lang="tr-TR" sz="1200" u="sng" dirty="0">
                          <a:effectLst/>
                          <a:latin typeface="Times New Roman" panose="02020603050405020304" pitchFamily="18" charset="0"/>
                        </a:rPr>
                        <a:t>Maliye Bakanlığı (Gelir İdaresi Başkanlığı)’</a:t>
                      </a:r>
                      <a:r>
                        <a:rPr lang="tr-TR" sz="1200" u="sng" dirty="0" err="1">
                          <a:effectLst/>
                          <a:latin typeface="Times New Roman" panose="02020603050405020304" pitchFamily="18" charset="0"/>
                        </a:rPr>
                        <a:t>ndan</a:t>
                      </a:r>
                      <a:r>
                        <a:rPr lang="tr-TR" sz="1200" u="sng" dirty="0">
                          <a:effectLst/>
                          <a:latin typeface="Times New Roman" panose="02020603050405020304" pitchFamily="18" charset="0"/>
                        </a:rPr>
                        <a:t>:</a:t>
                      </a:r>
                    </a:p>
                    <a:p>
                      <a:pPr indent="359410" algn="just">
                        <a:lnSpc>
                          <a:spcPts val="1200"/>
                        </a:lnSpc>
                        <a:spcAft>
                          <a:spcPts val="0"/>
                        </a:spcAft>
                      </a:pPr>
                      <a:endParaRPr lang="tr-TR" sz="1200" u="sng" dirty="0">
                        <a:solidFill>
                          <a:schemeClr val="tx1"/>
                        </a:solidFill>
                        <a:effectLst/>
                        <a:latin typeface="Times New Roman" panose="02020603050405020304" pitchFamily="18" charset="0"/>
                      </a:endParaRPr>
                    </a:p>
                    <a:p>
                      <a:pPr algn="ctr">
                        <a:lnSpc>
                          <a:spcPts val="1200"/>
                        </a:lnSpc>
                        <a:spcAft>
                          <a:spcPts val="0"/>
                        </a:spcAft>
                      </a:pPr>
                      <a:r>
                        <a:rPr lang="tr-TR" sz="1800" b="1" dirty="0">
                          <a:solidFill>
                            <a:schemeClr val="tx1"/>
                          </a:solidFill>
                          <a:effectLst/>
                          <a:latin typeface="Times New Roman" panose="02020603050405020304" pitchFamily="18" charset="0"/>
                        </a:rPr>
                        <a:t>VERGİ USUL KANUNU GENEL TEBLİĞİ</a:t>
                      </a:r>
                    </a:p>
                    <a:p>
                      <a:pPr algn="ctr">
                        <a:lnSpc>
                          <a:spcPts val="1200"/>
                        </a:lnSpc>
                        <a:spcAft>
                          <a:spcPts val="0"/>
                        </a:spcAft>
                      </a:pPr>
                      <a:endParaRPr lang="tr-TR" sz="1800" b="1" dirty="0">
                        <a:solidFill>
                          <a:schemeClr val="tx1"/>
                        </a:solidFill>
                        <a:effectLst/>
                        <a:latin typeface="Times New Roman" panose="02020603050405020304" pitchFamily="18" charset="0"/>
                      </a:endParaRPr>
                    </a:p>
                    <a:p>
                      <a:pPr algn="ctr">
                        <a:lnSpc>
                          <a:spcPts val="1200"/>
                        </a:lnSpc>
                        <a:spcAft>
                          <a:spcPts val="0"/>
                        </a:spcAft>
                      </a:pPr>
                      <a:r>
                        <a:rPr lang="tr-TR" sz="1800" b="1" dirty="0">
                          <a:solidFill>
                            <a:schemeClr val="tx1"/>
                          </a:solidFill>
                          <a:effectLst/>
                          <a:latin typeface="Times New Roman" panose="02020603050405020304" pitchFamily="18" charset="0"/>
                        </a:rPr>
                        <a:t>(SIRA NO: 482)</a:t>
                      </a:r>
                    </a:p>
                  </a:txBody>
                  <a:tcPr marL="51435" marR="51435" marT="0" marB="0" anchor="ctr">
                    <a:lnL>
                      <a:noFill/>
                    </a:lnL>
                    <a:lnR>
                      <a:noFill/>
                    </a:lnR>
                    <a:lnT>
                      <a:noFill/>
                    </a:lnT>
                    <a:lnB>
                      <a:noFill/>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2995946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27991" y="1"/>
            <a:ext cx="8497957" cy="10734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r>
              <a:rPr lang="tr-TR" sz="3600" b="1" dirty="0">
                <a:solidFill>
                  <a:prstClr val="white"/>
                </a:solidFill>
                <a:latin typeface="Century Gothic" panose="020B0502020202020204"/>
              </a:rPr>
              <a:t>TEBLİĞDE </a:t>
            </a:r>
          </a:p>
        </p:txBody>
      </p:sp>
      <p:sp>
        <p:nvSpPr>
          <p:cNvPr id="3" name="Dikdörtgen: Yuvarlatılmış Çapraz Köşeler 2"/>
          <p:cNvSpPr/>
          <p:nvPr/>
        </p:nvSpPr>
        <p:spPr>
          <a:xfrm>
            <a:off x="533400" y="1411357"/>
            <a:ext cx="7772399" cy="3230217"/>
          </a:xfrm>
          <a:prstGeom prst="round2Diag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b="1" dirty="0">
                <a:solidFill>
                  <a:srgbClr val="FFFF00"/>
                </a:solidFill>
              </a:rPr>
              <a:t>İzaha davetin usul ve esasları ile izaha davet </a:t>
            </a:r>
            <a:r>
              <a:rPr lang="tr-TR" sz="4000" b="1" dirty="0">
                <a:solidFill>
                  <a:srgbClr val="FFFF00"/>
                </a:solidFill>
                <a:effectLst>
                  <a:outerShdw blurRad="38100" dist="38100" dir="2700000" algn="tl">
                    <a:srgbClr val="000000">
                      <a:alpha val="43137"/>
                    </a:srgbClr>
                  </a:outerShdw>
                </a:effectLst>
              </a:rPr>
              <a:t>KONULARI</a:t>
            </a:r>
            <a:r>
              <a:rPr lang="tr-TR" sz="4000" b="1" dirty="0">
                <a:solidFill>
                  <a:srgbClr val="FFFF00"/>
                </a:solidFill>
              </a:rPr>
              <a:t> belirlenmiştir.</a:t>
            </a:r>
          </a:p>
          <a:p>
            <a:pPr algn="ctr"/>
            <a:r>
              <a:rPr lang="tr-TR" sz="4000" b="1" dirty="0">
                <a:solidFill>
                  <a:schemeClr val="bg1"/>
                </a:solidFill>
              </a:rPr>
              <a:t>Uygulama bu tebliğdeki düzenlemelere göre yürütülecektir</a:t>
            </a:r>
            <a:r>
              <a:rPr lang="tr-TR" sz="2400" b="1" dirty="0">
                <a:solidFill>
                  <a:schemeClr val="bg1"/>
                </a:solidFill>
              </a:rPr>
              <a:t>.</a:t>
            </a:r>
          </a:p>
        </p:txBody>
      </p:sp>
    </p:spTree>
    <p:extLst>
      <p:ext uri="{BB962C8B-B14F-4D97-AF65-F5344CB8AC3E}">
        <p14:creationId xmlns:p14="http://schemas.microsoft.com/office/powerpoint/2010/main" xmlns="" val="1636028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76469" y="1"/>
            <a:ext cx="8497957" cy="10734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r>
              <a:rPr lang="tr-TR" sz="3600" b="1" dirty="0">
                <a:solidFill>
                  <a:prstClr val="white"/>
                </a:solidFill>
                <a:latin typeface="Century Gothic" panose="020B0502020202020204"/>
              </a:rPr>
              <a:t>ÖN TESPİT</a:t>
            </a:r>
          </a:p>
        </p:txBody>
      </p:sp>
      <p:sp>
        <p:nvSpPr>
          <p:cNvPr id="2" name="Ok: Sağ 1"/>
          <p:cNvSpPr/>
          <p:nvPr/>
        </p:nvSpPr>
        <p:spPr>
          <a:xfrm>
            <a:off x="89454" y="2007705"/>
            <a:ext cx="1434546" cy="199776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500" b="1" i="1"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ÖN TESPİT NEDİR ?</a:t>
            </a:r>
          </a:p>
        </p:txBody>
      </p:sp>
      <p:sp>
        <p:nvSpPr>
          <p:cNvPr id="5" name="Dikdörtgen: Katlanmış Köşe 4"/>
          <p:cNvSpPr/>
          <p:nvPr/>
        </p:nvSpPr>
        <p:spPr>
          <a:xfrm>
            <a:off x="1524000" y="1352550"/>
            <a:ext cx="7086599" cy="3429000"/>
          </a:xfrm>
          <a:prstGeom prst="foldedCorner">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rtlCol="0" anchor="ctr"/>
          <a:lstStyle/>
          <a:p>
            <a:pPr algn="just">
              <a:tabLst>
                <a:tab pos="85725" algn="l"/>
              </a:tabLst>
            </a:pPr>
            <a:r>
              <a:rPr lang="tr-TR" sz="2000" b="1" dirty="0">
                <a:solidFill>
                  <a:schemeClr val="tx1"/>
                </a:solidFill>
              </a:rPr>
              <a:t>V</a:t>
            </a:r>
            <a:r>
              <a:rPr lang="en-US" sz="2000" b="1" dirty="0" err="1">
                <a:solidFill>
                  <a:schemeClr val="tx1"/>
                </a:solidFill>
              </a:rPr>
              <a:t>ergi</a:t>
            </a:r>
            <a:r>
              <a:rPr lang="en-US" sz="2000" b="1" dirty="0">
                <a:solidFill>
                  <a:schemeClr val="tx1"/>
                </a:solidFill>
              </a:rPr>
              <a:t> </a:t>
            </a:r>
            <a:r>
              <a:rPr lang="en-US" sz="2000" b="1" dirty="0" err="1">
                <a:solidFill>
                  <a:schemeClr val="tx1"/>
                </a:solidFill>
              </a:rPr>
              <a:t>kanunlarının</a:t>
            </a:r>
            <a:r>
              <a:rPr lang="en-US" sz="2000" b="1" dirty="0">
                <a:solidFill>
                  <a:schemeClr val="tx1"/>
                </a:solidFill>
              </a:rPr>
              <a:t> </a:t>
            </a:r>
            <a:r>
              <a:rPr lang="en-US" sz="2000" b="1" dirty="0" err="1">
                <a:solidFill>
                  <a:schemeClr val="tx1"/>
                </a:solidFill>
              </a:rPr>
              <a:t>verdiği</a:t>
            </a:r>
            <a:r>
              <a:rPr lang="en-US" sz="2000" b="1" dirty="0">
                <a:solidFill>
                  <a:schemeClr val="tx1"/>
                </a:solidFill>
              </a:rPr>
              <a:t> </a:t>
            </a:r>
            <a:r>
              <a:rPr lang="en-US" sz="2000" b="1" dirty="0" err="1">
                <a:solidFill>
                  <a:schemeClr val="tx1"/>
                </a:solidFill>
              </a:rPr>
              <a:t>yetki</a:t>
            </a:r>
            <a:r>
              <a:rPr lang="en-US" sz="2000" b="1" dirty="0">
                <a:solidFill>
                  <a:schemeClr val="tx1"/>
                </a:solidFill>
              </a:rPr>
              <a:t> </a:t>
            </a:r>
            <a:r>
              <a:rPr lang="en-US" sz="2000" b="1" dirty="0" err="1">
                <a:solidFill>
                  <a:schemeClr val="tx1"/>
                </a:solidFill>
              </a:rPr>
              <a:t>kapsamında</a:t>
            </a:r>
            <a:r>
              <a:rPr lang="en-US" sz="2000" b="1" dirty="0">
                <a:solidFill>
                  <a:schemeClr val="tx1"/>
                </a:solidFill>
              </a:rPr>
              <a:t> </a:t>
            </a:r>
            <a:r>
              <a:rPr lang="en-US" sz="2000" b="1" dirty="0" err="1">
                <a:solidFill>
                  <a:schemeClr val="tx1"/>
                </a:solidFill>
              </a:rPr>
              <a:t>vergi</a:t>
            </a:r>
            <a:r>
              <a:rPr lang="en-US" sz="2000" b="1" dirty="0">
                <a:solidFill>
                  <a:schemeClr val="tx1"/>
                </a:solidFill>
              </a:rPr>
              <a:t> </a:t>
            </a:r>
            <a:r>
              <a:rPr lang="en-US" sz="2000" b="1" dirty="0" err="1">
                <a:solidFill>
                  <a:schemeClr val="tx1"/>
                </a:solidFill>
              </a:rPr>
              <a:t>incelemesi</a:t>
            </a:r>
            <a:r>
              <a:rPr lang="en-US" sz="2000" b="1" dirty="0">
                <a:solidFill>
                  <a:schemeClr val="tx1"/>
                </a:solidFill>
              </a:rPr>
              <a:t> </a:t>
            </a:r>
            <a:r>
              <a:rPr lang="en-US" sz="2000" b="1" dirty="0" err="1">
                <a:solidFill>
                  <a:schemeClr val="tx1"/>
                </a:solidFill>
              </a:rPr>
              <a:t>yapmaya</a:t>
            </a:r>
            <a:r>
              <a:rPr lang="en-US" sz="2000" b="1" dirty="0">
                <a:solidFill>
                  <a:schemeClr val="tx1"/>
                </a:solidFill>
              </a:rPr>
              <a:t> </a:t>
            </a:r>
            <a:r>
              <a:rPr lang="en-US" sz="2000" b="1" dirty="0" err="1">
                <a:solidFill>
                  <a:schemeClr val="tx1"/>
                </a:solidFill>
              </a:rPr>
              <a:t>ve</a:t>
            </a:r>
            <a:r>
              <a:rPr lang="en-US" sz="2000" b="1" dirty="0">
                <a:solidFill>
                  <a:schemeClr val="tx1"/>
                </a:solidFill>
              </a:rPr>
              <a:t>/veya </a:t>
            </a:r>
            <a:r>
              <a:rPr lang="en-US" sz="2000" b="1" dirty="0" err="1">
                <a:solidFill>
                  <a:schemeClr val="tx1"/>
                </a:solidFill>
              </a:rPr>
              <a:t>mükellefler</a:t>
            </a:r>
            <a:r>
              <a:rPr lang="en-US" sz="2000" b="1" dirty="0">
                <a:solidFill>
                  <a:schemeClr val="tx1"/>
                </a:solidFill>
              </a:rPr>
              <a:t> veya </a:t>
            </a:r>
            <a:r>
              <a:rPr lang="en-US" sz="2000" b="1" dirty="0" err="1">
                <a:solidFill>
                  <a:schemeClr val="tx1"/>
                </a:solidFill>
              </a:rPr>
              <a:t>mükelleflerle</a:t>
            </a:r>
            <a:r>
              <a:rPr lang="en-US" sz="2000" b="1" dirty="0">
                <a:solidFill>
                  <a:schemeClr val="tx1"/>
                </a:solidFill>
              </a:rPr>
              <a:t> </a:t>
            </a:r>
            <a:r>
              <a:rPr lang="en-US" sz="2000" b="1" dirty="0" err="1">
                <a:solidFill>
                  <a:schemeClr val="tx1"/>
                </a:solidFill>
              </a:rPr>
              <a:t>muamelede</a:t>
            </a:r>
            <a:r>
              <a:rPr lang="en-US" sz="2000" b="1" dirty="0">
                <a:solidFill>
                  <a:schemeClr val="tx1"/>
                </a:solidFill>
              </a:rPr>
              <a:t> </a:t>
            </a:r>
            <a:r>
              <a:rPr lang="en-US" sz="2000" b="1" dirty="0" err="1">
                <a:solidFill>
                  <a:schemeClr val="tx1"/>
                </a:solidFill>
              </a:rPr>
              <a:t>bulunan</a:t>
            </a:r>
            <a:r>
              <a:rPr lang="en-US" sz="2000" b="1" dirty="0">
                <a:solidFill>
                  <a:schemeClr val="tx1"/>
                </a:solidFill>
              </a:rPr>
              <a:t> </a:t>
            </a:r>
            <a:r>
              <a:rPr lang="en-US" sz="2000" b="1" dirty="0" err="1">
                <a:solidFill>
                  <a:schemeClr val="tx1"/>
                </a:solidFill>
              </a:rPr>
              <a:t>diğer</a:t>
            </a:r>
            <a:r>
              <a:rPr lang="en-US" sz="2000" b="1" dirty="0">
                <a:solidFill>
                  <a:schemeClr val="tx1"/>
                </a:solidFill>
              </a:rPr>
              <a:t> </a:t>
            </a:r>
            <a:r>
              <a:rPr lang="en-US" sz="2000" b="1" dirty="0" err="1">
                <a:solidFill>
                  <a:schemeClr val="tx1"/>
                </a:solidFill>
              </a:rPr>
              <a:t>gerçek</a:t>
            </a:r>
            <a:r>
              <a:rPr lang="en-US" sz="2000" b="1" dirty="0">
                <a:solidFill>
                  <a:schemeClr val="tx1"/>
                </a:solidFill>
              </a:rPr>
              <a:t> </a:t>
            </a:r>
            <a:r>
              <a:rPr lang="en-US" sz="2000" b="1" dirty="0" err="1">
                <a:solidFill>
                  <a:schemeClr val="tx1"/>
                </a:solidFill>
              </a:rPr>
              <a:t>ve</a:t>
            </a:r>
            <a:r>
              <a:rPr lang="en-US" sz="2000" b="1" dirty="0">
                <a:solidFill>
                  <a:schemeClr val="tx1"/>
                </a:solidFill>
              </a:rPr>
              <a:t> </a:t>
            </a:r>
            <a:r>
              <a:rPr lang="en-US" sz="2000" b="1" dirty="0" err="1">
                <a:solidFill>
                  <a:schemeClr val="tx1"/>
                </a:solidFill>
              </a:rPr>
              <a:t>tüzel</a:t>
            </a:r>
            <a:r>
              <a:rPr lang="en-US" sz="2000" b="1" dirty="0">
                <a:solidFill>
                  <a:schemeClr val="tx1"/>
                </a:solidFill>
              </a:rPr>
              <a:t> </a:t>
            </a:r>
            <a:r>
              <a:rPr lang="en-US" sz="2000" b="1" dirty="0" err="1">
                <a:solidFill>
                  <a:schemeClr val="tx1"/>
                </a:solidFill>
              </a:rPr>
              <a:t>kişilerden</a:t>
            </a:r>
            <a:r>
              <a:rPr lang="en-US" sz="2000" b="1" dirty="0">
                <a:solidFill>
                  <a:schemeClr val="tx1"/>
                </a:solidFill>
              </a:rPr>
              <a:t> </a:t>
            </a:r>
            <a:r>
              <a:rPr lang="en-US" sz="2000" b="1" dirty="0" err="1">
                <a:solidFill>
                  <a:schemeClr val="tx1"/>
                </a:solidFill>
              </a:rPr>
              <a:t>bilgi</a:t>
            </a:r>
            <a:r>
              <a:rPr lang="en-US" sz="2000" b="1" dirty="0">
                <a:solidFill>
                  <a:schemeClr val="tx1"/>
                </a:solidFill>
              </a:rPr>
              <a:t> </a:t>
            </a:r>
            <a:r>
              <a:rPr lang="en-US" sz="2000" b="1" dirty="0" err="1">
                <a:solidFill>
                  <a:schemeClr val="tx1"/>
                </a:solidFill>
              </a:rPr>
              <a:t>toplamaya</a:t>
            </a:r>
            <a:r>
              <a:rPr lang="en-US" sz="2000" b="1" dirty="0">
                <a:solidFill>
                  <a:schemeClr val="tx1"/>
                </a:solidFill>
              </a:rPr>
              <a:t> </a:t>
            </a:r>
            <a:r>
              <a:rPr lang="en-US" sz="2000" b="1" dirty="0" err="1">
                <a:solidFill>
                  <a:schemeClr val="tx1"/>
                </a:solidFill>
              </a:rPr>
              <a:t>yetkili</a:t>
            </a:r>
            <a:r>
              <a:rPr lang="en-US" sz="2000" b="1" dirty="0">
                <a:solidFill>
                  <a:schemeClr val="tx1"/>
                </a:solidFill>
              </a:rPr>
              <a:t> </a:t>
            </a:r>
            <a:r>
              <a:rPr lang="en-US" sz="2000" b="1" dirty="0" err="1">
                <a:solidFill>
                  <a:schemeClr val="tx1"/>
                </a:solidFill>
              </a:rPr>
              <a:t>kılınanlar</a:t>
            </a:r>
            <a:r>
              <a:rPr lang="en-US" sz="2000" b="1" dirty="0">
                <a:solidFill>
                  <a:schemeClr val="tx1"/>
                </a:solidFill>
              </a:rPr>
              <a:t> </a:t>
            </a:r>
            <a:r>
              <a:rPr lang="en-US" sz="2000" b="1" dirty="0" err="1">
                <a:solidFill>
                  <a:schemeClr val="tx1"/>
                </a:solidFill>
              </a:rPr>
              <a:t>tarafından</a:t>
            </a:r>
            <a:r>
              <a:rPr lang="en-US" sz="2000" b="1" dirty="0">
                <a:solidFill>
                  <a:schemeClr val="tx1"/>
                </a:solidFill>
              </a:rPr>
              <a:t> </a:t>
            </a:r>
            <a:r>
              <a:rPr lang="en-US" sz="2000" b="1" dirty="0" err="1">
                <a:solidFill>
                  <a:srgbClr val="FF0000"/>
                </a:solidFill>
              </a:rPr>
              <a:t>doğrudan</a:t>
            </a:r>
            <a:r>
              <a:rPr lang="en-US" sz="2000" b="1" dirty="0">
                <a:solidFill>
                  <a:srgbClr val="FF0000"/>
                </a:solidFill>
              </a:rPr>
              <a:t> veya </a:t>
            </a:r>
            <a:r>
              <a:rPr lang="en-US" sz="2000" b="1" dirty="0" err="1">
                <a:solidFill>
                  <a:srgbClr val="FF0000"/>
                </a:solidFill>
              </a:rPr>
              <a:t>dolaylı</a:t>
            </a:r>
            <a:r>
              <a:rPr lang="en-US" sz="2000" b="1" dirty="0">
                <a:solidFill>
                  <a:srgbClr val="FF0000"/>
                </a:solidFill>
              </a:rPr>
              <a:t> </a:t>
            </a:r>
            <a:r>
              <a:rPr lang="en-US" sz="2000" b="1" dirty="0" err="1">
                <a:solidFill>
                  <a:srgbClr val="FF0000"/>
                </a:solidFill>
              </a:rPr>
              <a:t>olarak</a:t>
            </a:r>
            <a:r>
              <a:rPr lang="en-US" sz="2000" b="1" dirty="0">
                <a:solidFill>
                  <a:srgbClr val="FF0000"/>
                </a:solidFill>
              </a:rPr>
              <a:t> </a:t>
            </a:r>
            <a:r>
              <a:rPr lang="en-US" sz="2000" b="1" dirty="0" err="1">
                <a:solidFill>
                  <a:srgbClr val="FF0000"/>
                </a:solidFill>
              </a:rPr>
              <a:t>elde</a:t>
            </a:r>
            <a:r>
              <a:rPr lang="en-US" sz="2000" b="1" dirty="0">
                <a:solidFill>
                  <a:srgbClr val="FF0000"/>
                </a:solidFill>
              </a:rPr>
              <a:t> </a:t>
            </a:r>
            <a:r>
              <a:rPr lang="en-US" sz="2000" b="1" dirty="0" err="1">
                <a:solidFill>
                  <a:srgbClr val="FF0000"/>
                </a:solidFill>
              </a:rPr>
              <a:t>edilen</a:t>
            </a:r>
            <a:r>
              <a:rPr lang="en-US" sz="2000" b="1" dirty="0">
                <a:solidFill>
                  <a:srgbClr val="FF0000"/>
                </a:solidFill>
              </a:rPr>
              <a:t> </a:t>
            </a:r>
            <a:r>
              <a:rPr lang="en-US" sz="2000" b="1" dirty="0" err="1">
                <a:solidFill>
                  <a:srgbClr val="FF0000"/>
                </a:solidFill>
              </a:rPr>
              <a:t>bilgi</a:t>
            </a:r>
            <a:r>
              <a:rPr lang="en-US" sz="2000" b="1" dirty="0">
                <a:solidFill>
                  <a:srgbClr val="FF0000"/>
                </a:solidFill>
              </a:rPr>
              <a:t>, </a:t>
            </a:r>
            <a:r>
              <a:rPr lang="en-US" sz="2000" b="1" dirty="0" err="1">
                <a:solidFill>
                  <a:srgbClr val="FF0000"/>
                </a:solidFill>
              </a:rPr>
              <a:t>bulgu</a:t>
            </a:r>
            <a:r>
              <a:rPr lang="en-US" sz="2000" b="1" dirty="0">
                <a:solidFill>
                  <a:srgbClr val="FF0000"/>
                </a:solidFill>
              </a:rPr>
              <a:t> veya </a:t>
            </a:r>
            <a:r>
              <a:rPr lang="en-US" sz="2000" b="1" dirty="0" err="1">
                <a:solidFill>
                  <a:srgbClr val="FF0000"/>
                </a:solidFill>
              </a:rPr>
              <a:t>verilerin</a:t>
            </a:r>
            <a:r>
              <a:rPr lang="en-US" sz="2000" b="1" dirty="0">
                <a:solidFill>
                  <a:schemeClr val="tx1"/>
                </a:solidFill>
              </a:rPr>
              <a:t> </a:t>
            </a:r>
            <a:r>
              <a:rPr lang="en-US" sz="2000" b="1" u="sng" dirty="0">
                <a:solidFill>
                  <a:srgbClr val="00B050"/>
                </a:solidFill>
              </a:rPr>
              <a:t>İZAH DEĞERLENDIRME KOMISYONUNA </a:t>
            </a:r>
            <a:r>
              <a:rPr lang="en-US" sz="2000" b="1" dirty="0" err="1">
                <a:solidFill>
                  <a:schemeClr val="tx1"/>
                </a:solidFill>
              </a:rPr>
              <a:t>intikal</a:t>
            </a:r>
            <a:r>
              <a:rPr lang="en-US" sz="2000" b="1" dirty="0">
                <a:solidFill>
                  <a:schemeClr val="tx1"/>
                </a:solidFill>
              </a:rPr>
              <a:t> </a:t>
            </a:r>
            <a:r>
              <a:rPr lang="en-US" sz="2000" b="1" dirty="0" err="1">
                <a:solidFill>
                  <a:schemeClr val="tx1"/>
                </a:solidFill>
              </a:rPr>
              <a:t>ettirilmesi</a:t>
            </a:r>
            <a:r>
              <a:rPr lang="en-US" sz="2000" b="1" dirty="0">
                <a:solidFill>
                  <a:schemeClr val="tx1"/>
                </a:solidFill>
              </a:rPr>
              <a:t> </a:t>
            </a:r>
            <a:r>
              <a:rPr lang="en-US" sz="2000" b="1" dirty="0" err="1">
                <a:solidFill>
                  <a:schemeClr val="tx1"/>
                </a:solidFill>
              </a:rPr>
              <a:t>neticesinde</a:t>
            </a:r>
            <a:r>
              <a:rPr lang="en-US" sz="2000" b="1" dirty="0">
                <a:solidFill>
                  <a:schemeClr val="tx1"/>
                </a:solidFill>
              </a:rPr>
              <a:t>, </a:t>
            </a:r>
            <a:r>
              <a:rPr lang="en-US" sz="2000" b="1" dirty="0" err="1">
                <a:solidFill>
                  <a:schemeClr val="tx1"/>
                </a:solidFill>
              </a:rPr>
              <a:t>mezkûr</a:t>
            </a:r>
            <a:r>
              <a:rPr lang="en-US" sz="2000" b="1" dirty="0">
                <a:solidFill>
                  <a:schemeClr val="tx1"/>
                </a:solidFill>
              </a:rPr>
              <a:t> </a:t>
            </a:r>
            <a:r>
              <a:rPr lang="en-US" sz="2000" b="1" dirty="0" err="1">
                <a:solidFill>
                  <a:schemeClr val="tx1"/>
                </a:solidFill>
              </a:rPr>
              <a:t>komisyon</a:t>
            </a:r>
            <a:r>
              <a:rPr lang="en-US" sz="2000" b="1" dirty="0">
                <a:solidFill>
                  <a:schemeClr val="tx1"/>
                </a:solidFill>
              </a:rPr>
              <a:t> </a:t>
            </a:r>
            <a:r>
              <a:rPr lang="en-US" sz="2000" b="1" dirty="0" err="1">
                <a:solidFill>
                  <a:schemeClr val="tx1"/>
                </a:solidFill>
              </a:rPr>
              <a:t>tarafından</a:t>
            </a:r>
            <a:r>
              <a:rPr lang="en-US" sz="2000" b="1" dirty="0">
                <a:solidFill>
                  <a:schemeClr val="tx1"/>
                </a:solidFill>
              </a:rPr>
              <a:t> </a:t>
            </a:r>
            <a:r>
              <a:rPr lang="en-US" sz="2000" b="1" dirty="0" err="1">
                <a:solidFill>
                  <a:schemeClr val="tx1"/>
                </a:solidFill>
              </a:rPr>
              <a:t>verginin</a:t>
            </a:r>
            <a:r>
              <a:rPr lang="en-US" sz="2000" b="1" dirty="0">
                <a:solidFill>
                  <a:schemeClr val="tx1"/>
                </a:solidFill>
              </a:rPr>
              <a:t> ziyaa </a:t>
            </a:r>
            <a:r>
              <a:rPr lang="en-US" sz="2000" b="1" dirty="0" err="1">
                <a:solidFill>
                  <a:schemeClr val="tx1"/>
                </a:solidFill>
              </a:rPr>
              <a:t>uğramış</a:t>
            </a:r>
            <a:r>
              <a:rPr lang="en-US" sz="2000" b="1" dirty="0">
                <a:solidFill>
                  <a:schemeClr val="tx1"/>
                </a:solidFill>
              </a:rPr>
              <a:t> </a:t>
            </a:r>
            <a:r>
              <a:rPr lang="en-US" sz="2000" b="1" dirty="0">
                <a:solidFill>
                  <a:srgbClr val="FF0000"/>
                </a:solidFill>
              </a:rPr>
              <a:t>OLAB</a:t>
            </a:r>
            <a:r>
              <a:rPr lang="tr-TR" sz="2000" b="1" dirty="0">
                <a:solidFill>
                  <a:srgbClr val="FF0000"/>
                </a:solidFill>
              </a:rPr>
              <a:t>İ</a:t>
            </a:r>
            <a:r>
              <a:rPr lang="en-US" sz="2000" b="1" dirty="0">
                <a:solidFill>
                  <a:srgbClr val="FF0000"/>
                </a:solidFill>
              </a:rPr>
              <a:t>LECEĞ</a:t>
            </a:r>
            <a:r>
              <a:rPr lang="tr-TR" sz="2000" b="1" dirty="0">
                <a:solidFill>
                  <a:srgbClr val="FF0000"/>
                </a:solidFill>
              </a:rPr>
              <a:t>İ</a:t>
            </a:r>
            <a:r>
              <a:rPr lang="en-US" sz="2000" b="1" dirty="0">
                <a:solidFill>
                  <a:schemeClr val="tx1"/>
                </a:solidFill>
              </a:rPr>
              <a:t> </a:t>
            </a:r>
            <a:r>
              <a:rPr lang="en-US" sz="2000" b="1" dirty="0" err="1">
                <a:solidFill>
                  <a:schemeClr val="tx1"/>
                </a:solidFill>
              </a:rPr>
              <a:t>ve</a:t>
            </a:r>
            <a:r>
              <a:rPr lang="en-US" sz="2000" b="1" dirty="0">
                <a:solidFill>
                  <a:schemeClr val="tx1"/>
                </a:solidFill>
              </a:rPr>
              <a:t> </a:t>
            </a:r>
            <a:r>
              <a:rPr lang="en-US" sz="2000" b="1" dirty="0" err="1">
                <a:solidFill>
                  <a:schemeClr val="tx1"/>
                </a:solidFill>
              </a:rPr>
              <a:t>mükellefin</a:t>
            </a:r>
            <a:r>
              <a:rPr lang="en-US" sz="2000" b="1" dirty="0">
                <a:solidFill>
                  <a:schemeClr val="tx1"/>
                </a:solidFill>
              </a:rPr>
              <a:t> </a:t>
            </a:r>
            <a:r>
              <a:rPr lang="en-US" sz="2000" b="1" dirty="0" err="1">
                <a:solidFill>
                  <a:schemeClr val="tx1"/>
                </a:solidFill>
              </a:rPr>
              <a:t>izaha</a:t>
            </a:r>
            <a:r>
              <a:rPr lang="en-US" sz="2000" b="1" dirty="0">
                <a:solidFill>
                  <a:schemeClr val="tx1"/>
                </a:solidFill>
              </a:rPr>
              <a:t> </a:t>
            </a:r>
            <a:r>
              <a:rPr lang="en-US" sz="2000" b="1" dirty="0" err="1">
                <a:solidFill>
                  <a:schemeClr val="tx1"/>
                </a:solidFill>
              </a:rPr>
              <a:t>davet</a:t>
            </a:r>
            <a:r>
              <a:rPr lang="en-US" sz="2000" b="1" dirty="0">
                <a:solidFill>
                  <a:schemeClr val="tx1"/>
                </a:solidFill>
              </a:rPr>
              <a:t> </a:t>
            </a:r>
            <a:r>
              <a:rPr lang="en-US" sz="2000" b="1" dirty="0" err="1">
                <a:solidFill>
                  <a:schemeClr val="tx1"/>
                </a:solidFill>
              </a:rPr>
              <a:t>edilebileceği</a:t>
            </a:r>
            <a:r>
              <a:rPr lang="en-US" sz="2000" b="1" dirty="0">
                <a:solidFill>
                  <a:schemeClr val="tx1"/>
                </a:solidFill>
              </a:rPr>
              <a:t> </a:t>
            </a:r>
            <a:r>
              <a:rPr lang="en-US" sz="2000" b="1" dirty="0" err="1">
                <a:solidFill>
                  <a:schemeClr val="tx1"/>
                </a:solidFill>
              </a:rPr>
              <a:t>yönünde</a:t>
            </a:r>
            <a:r>
              <a:rPr lang="en-US" sz="2000" b="1" dirty="0">
                <a:solidFill>
                  <a:schemeClr val="tx1"/>
                </a:solidFill>
              </a:rPr>
              <a:t> </a:t>
            </a:r>
            <a:r>
              <a:rPr lang="en-US" sz="2000" b="1" dirty="0" err="1">
                <a:solidFill>
                  <a:schemeClr val="tx1"/>
                </a:solidFill>
              </a:rPr>
              <a:t>yapılan</a:t>
            </a:r>
            <a:r>
              <a:rPr lang="en-US" sz="2000" b="1" dirty="0">
                <a:solidFill>
                  <a:schemeClr val="tx1"/>
                </a:solidFill>
              </a:rPr>
              <a:t> </a:t>
            </a:r>
            <a:r>
              <a:rPr lang="en-US" sz="2000" b="1" dirty="0" err="1">
                <a:solidFill>
                  <a:schemeClr val="tx1"/>
                </a:solidFill>
              </a:rPr>
              <a:t>tespiti</a:t>
            </a:r>
            <a:r>
              <a:rPr lang="en-US" sz="2000" b="1" dirty="0">
                <a:solidFill>
                  <a:schemeClr val="tx1"/>
                </a:solidFill>
              </a:rPr>
              <a:t> </a:t>
            </a:r>
            <a:r>
              <a:rPr lang="en-US" sz="2000" b="1" dirty="0" err="1">
                <a:solidFill>
                  <a:schemeClr val="tx1"/>
                </a:solidFill>
              </a:rPr>
              <a:t>ifade</a:t>
            </a:r>
            <a:r>
              <a:rPr lang="en-US" sz="2000" b="1" dirty="0">
                <a:solidFill>
                  <a:schemeClr val="tx1"/>
                </a:solidFill>
              </a:rPr>
              <a:t> </a:t>
            </a:r>
            <a:r>
              <a:rPr lang="en-US" sz="2000" b="1" dirty="0" err="1">
                <a:solidFill>
                  <a:schemeClr val="tx1"/>
                </a:solidFill>
              </a:rPr>
              <a:t>eder</a:t>
            </a:r>
            <a:r>
              <a:rPr lang="tr-TR" sz="2000" b="1" dirty="0">
                <a:solidFill>
                  <a:schemeClr val="tx1"/>
                </a:solidFill>
              </a:rPr>
              <a:t>.</a:t>
            </a:r>
          </a:p>
        </p:txBody>
      </p:sp>
    </p:spTree>
    <p:extLst>
      <p:ext uri="{BB962C8B-B14F-4D97-AF65-F5344CB8AC3E}">
        <p14:creationId xmlns:p14="http://schemas.microsoft.com/office/powerpoint/2010/main" xmlns="" val="4251804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76469" y="1"/>
            <a:ext cx="8497957" cy="10734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r>
              <a:rPr lang="tr-TR" sz="3600" b="1" dirty="0">
                <a:solidFill>
                  <a:prstClr val="white"/>
                </a:solidFill>
                <a:latin typeface="Century Gothic" panose="020B0502020202020204"/>
              </a:rPr>
              <a:t>ÖN TESPİT</a:t>
            </a:r>
          </a:p>
        </p:txBody>
      </p:sp>
      <p:sp>
        <p:nvSpPr>
          <p:cNvPr id="2" name="Ok: Sağ 1"/>
          <p:cNvSpPr/>
          <p:nvPr/>
        </p:nvSpPr>
        <p:spPr>
          <a:xfrm>
            <a:off x="31898" y="2087217"/>
            <a:ext cx="1858616" cy="199776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i="1"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ŞARTLAR</a:t>
            </a:r>
          </a:p>
        </p:txBody>
      </p:sp>
      <p:sp>
        <p:nvSpPr>
          <p:cNvPr id="3" name="Kaydırma: Dikey 2"/>
          <p:cNvSpPr/>
          <p:nvPr/>
        </p:nvSpPr>
        <p:spPr>
          <a:xfrm>
            <a:off x="1580322" y="1620078"/>
            <a:ext cx="4045226" cy="2932044"/>
          </a:xfrm>
          <a:prstGeom prst="verticalScroll">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Vergi</a:t>
            </a:r>
            <a:r>
              <a:rPr lang="en-US" sz="2800" b="1" dirty="0">
                <a:solidFill>
                  <a:schemeClr val="tx1"/>
                </a:solidFill>
              </a:rPr>
              <a:t> </a:t>
            </a:r>
            <a:r>
              <a:rPr lang="en-US" sz="2800" b="1" dirty="0" err="1">
                <a:solidFill>
                  <a:schemeClr val="tx1"/>
                </a:solidFill>
              </a:rPr>
              <a:t>İncelemesine</a:t>
            </a:r>
            <a:r>
              <a:rPr lang="en-US" sz="2800" b="1" dirty="0">
                <a:solidFill>
                  <a:schemeClr val="tx1"/>
                </a:solidFill>
              </a:rPr>
              <a:t> </a:t>
            </a:r>
            <a:r>
              <a:rPr lang="en-US" sz="2800" b="1" dirty="0" err="1">
                <a:solidFill>
                  <a:schemeClr val="tx1"/>
                </a:solidFill>
              </a:rPr>
              <a:t>Başlanılmamış</a:t>
            </a:r>
            <a:r>
              <a:rPr lang="en-US" sz="2800" b="1" dirty="0">
                <a:solidFill>
                  <a:schemeClr val="tx1"/>
                </a:solidFill>
              </a:rPr>
              <a:t> veya </a:t>
            </a:r>
            <a:r>
              <a:rPr lang="en-US" sz="2800" b="1" dirty="0" err="1">
                <a:solidFill>
                  <a:schemeClr val="tx1"/>
                </a:solidFill>
              </a:rPr>
              <a:t>Takdir</a:t>
            </a:r>
            <a:r>
              <a:rPr lang="en-US" sz="2800" b="1" dirty="0">
                <a:solidFill>
                  <a:schemeClr val="tx1"/>
                </a:solidFill>
              </a:rPr>
              <a:t> </a:t>
            </a:r>
            <a:r>
              <a:rPr lang="en-US" sz="2800" b="1" dirty="0" err="1">
                <a:solidFill>
                  <a:schemeClr val="tx1"/>
                </a:solidFill>
              </a:rPr>
              <a:t>Komisyonuna</a:t>
            </a:r>
            <a:r>
              <a:rPr lang="en-US" sz="2800" b="1" dirty="0">
                <a:solidFill>
                  <a:schemeClr val="tx1"/>
                </a:solidFill>
              </a:rPr>
              <a:t> </a:t>
            </a:r>
            <a:r>
              <a:rPr lang="en-US" sz="2800" b="1" dirty="0" err="1">
                <a:solidFill>
                  <a:schemeClr val="tx1"/>
                </a:solidFill>
              </a:rPr>
              <a:t>Sevk</a:t>
            </a:r>
            <a:r>
              <a:rPr lang="en-US" sz="2800" b="1" dirty="0">
                <a:solidFill>
                  <a:schemeClr val="tx1"/>
                </a:solidFill>
              </a:rPr>
              <a:t> </a:t>
            </a:r>
            <a:r>
              <a:rPr lang="en-US" sz="2800" b="1" dirty="0" err="1">
                <a:solidFill>
                  <a:schemeClr val="tx1"/>
                </a:solidFill>
              </a:rPr>
              <a:t>İşleminin</a:t>
            </a:r>
            <a:r>
              <a:rPr lang="en-US" sz="2800" b="1" dirty="0">
                <a:solidFill>
                  <a:schemeClr val="tx1"/>
                </a:solidFill>
              </a:rPr>
              <a:t> </a:t>
            </a:r>
            <a:r>
              <a:rPr lang="en-US" sz="2800" b="1" dirty="0" err="1">
                <a:solidFill>
                  <a:schemeClr val="tx1"/>
                </a:solidFill>
              </a:rPr>
              <a:t>Yapılmamış</a:t>
            </a:r>
            <a:r>
              <a:rPr lang="en-US" sz="2800" b="1" dirty="0">
                <a:solidFill>
                  <a:schemeClr val="tx1"/>
                </a:solidFill>
              </a:rPr>
              <a:t> </a:t>
            </a:r>
            <a:r>
              <a:rPr lang="en-US" sz="2800" b="1" dirty="0" err="1">
                <a:solidFill>
                  <a:schemeClr val="tx1"/>
                </a:solidFill>
              </a:rPr>
              <a:t>Olması</a:t>
            </a:r>
            <a:endParaRPr lang="tr-TR" sz="2800" dirty="0">
              <a:solidFill>
                <a:schemeClr val="tx1"/>
              </a:solidFill>
            </a:endParaRPr>
          </a:p>
        </p:txBody>
      </p:sp>
      <p:sp>
        <p:nvSpPr>
          <p:cNvPr id="6" name="Kaydırma: Dikey 5"/>
          <p:cNvSpPr/>
          <p:nvPr/>
        </p:nvSpPr>
        <p:spPr>
          <a:xfrm>
            <a:off x="5396948" y="1620078"/>
            <a:ext cx="3677478" cy="2932044"/>
          </a:xfrm>
          <a:prstGeom prst="verticalScrol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t>İhbarda</a:t>
            </a:r>
            <a:r>
              <a:rPr lang="en-US" sz="2800" b="1" dirty="0"/>
              <a:t> </a:t>
            </a:r>
            <a:r>
              <a:rPr lang="en-US" sz="2800" b="1" dirty="0" err="1"/>
              <a:t>Bulunulmamış</a:t>
            </a:r>
            <a:r>
              <a:rPr lang="en-US" sz="2800" b="1" dirty="0"/>
              <a:t> </a:t>
            </a:r>
            <a:r>
              <a:rPr lang="en-US" sz="2800" b="1" dirty="0" err="1"/>
              <a:t>Olması</a:t>
            </a:r>
            <a:endParaRPr lang="tr-TR" sz="2800" dirty="0">
              <a:solidFill>
                <a:schemeClr val="bg1"/>
              </a:solidFill>
            </a:endParaRPr>
          </a:p>
        </p:txBody>
      </p:sp>
    </p:spTree>
    <p:extLst>
      <p:ext uri="{BB962C8B-B14F-4D97-AF65-F5344CB8AC3E}">
        <p14:creationId xmlns:p14="http://schemas.microsoft.com/office/powerpoint/2010/main" xmlns="" val="2399216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09600" y="233569"/>
            <a:ext cx="8388626" cy="10734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r>
              <a:rPr lang="tr-TR" sz="3600" b="1" dirty="0">
                <a:solidFill>
                  <a:prstClr val="white"/>
                </a:solidFill>
                <a:latin typeface="Century Gothic" panose="020B0502020202020204"/>
              </a:rPr>
              <a:t>YETKİLİ MERCİİ</a:t>
            </a:r>
          </a:p>
        </p:txBody>
      </p:sp>
      <p:sp>
        <p:nvSpPr>
          <p:cNvPr id="2" name="Ok: Sağ 1"/>
          <p:cNvSpPr/>
          <p:nvPr/>
        </p:nvSpPr>
        <p:spPr>
          <a:xfrm>
            <a:off x="89454" y="2007705"/>
            <a:ext cx="4015408" cy="199776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ÖN TESPİTİ YAPACAK MERCİ ?</a:t>
            </a:r>
          </a:p>
        </p:txBody>
      </p:sp>
      <p:sp>
        <p:nvSpPr>
          <p:cNvPr id="6" name="Kaydırma: Dikey 5"/>
          <p:cNvSpPr/>
          <p:nvPr/>
        </p:nvSpPr>
        <p:spPr>
          <a:xfrm>
            <a:off x="3886200" y="1540565"/>
            <a:ext cx="5188226" cy="2932044"/>
          </a:xfrm>
          <a:prstGeom prst="verticalScroll">
            <a:avLst/>
          </a:prstGeom>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r>
              <a:rPr lang="en-US" sz="2400" b="1" u="sng" dirty="0">
                <a:solidFill>
                  <a:schemeClr val="tx1"/>
                </a:solidFill>
              </a:rPr>
              <a:t> İZAH DEĞERLEND</a:t>
            </a:r>
            <a:r>
              <a:rPr lang="tr-TR" sz="2400" b="1" u="sng" dirty="0">
                <a:solidFill>
                  <a:schemeClr val="tx1"/>
                </a:solidFill>
              </a:rPr>
              <a:t>İ</a:t>
            </a:r>
            <a:r>
              <a:rPr lang="en-US" sz="2400" b="1" u="sng" dirty="0">
                <a:solidFill>
                  <a:schemeClr val="tx1"/>
                </a:solidFill>
              </a:rPr>
              <a:t>RME KOM</a:t>
            </a:r>
            <a:r>
              <a:rPr lang="tr-TR" sz="2400" b="1" u="sng" dirty="0">
                <a:solidFill>
                  <a:schemeClr val="tx1"/>
                </a:solidFill>
              </a:rPr>
              <a:t>İ</a:t>
            </a:r>
            <a:r>
              <a:rPr lang="en-US" sz="2400" b="1" u="sng" dirty="0">
                <a:solidFill>
                  <a:schemeClr val="tx1"/>
                </a:solidFill>
              </a:rPr>
              <a:t>SYON</a:t>
            </a:r>
            <a:r>
              <a:rPr lang="tr-TR" sz="2400" b="1" u="sng" dirty="0">
                <a:solidFill>
                  <a:schemeClr val="tx1"/>
                </a:solidFill>
              </a:rPr>
              <a:t>U</a:t>
            </a:r>
          </a:p>
          <a:p>
            <a:pPr algn="ctr"/>
            <a:endParaRPr lang="tr-TR" sz="1350" b="1" dirty="0"/>
          </a:p>
          <a:p>
            <a:pPr algn="ctr"/>
            <a:r>
              <a:rPr lang="en-US" sz="2400" b="1" dirty="0" err="1"/>
              <a:t>Gelir</a:t>
            </a:r>
            <a:r>
              <a:rPr lang="en-US" sz="2400" b="1" dirty="0"/>
              <a:t> </a:t>
            </a:r>
            <a:r>
              <a:rPr lang="en-US" sz="2400" b="1" dirty="0" err="1"/>
              <a:t>İdaresi</a:t>
            </a:r>
            <a:r>
              <a:rPr lang="en-US" sz="2400" b="1" dirty="0"/>
              <a:t> </a:t>
            </a:r>
            <a:r>
              <a:rPr lang="en-US" sz="2400" b="1" dirty="0" err="1"/>
              <a:t>Başkanlığı</a:t>
            </a:r>
            <a:r>
              <a:rPr lang="en-US" sz="2400" b="1" dirty="0"/>
              <a:t> veya </a:t>
            </a:r>
            <a:r>
              <a:rPr lang="en-US" sz="2400" b="1" dirty="0" err="1"/>
              <a:t>Vergi</a:t>
            </a:r>
            <a:r>
              <a:rPr lang="en-US" sz="2400" b="1" dirty="0"/>
              <a:t> </a:t>
            </a:r>
            <a:r>
              <a:rPr lang="en-US" sz="2400" b="1" dirty="0" err="1"/>
              <a:t>Denetim</a:t>
            </a:r>
            <a:r>
              <a:rPr lang="en-US" sz="2400" b="1" dirty="0"/>
              <a:t> </a:t>
            </a:r>
            <a:r>
              <a:rPr lang="en-US" sz="2400" b="1" dirty="0" err="1"/>
              <a:t>Kurulu</a:t>
            </a:r>
            <a:r>
              <a:rPr lang="en-US" sz="2400" b="1" dirty="0"/>
              <a:t> </a:t>
            </a:r>
            <a:r>
              <a:rPr lang="en-US" sz="2400" b="1" dirty="0" err="1"/>
              <a:t>Başkanlığı</a:t>
            </a:r>
            <a:r>
              <a:rPr lang="en-US" sz="2400" b="1" dirty="0"/>
              <a:t> </a:t>
            </a:r>
            <a:r>
              <a:rPr lang="en-US" sz="2400" b="1" dirty="0" err="1"/>
              <a:t>bünyesinde</a:t>
            </a:r>
            <a:r>
              <a:rPr lang="en-US" sz="2400" b="1" dirty="0"/>
              <a:t> </a:t>
            </a:r>
            <a:r>
              <a:rPr lang="tr-TR" sz="2400" b="1" dirty="0"/>
              <a:t>kurulacaktır.</a:t>
            </a:r>
            <a:endParaRPr lang="tr-TR" sz="2400" dirty="0">
              <a:solidFill>
                <a:schemeClr val="bg1"/>
              </a:solidFill>
            </a:endParaRPr>
          </a:p>
        </p:txBody>
      </p:sp>
    </p:spTree>
    <p:extLst>
      <p:ext uri="{BB962C8B-B14F-4D97-AF65-F5344CB8AC3E}">
        <p14:creationId xmlns:p14="http://schemas.microsoft.com/office/powerpoint/2010/main" xmlns="" val="1427872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76469" y="1"/>
            <a:ext cx="8497957" cy="10734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r>
              <a:rPr lang="tr-TR" sz="3600" b="1" dirty="0">
                <a:solidFill>
                  <a:prstClr val="white"/>
                </a:solidFill>
                <a:latin typeface="Century Gothic" panose="020B0502020202020204"/>
              </a:rPr>
              <a:t>İZAH DEĞERLENDİRME KOMİSYONU</a:t>
            </a:r>
          </a:p>
        </p:txBody>
      </p:sp>
      <p:sp>
        <p:nvSpPr>
          <p:cNvPr id="3" name="Kaydırma: Dikey 2"/>
          <p:cNvSpPr/>
          <p:nvPr/>
        </p:nvSpPr>
        <p:spPr>
          <a:xfrm>
            <a:off x="0" y="1480931"/>
            <a:ext cx="3677478" cy="3448878"/>
          </a:xfrm>
          <a:prstGeom prst="vertic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b="1" dirty="0" err="1">
                <a:solidFill>
                  <a:srgbClr val="FF0000"/>
                </a:solidFill>
              </a:rPr>
              <a:t>Vergi</a:t>
            </a:r>
            <a:r>
              <a:rPr lang="en-US" sz="1600" b="1" dirty="0">
                <a:solidFill>
                  <a:srgbClr val="FF0000"/>
                </a:solidFill>
              </a:rPr>
              <a:t> </a:t>
            </a:r>
            <a:r>
              <a:rPr lang="en-US" sz="1600" b="1" dirty="0" err="1">
                <a:solidFill>
                  <a:srgbClr val="FF0000"/>
                </a:solidFill>
              </a:rPr>
              <a:t>dairesi</a:t>
            </a:r>
            <a:r>
              <a:rPr lang="en-US" sz="1600" b="1" dirty="0">
                <a:solidFill>
                  <a:srgbClr val="FF0000"/>
                </a:solidFill>
              </a:rPr>
              <a:t> </a:t>
            </a:r>
            <a:r>
              <a:rPr lang="en-US" sz="1600" b="1" dirty="0" err="1">
                <a:solidFill>
                  <a:srgbClr val="FF0000"/>
                </a:solidFill>
              </a:rPr>
              <a:t>başkanlıklarında</a:t>
            </a:r>
            <a:r>
              <a:rPr lang="en-US" sz="1600" b="1" dirty="0">
                <a:solidFill>
                  <a:srgbClr val="FF0000"/>
                </a:solidFill>
              </a:rPr>
              <a:t> </a:t>
            </a:r>
            <a:r>
              <a:rPr lang="en-US" sz="1600" b="1" dirty="0" err="1">
                <a:solidFill>
                  <a:schemeClr val="tx1"/>
                </a:solidFill>
              </a:rPr>
              <a:t>oluşturulacak</a:t>
            </a:r>
            <a:r>
              <a:rPr lang="en-US" sz="1600" b="1" dirty="0">
                <a:solidFill>
                  <a:schemeClr val="tx1"/>
                </a:solidFill>
              </a:rPr>
              <a:t> </a:t>
            </a:r>
            <a:r>
              <a:rPr lang="en-US" sz="1600" b="1" dirty="0" err="1">
                <a:solidFill>
                  <a:schemeClr val="tx1"/>
                </a:solidFill>
              </a:rPr>
              <a:t>komisyon</a:t>
            </a:r>
            <a:r>
              <a:rPr lang="en-US" sz="1600" b="1" dirty="0">
                <a:solidFill>
                  <a:schemeClr val="tx1"/>
                </a:solidFill>
              </a:rPr>
              <a:t>, </a:t>
            </a:r>
            <a:r>
              <a:rPr lang="en-US" sz="1600" b="1" dirty="0" err="1">
                <a:solidFill>
                  <a:schemeClr val="tx1"/>
                </a:solidFill>
              </a:rPr>
              <a:t>vergi</a:t>
            </a:r>
            <a:r>
              <a:rPr lang="en-US" sz="1600" b="1" dirty="0">
                <a:solidFill>
                  <a:schemeClr val="tx1"/>
                </a:solidFill>
              </a:rPr>
              <a:t> </a:t>
            </a:r>
            <a:r>
              <a:rPr lang="en-US" sz="1600" b="1" dirty="0" err="1">
                <a:solidFill>
                  <a:schemeClr val="tx1"/>
                </a:solidFill>
              </a:rPr>
              <a:t>dairesi</a:t>
            </a:r>
            <a:r>
              <a:rPr lang="en-US" sz="1600" b="1" dirty="0">
                <a:solidFill>
                  <a:schemeClr val="tx1"/>
                </a:solidFill>
              </a:rPr>
              <a:t> </a:t>
            </a:r>
            <a:r>
              <a:rPr lang="en-US" sz="1600" b="1" dirty="0" err="1">
                <a:solidFill>
                  <a:schemeClr val="tx1"/>
                </a:solidFill>
              </a:rPr>
              <a:t>başkanı</a:t>
            </a:r>
            <a:r>
              <a:rPr lang="en-US" sz="1600" b="1" dirty="0">
                <a:solidFill>
                  <a:schemeClr val="tx1"/>
                </a:solidFill>
              </a:rPr>
              <a:t> veya </a:t>
            </a:r>
            <a:r>
              <a:rPr lang="en-US" sz="1600" b="1" dirty="0" err="1">
                <a:solidFill>
                  <a:schemeClr val="tx1"/>
                </a:solidFill>
              </a:rPr>
              <a:t>grup</a:t>
            </a:r>
            <a:r>
              <a:rPr lang="en-US" sz="1600" b="1" dirty="0">
                <a:solidFill>
                  <a:schemeClr val="tx1"/>
                </a:solidFill>
              </a:rPr>
              <a:t> </a:t>
            </a:r>
            <a:r>
              <a:rPr lang="en-US" sz="1600" b="1" dirty="0" err="1">
                <a:solidFill>
                  <a:schemeClr val="tx1"/>
                </a:solidFill>
              </a:rPr>
              <a:t>müdürünün</a:t>
            </a:r>
            <a:r>
              <a:rPr lang="en-US" sz="1600" b="1" dirty="0">
                <a:solidFill>
                  <a:schemeClr val="tx1"/>
                </a:solidFill>
              </a:rPr>
              <a:t> </a:t>
            </a:r>
            <a:r>
              <a:rPr lang="en-US" sz="1600" b="1" dirty="0" err="1">
                <a:solidFill>
                  <a:schemeClr val="tx1"/>
                </a:solidFill>
              </a:rPr>
              <a:t>başkanlığında</a:t>
            </a:r>
            <a:r>
              <a:rPr lang="en-US" sz="1600" b="1" dirty="0">
                <a:solidFill>
                  <a:schemeClr val="tx1"/>
                </a:solidFill>
              </a:rPr>
              <a:t>, </a:t>
            </a:r>
            <a:r>
              <a:rPr lang="en-US" sz="1600" b="1" dirty="0" err="1">
                <a:solidFill>
                  <a:schemeClr val="tx1"/>
                </a:solidFill>
              </a:rPr>
              <a:t>vergi</a:t>
            </a:r>
            <a:r>
              <a:rPr lang="en-US" sz="1600" b="1" dirty="0">
                <a:solidFill>
                  <a:schemeClr val="tx1"/>
                </a:solidFill>
              </a:rPr>
              <a:t> </a:t>
            </a:r>
            <a:r>
              <a:rPr lang="en-US" sz="1600" b="1" dirty="0" err="1">
                <a:solidFill>
                  <a:schemeClr val="tx1"/>
                </a:solidFill>
              </a:rPr>
              <a:t>dairesi</a:t>
            </a:r>
            <a:r>
              <a:rPr lang="en-US" sz="1600" b="1" dirty="0">
                <a:solidFill>
                  <a:schemeClr val="tx1"/>
                </a:solidFill>
              </a:rPr>
              <a:t> </a:t>
            </a:r>
            <a:r>
              <a:rPr lang="en-US" sz="1600" b="1" dirty="0" err="1">
                <a:solidFill>
                  <a:schemeClr val="tx1"/>
                </a:solidFill>
              </a:rPr>
              <a:t>müdürlerinden</a:t>
            </a:r>
            <a:r>
              <a:rPr lang="en-US" sz="1600" b="1" dirty="0">
                <a:solidFill>
                  <a:schemeClr val="tx1"/>
                </a:solidFill>
              </a:rPr>
              <a:t> veya </a:t>
            </a:r>
            <a:r>
              <a:rPr lang="en-US" sz="1600" b="1" dirty="0" err="1">
                <a:solidFill>
                  <a:schemeClr val="tx1"/>
                </a:solidFill>
              </a:rPr>
              <a:t>müdürlerden</a:t>
            </a:r>
            <a:r>
              <a:rPr lang="en-US" sz="1600" b="1" dirty="0">
                <a:solidFill>
                  <a:schemeClr val="tx1"/>
                </a:solidFill>
              </a:rPr>
              <a:t>, </a:t>
            </a:r>
            <a:r>
              <a:rPr lang="en-US" sz="1600" b="1" dirty="0" err="1">
                <a:solidFill>
                  <a:schemeClr val="tx1"/>
                </a:solidFill>
              </a:rPr>
              <a:t>defterdarlıklarda</a:t>
            </a:r>
            <a:r>
              <a:rPr lang="en-US" sz="1600" b="1" dirty="0">
                <a:solidFill>
                  <a:schemeClr val="tx1"/>
                </a:solidFill>
              </a:rPr>
              <a:t> </a:t>
            </a:r>
            <a:r>
              <a:rPr lang="en-US" sz="1600" b="1" dirty="0" err="1">
                <a:solidFill>
                  <a:schemeClr val="tx1"/>
                </a:solidFill>
              </a:rPr>
              <a:t>oluşturulacak</a:t>
            </a:r>
            <a:r>
              <a:rPr lang="en-US" sz="1600" b="1" dirty="0">
                <a:solidFill>
                  <a:schemeClr val="tx1"/>
                </a:solidFill>
              </a:rPr>
              <a:t> </a:t>
            </a:r>
            <a:r>
              <a:rPr lang="en-US" sz="1600" b="1" dirty="0" err="1">
                <a:solidFill>
                  <a:schemeClr val="tx1"/>
                </a:solidFill>
              </a:rPr>
              <a:t>komisyon</a:t>
            </a:r>
            <a:r>
              <a:rPr lang="en-US" sz="1600" b="1" dirty="0">
                <a:solidFill>
                  <a:schemeClr val="tx1"/>
                </a:solidFill>
              </a:rPr>
              <a:t>, </a:t>
            </a:r>
            <a:r>
              <a:rPr lang="en-US" sz="1600" b="1" dirty="0" err="1">
                <a:solidFill>
                  <a:schemeClr val="tx1"/>
                </a:solidFill>
              </a:rPr>
              <a:t>defterdar</a:t>
            </a:r>
            <a:r>
              <a:rPr lang="en-US" sz="1600" b="1" dirty="0">
                <a:solidFill>
                  <a:schemeClr val="tx1"/>
                </a:solidFill>
              </a:rPr>
              <a:t> veya </a:t>
            </a:r>
            <a:r>
              <a:rPr lang="en-US" sz="1600" b="1" dirty="0" err="1">
                <a:solidFill>
                  <a:schemeClr val="tx1"/>
                </a:solidFill>
              </a:rPr>
              <a:t>defterdar</a:t>
            </a:r>
            <a:r>
              <a:rPr lang="en-US" sz="1600" b="1" dirty="0">
                <a:solidFill>
                  <a:schemeClr val="tx1"/>
                </a:solidFill>
              </a:rPr>
              <a:t> </a:t>
            </a:r>
            <a:r>
              <a:rPr lang="en-US" sz="1600" b="1" dirty="0" err="1">
                <a:solidFill>
                  <a:schemeClr val="tx1"/>
                </a:solidFill>
              </a:rPr>
              <a:t>yardımcısının</a:t>
            </a:r>
            <a:r>
              <a:rPr lang="en-US" sz="1600" b="1" dirty="0">
                <a:solidFill>
                  <a:schemeClr val="tx1"/>
                </a:solidFill>
              </a:rPr>
              <a:t> </a:t>
            </a:r>
            <a:r>
              <a:rPr lang="en-US" sz="1600" b="1" dirty="0" err="1">
                <a:solidFill>
                  <a:schemeClr val="tx1"/>
                </a:solidFill>
              </a:rPr>
              <a:t>başkanlığında</a:t>
            </a:r>
            <a:r>
              <a:rPr lang="en-US" sz="1600" b="1" dirty="0">
                <a:solidFill>
                  <a:schemeClr val="tx1"/>
                </a:solidFill>
              </a:rPr>
              <a:t>, </a:t>
            </a:r>
            <a:r>
              <a:rPr lang="en-US" sz="1600" b="1" dirty="0" err="1">
                <a:solidFill>
                  <a:schemeClr val="tx1"/>
                </a:solidFill>
              </a:rPr>
              <a:t>gelir</a:t>
            </a:r>
            <a:r>
              <a:rPr lang="en-US" sz="1600" b="1" dirty="0">
                <a:solidFill>
                  <a:schemeClr val="tx1"/>
                </a:solidFill>
              </a:rPr>
              <a:t> </a:t>
            </a:r>
            <a:r>
              <a:rPr lang="en-US" sz="1600" b="1" dirty="0" err="1">
                <a:solidFill>
                  <a:schemeClr val="tx1"/>
                </a:solidFill>
              </a:rPr>
              <a:t>müdürü</a:t>
            </a:r>
            <a:r>
              <a:rPr lang="en-US" sz="1600" b="1" dirty="0">
                <a:solidFill>
                  <a:schemeClr val="tx1"/>
                </a:solidFill>
              </a:rPr>
              <a:t> </a:t>
            </a:r>
            <a:r>
              <a:rPr lang="en-US" sz="1600" b="1" dirty="0" err="1">
                <a:solidFill>
                  <a:schemeClr val="tx1"/>
                </a:solidFill>
              </a:rPr>
              <a:t>ile</a:t>
            </a:r>
            <a:r>
              <a:rPr lang="en-US" sz="1600" b="1" dirty="0">
                <a:solidFill>
                  <a:schemeClr val="tx1"/>
                </a:solidFill>
              </a:rPr>
              <a:t> </a:t>
            </a:r>
            <a:r>
              <a:rPr lang="en-US" sz="1600" b="1" dirty="0" err="1">
                <a:solidFill>
                  <a:schemeClr val="tx1"/>
                </a:solidFill>
              </a:rPr>
              <a:t>vergi</a:t>
            </a:r>
            <a:r>
              <a:rPr lang="en-US" sz="1600" b="1" dirty="0">
                <a:solidFill>
                  <a:schemeClr val="tx1"/>
                </a:solidFill>
              </a:rPr>
              <a:t> </a:t>
            </a:r>
            <a:r>
              <a:rPr lang="en-US" sz="1600" b="1" dirty="0" err="1">
                <a:solidFill>
                  <a:schemeClr val="tx1"/>
                </a:solidFill>
              </a:rPr>
              <a:t>dairesi</a:t>
            </a:r>
            <a:r>
              <a:rPr lang="en-US" sz="1600" b="1" dirty="0">
                <a:solidFill>
                  <a:schemeClr val="tx1"/>
                </a:solidFill>
              </a:rPr>
              <a:t> </a:t>
            </a:r>
            <a:r>
              <a:rPr lang="en-US" sz="1600" b="1" dirty="0" err="1">
                <a:solidFill>
                  <a:schemeClr val="tx1"/>
                </a:solidFill>
              </a:rPr>
              <a:t>müdüründen</a:t>
            </a:r>
            <a:r>
              <a:rPr lang="en-US" sz="1600" b="1" dirty="0">
                <a:solidFill>
                  <a:schemeClr val="tx1"/>
                </a:solidFill>
              </a:rPr>
              <a:t> </a:t>
            </a:r>
            <a:r>
              <a:rPr lang="en-US" sz="1600" b="1" dirty="0" err="1">
                <a:solidFill>
                  <a:schemeClr val="tx1"/>
                </a:solidFill>
              </a:rPr>
              <a:t>olmak</a:t>
            </a:r>
            <a:r>
              <a:rPr lang="en-US" sz="1600" b="1" dirty="0">
                <a:solidFill>
                  <a:schemeClr val="tx1"/>
                </a:solidFill>
              </a:rPr>
              <a:t> </a:t>
            </a:r>
            <a:r>
              <a:rPr lang="en-US" sz="1600" b="1" dirty="0" err="1">
                <a:solidFill>
                  <a:schemeClr val="tx1"/>
                </a:solidFill>
              </a:rPr>
              <a:t>üzere</a:t>
            </a:r>
            <a:r>
              <a:rPr lang="en-US" sz="1600" b="1" dirty="0">
                <a:solidFill>
                  <a:schemeClr val="tx1"/>
                </a:solidFill>
              </a:rPr>
              <a:t> </a:t>
            </a:r>
            <a:r>
              <a:rPr lang="en-US" sz="1600" b="1" dirty="0" err="1">
                <a:solidFill>
                  <a:schemeClr val="tx1"/>
                </a:solidFill>
              </a:rPr>
              <a:t>toplam</a:t>
            </a:r>
            <a:r>
              <a:rPr lang="en-US" sz="1600" b="1" dirty="0">
                <a:solidFill>
                  <a:schemeClr val="tx1"/>
                </a:solidFill>
              </a:rPr>
              <a:t> </a:t>
            </a:r>
            <a:r>
              <a:rPr lang="en-US" sz="1600" b="1" dirty="0" err="1">
                <a:solidFill>
                  <a:schemeClr val="tx1"/>
                </a:solidFill>
              </a:rPr>
              <a:t>üç</a:t>
            </a:r>
            <a:r>
              <a:rPr lang="en-US" sz="1600" b="1" dirty="0">
                <a:solidFill>
                  <a:schemeClr val="tx1"/>
                </a:solidFill>
              </a:rPr>
              <a:t> </a:t>
            </a:r>
            <a:r>
              <a:rPr lang="en-US" sz="1600" b="1" dirty="0" err="1">
                <a:solidFill>
                  <a:schemeClr val="tx1"/>
                </a:solidFill>
              </a:rPr>
              <a:t>kişiden</a:t>
            </a:r>
            <a:r>
              <a:rPr lang="en-US" sz="1600" b="1" dirty="0">
                <a:solidFill>
                  <a:schemeClr val="tx1"/>
                </a:solidFill>
              </a:rPr>
              <a:t> </a:t>
            </a:r>
            <a:r>
              <a:rPr lang="en-US" sz="1600" b="1" dirty="0" err="1">
                <a:solidFill>
                  <a:schemeClr val="tx1"/>
                </a:solidFill>
              </a:rPr>
              <a:t>oluşur</a:t>
            </a:r>
            <a:r>
              <a:rPr lang="en-US" sz="1600" b="1" dirty="0">
                <a:solidFill>
                  <a:schemeClr val="tx1"/>
                </a:solidFill>
              </a:rPr>
              <a:t>.</a:t>
            </a:r>
            <a:endParaRPr lang="tr-TR" sz="1600" b="1" dirty="0">
              <a:solidFill>
                <a:schemeClr val="tx1"/>
              </a:solidFill>
            </a:endParaRPr>
          </a:p>
        </p:txBody>
      </p:sp>
      <p:sp>
        <p:nvSpPr>
          <p:cNvPr id="7" name="Kaydırma: Dikey 6"/>
          <p:cNvSpPr/>
          <p:nvPr/>
        </p:nvSpPr>
        <p:spPr>
          <a:xfrm>
            <a:off x="3488635" y="1480931"/>
            <a:ext cx="3677478" cy="3448878"/>
          </a:xfrm>
          <a:prstGeom prst="verticalScrol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b="1" dirty="0" err="1">
                <a:solidFill>
                  <a:schemeClr val="bg1"/>
                </a:solidFill>
              </a:rPr>
              <a:t>Vergi</a:t>
            </a:r>
            <a:r>
              <a:rPr lang="en-US" sz="1600" b="1" dirty="0">
                <a:solidFill>
                  <a:schemeClr val="bg1"/>
                </a:solidFill>
              </a:rPr>
              <a:t> </a:t>
            </a:r>
            <a:r>
              <a:rPr lang="en-US" sz="1600" b="1" dirty="0" err="1">
                <a:solidFill>
                  <a:schemeClr val="bg1"/>
                </a:solidFill>
              </a:rPr>
              <a:t>Denetim</a:t>
            </a:r>
            <a:r>
              <a:rPr lang="en-US" sz="1600" b="1" dirty="0">
                <a:solidFill>
                  <a:schemeClr val="bg1"/>
                </a:solidFill>
              </a:rPr>
              <a:t> </a:t>
            </a:r>
            <a:r>
              <a:rPr lang="en-US" sz="1600" b="1" dirty="0" err="1">
                <a:solidFill>
                  <a:schemeClr val="bg1"/>
                </a:solidFill>
              </a:rPr>
              <a:t>Kurulu</a:t>
            </a:r>
            <a:r>
              <a:rPr lang="en-US" sz="1600" b="1" dirty="0">
                <a:solidFill>
                  <a:schemeClr val="bg1"/>
                </a:solidFill>
              </a:rPr>
              <a:t> </a:t>
            </a:r>
            <a:r>
              <a:rPr lang="en-US" sz="1600" b="1" dirty="0" err="1">
                <a:solidFill>
                  <a:schemeClr val="bg1"/>
                </a:solidFill>
              </a:rPr>
              <a:t>Başkanlığında</a:t>
            </a:r>
            <a:r>
              <a:rPr lang="en-US" sz="1600" b="1" dirty="0">
                <a:solidFill>
                  <a:schemeClr val="bg1"/>
                </a:solidFill>
              </a:rPr>
              <a:t> </a:t>
            </a:r>
            <a:r>
              <a:rPr lang="en-US" sz="1600" b="1" dirty="0" err="1">
                <a:solidFill>
                  <a:schemeClr val="bg1"/>
                </a:solidFill>
              </a:rPr>
              <a:t>ve</a:t>
            </a:r>
            <a:r>
              <a:rPr lang="en-US" sz="1600" b="1" dirty="0">
                <a:solidFill>
                  <a:schemeClr val="bg1"/>
                </a:solidFill>
              </a:rPr>
              <a:t> </a:t>
            </a:r>
            <a:r>
              <a:rPr lang="en-US" sz="1600" b="1" dirty="0" err="1">
                <a:solidFill>
                  <a:schemeClr val="bg1"/>
                </a:solidFill>
              </a:rPr>
              <a:t>Başkanlıkça</a:t>
            </a:r>
            <a:r>
              <a:rPr lang="en-US" sz="1600" b="1" dirty="0">
                <a:solidFill>
                  <a:schemeClr val="bg1"/>
                </a:solidFill>
              </a:rPr>
              <a:t> </a:t>
            </a:r>
            <a:r>
              <a:rPr lang="en-US" sz="1600" b="1" dirty="0" err="1">
                <a:solidFill>
                  <a:schemeClr val="bg1"/>
                </a:solidFill>
              </a:rPr>
              <a:t>uygun</a:t>
            </a:r>
            <a:r>
              <a:rPr lang="en-US" sz="1600" b="1" dirty="0">
                <a:solidFill>
                  <a:schemeClr val="bg1"/>
                </a:solidFill>
              </a:rPr>
              <a:t> </a:t>
            </a:r>
            <a:r>
              <a:rPr lang="en-US" sz="1600" b="1" dirty="0" err="1">
                <a:solidFill>
                  <a:schemeClr val="bg1"/>
                </a:solidFill>
              </a:rPr>
              <a:t>görülen</a:t>
            </a:r>
            <a:r>
              <a:rPr lang="en-US" sz="1600" b="1" dirty="0">
                <a:solidFill>
                  <a:schemeClr val="bg1"/>
                </a:solidFill>
              </a:rPr>
              <a:t> </a:t>
            </a:r>
            <a:r>
              <a:rPr lang="en-US" sz="1600" b="1" dirty="0" err="1">
                <a:solidFill>
                  <a:schemeClr val="bg1"/>
                </a:solidFill>
              </a:rPr>
              <a:t>Grup</a:t>
            </a:r>
            <a:r>
              <a:rPr lang="en-US" sz="1600" b="1" dirty="0">
                <a:solidFill>
                  <a:schemeClr val="bg1"/>
                </a:solidFill>
              </a:rPr>
              <a:t> </a:t>
            </a:r>
            <a:r>
              <a:rPr lang="en-US" sz="1600" b="1" dirty="0" err="1">
                <a:solidFill>
                  <a:schemeClr val="bg1"/>
                </a:solidFill>
              </a:rPr>
              <a:t>Başkanlıklarında</a:t>
            </a:r>
            <a:r>
              <a:rPr lang="en-US" sz="1600" b="1" dirty="0">
                <a:solidFill>
                  <a:schemeClr val="bg1"/>
                </a:solidFill>
              </a:rPr>
              <a:t> </a:t>
            </a:r>
            <a:r>
              <a:rPr lang="en-US" sz="1600" b="1" dirty="0" err="1">
                <a:solidFill>
                  <a:schemeClr val="bg1"/>
                </a:solidFill>
              </a:rPr>
              <a:t>oluşturulacak</a:t>
            </a:r>
            <a:r>
              <a:rPr lang="en-US" sz="1600" b="1" dirty="0">
                <a:solidFill>
                  <a:schemeClr val="bg1"/>
                </a:solidFill>
              </a:rPr>
              <a:t> </a:t>
            </a:r>
            <a:r>
              <a:rPr lang="en-US" sz="1600" b="1" dirty="0" err="1">
                <a:solidFill>
                  <a:schemeClr val="bg1"/>
                </a:solidFill>
              </a:rPr>
              <a:t>İzah</a:t>
            </a:r>
            <a:r>
              <a:rPr lang="en-US" sz="1600" b="1" dirty="0">
                <a:solidFill>
                  <a:schemeClr val="bg1"/>
                </a:solidFill>
              </a:rPr>
              <a:t> </a:t>
            </a:r>
            <a:r>
              <a:rPr lang="en-US" sz="1600" b="1" dirty="0" err="1">
                <a:solidFill>
                  <a:schemeClr val="bg1"/>
                </a:solidFill>
              </a:rPr>
              <a:t>Değerlendirme</a:t>
            </a:r>
            <a:r>
              <a:rPr lang="en-US" sz="1600" b="1" dirty="0">
                <a:solidFill>
                  <a:schemeClr val="bg1"/>
                </a:solidFill>
              </a:rPr>
              <a:t> </a:t>
            </a:r>
            <a:r>
              <a:rPr lang="en-US" sz="1600" b="1" dirty="0" err="1">
                <a:solidFill>
                  <a:schemeClr val="bg1"/>
                </a:solidFill>
              </a:rPr>
              <a:t>Komisyonu</a:t>
            </a:r>
            <a:r>
              <a:rPr lang="en-US" sz="1600" b="1" dirty="0">
                <a:solidFill>
                  <a:schemeClr val="bg1"/>
                </a:solidFill>
              </a:rPr>
              <a:t>, </a:t>
            </a:r>
            <a:r>
              <a:rPr lang="en-US" sz="1600" b="1" dirty="0" err="1">
                <a:solidFill>
                  <a:schemeClr val="bg1"/>
                </a:solidFill>
              </a:rPr>
              <a:t>Başkanlık</a:t>
            </a:r>
            <a:r>
              <a:rPr lang="en-US" sz="1600" b="1" dirty="0">
                <a:solidFill>
                  <a:schemeClr val="bg1"/>
                </a:solidFill>
              </a:rPr>
              <a:t> </a:t>
            </a:r>
            <a:r>
              <a:rPr lang="en-US" sz="1600" b="1" dirty="0" err="1">
                <a:solidFill>
                  <a:schemeClr val="bg1"/>
                </a:solidFill>
              </a:rPr>
              <a:t>tarafından</a:t>
            </a:r>
            <a:r>
              <a:rPr lang="en-US" sz="1600" b="1" dirty="0">
                <a:solidFill>
                  <a:schemeClr val="bg1"/>
                </a:solidFill>
              </a:rPr>
              <a:t> </a:t>
            </a:r>
            <a:r>
              <a:rPr lang="en-US" sz="1600" b="1" dirty="0" err="1">
                <a:solidFill>
                  <a:schemeClr val="bg1"/>
                </a:solidFill>
              </a:rPr>
              <a:t>biri</a:t>
            </a:r>
            <a:r>
              <a:rPr lang="en-US" sz="1600" b="1" dirty="0">
                <a:solidFill>
                  <a:schemeClr val="bg1"/>
                </a:solidFill>
              </a:rPr>
              <a:t> </a:t>
            </a:r>
            <a:r>
              <a:rPr lang="en-US" sz="1600" b="1" dirty="0" err="1">
                <a:solidFill>
                  <a:schemeClr val="bg1"/>
                </a:solidFill>
              </a:rPr>
              <a:t>komisyon</a:t>
            </a:r>
            <a:r>
              <a:rPr lang="en-US" sz="1600" b="1" dirty="0">
                <a:solidFill>
                  <a:schemeClr val="bg1"/>
                </a:solidFill>
              </a:rPr>
              <a:t> </a:t>
            </a:r>
            <a:r>
              <a:rPr lang="en-US" sz="1600" b="1" dirty="0" err="1">
                <a:solidFill>
                  <a:schemeClr val="bg1"/>
                </a:solidFill>
              </a:rPr>
              <a:t>başkanı</a:t>
            </a:r>
            <a:r>
              <a:rPr lang="en-US" sz="1600" b="1" dirty="0">
                <a:solidFill>
                  <a:schemeClr val="bg1"/>
                </a:solidFill>
              </a:rPr>
              <a:t> </a:t>
            </a:r>
            <a:r>
              <a:rPr lang="en-US" sz="1600" b="1" dirty="0" err="1">
                <a:solidFill>
                  <a:schemeClr val="bg1"/>
                </a:solidFill>
              </a:rPr>
              <a:t>olarak</a:t>
            </a:r>
            <a:r>
              <a:rPr lang="en-US" sz="1600" b="1" dirty="0">
                <a:solidFill>
                  <a:schemeClr val="bg1"/>
                </a:solidFill>
              </a:rPr>
              <a:t> </a:t>
            </a:r>
            <a:r>
              <a:rPr lang="en-US" sz="1600" b="1" dirty="0" err="1">
                <a:solidFill>
                  <a:schemeClr val="bg1"/>
                </a:solidFill>
              </a:rPr>
              <a:t>belirlenecek</a:t>
            </a:r>
            <a:r>
              <a:rPr lang="en-US" sz="1600" b="1" dirty="0">
                <a:solidFill>
                  <a:schemeClr val="bg1"/>
                </a:solidFill>
              </a:rPr>
              <a:t> </a:t>
            </a:r>
            <a:r>
              <a:rPr lang="en-US" sz="1600" b="1" u="sng" dirty="0" err="1">
                <a:solidFill>
                  <a:schemeClr val="bg1"/>
                </a:solidFill>
              </a:rPr>
              <a:t>üç</a:t>
            </a:r>
            <a:r>
              <a:rPr lang="en-US" sz="1600" b="1" u="sng" dirty="0">
                <a:solidFill>
                  <a:schemeClr val="bg1"/>
                </a:solidFill>
              </a:rPr>
              <a:t> </a:t>
            </a:r>
            <a:r>
              <a:rPr lang="en-US" sz="1600" b="1" u="sng" dirty="0" err="1">
                <a:solidFill>
                  <a:schemeClr val="bg1"/>
                </a:solidFill>
              </a:rPr>
              <a:t>vergi</a:t>
            </a:r>
            <a:r>
              <a:rPr lang="en-US" sz="1600" b="1" u="sng" dirty="0">
                <a:solidFill>
                  <a:schemeClr val="bg1"/>
                </a:solidFill>
              </a:rPr>
              <a:t> </a:t>
            </a:r>
            <a:r>
              <a:rPr lang="en-US" sz="1600" b="1" u="sng" dirty="0" err="1">
                <a:solidFill>
                  <a:schemeClr val="bg1"/>
                </a:solidFill>
              </a:rPr>
              <a:t>müfettişinden</a:t>
            </a:r>
            <a:r>
              <a:rPr lang="en-US" sz="1600" b="1" dirty="0">
                <a:solidFill>
                  <a:schemeClr val="bg1"/>
                </a:solidFill>
              </a:rPr>
              <a:t> </a:t>
            </a:r>
            <a:r>
              <a:rPr lang="en-US" sz="1600" b="1" dirty="0" err="1">
                <a:solidFill>
                  <a:schemeClr val="bg1"/>
                </a:solidFill>
              </a:rPr>
              <a:t>oluşur</a:t>
            </a:r>
            <a:r>
              <a:rPr lang="en-US" sz="1600" b="1" dirty="0">
                <a:solidFill>
                  <a:schemeClr val="bg1"/>
                </a:solidFill>
              </a:rPr>
              <a:t>. </a:t>
            </a:r>
            <a:r>
              <a:rPr lang="en-US" sz="1600" b="1" dirty="0" err="1">
                <a:solidFill>
                  <a:srgbClr val="FFFF00"/>
                </a:solidFill>
              </a:rPr>
              <a:t>Ayrıca</a:t>
            </a:r>
            <a:r>
              <a:rPr lang="en-US" sz="1600" b="1" dirty="0">
                <a:solidFill>
                  <a:srgbClr val="FFFF00"/>
                </a:solidFill>
              </a:rPr>
              <a:t>, </a:t>
            </a:r>
            <a:r>
              <a:rPr lang="en-US" sz="1600" b="1" dirty="0" err="1">
                <a:solidFill>
                  <a:srgbClr val="FFFF00"/>
                </a:solidFill>
              </a:rPr>
              <a:t>söz</a:t>
            </a:r>
            <a:r>
              <a:rPr lang="en-US" sz="1600" b="1" dirty="0">
                <a:solidFill>
                  <a:srgbClr val="FFFF00"/>
                </a:solidFill>
              </a:rPr>
              <a:t> </a:t>
            </a:r>
            <a:r>
              <a:rPr lang="en-US" sz="1600" b="1" dirty="0" err="1">
                <a:solidFill>
                  <a:srgbClr val="FFFF00"/>
                </a:solidFill>
              </a:rPr>
              <a:t>konusu</a:t>
            </a:r>
            <a:r>
              <a:rPr lang="en-US" sz="1600" b="1" dirty="0">
                <a:solidFill>
                  <a:srgbClr val="FFFF00"/>
                </a:solidFill>
              </a:rPr>
              <a:t> </a:t>
            </a:r>
            <a:r>
              <a:rPr lang="en-US" sz="1600" b="1" dirty="0" err="1">
                <a:solidFill>
                  <a:srgbClr val="FFFF00"/>
                </a:solidFill>
              </a:rPr>
              <a:t>komisyonlar</a:t>
            </a:r>
            <a:r>
              <a:rPr lang="en-US" sz="1600" b="1" dirty="0">
                <a:solidFill>
                  <a:srgbClr val="FFFF00"/>
                </a:solidFill>
              </a:rPr>
              <a:t> </a:t>
            </a:r>
            <a:r>
              <a:rPr lang="en-US" sz="1600" b="1" dirty="0" err="1">
                <a:solidFill>
                  <a:srgbClr val="FFFF00"/>
                </a:solidFill>
              </a:rPr>
              <a:t>için</a:t>
            </a:r>
            <a:r>
              <a:rPr lang="en-US" sz="1600" b="1" dirty="0">
                <a:solidFill>
                  <a:srgbClr val="FFFF00"/>
                </a:solidFill>
              </a:rPr>
              <a:t> </a:t>
            </a:r>
            <a:r>
              <a:rPr lang="en-US" sz="1600" b="1" dirty="0" err="1">
                <a:solidFill>
                  <a:srgbClr val="FFFF00"/>
                </a:solidFill>
              </a:rPr>
              <a:t>yeteri</a:t>
            </a:r>
            <a:r>
              <a:rPr lang="en-US" sz="1600" b="1" dirty="0">
                <a:solidFill>
                  <a:srgbClr val="FFFF00"/>
                </a:solidFill>
              </a:rPr>
              <a:t> </a:t>
            </a:r>
            <a:r>
              <a:rPr lang="en-US" sz="1600" b="1" dirty="0" err="1">
                <a:solidFill>
                  <a:srgbClr val="FFFF00"/>
                </a:solidFill>
              </a:rPr>
              <a:t>kadar</a:t>
            </a:r>
            <a:r>
              <a:rPr lang="en-US" sz="1600" b="1" dirty="0">
                <a:solidFill>
                  <a:srgbClr val="FFFF00"/>
                </a:solidFill>
              </a:rPr>
              <a:t> </a:t>
            </a:r>
            <a:r>
              <a:rPr lang="en-US" sz="1600" b="1" dirty="0" err="1">
                <a:solidFill>
                  <a:srgbClr val="FFFF00"/>
                </a:solidFill>
              </a:rPr>
              <a:t>yedek</a:t>
            </a:r>
            <a:r>
              <a:rPr lang="en-US" sz="1600" b="1" dirty="0">
                <a:solidFill>
                  <a:srgbClr val="FFFF00"/>
                </a:solidFill>
              </a:rPr>
              <a:t> </a:t>
            </a:r>
            <a:r>
              <a:rPr lang="en-US" sz="1600" b="1" dirty="0" err="1">
                <a:solidFill>
                  <a:srgbClr val="FFFF00"/>
                </a:solidFill>
              </a:rPr>
              <a:t>üye</a:t>
            </a:r>
            <a:r>
              <a:rPr lang="en-US" sz="1600" b="1" dirty="0">
                <a:solidFill>
                  <a:srgbClr val="FFFF00"/>
                </a:solidFill>
              </a:rPr>
              <a:t> </a:t>
            </a:r>
            <a:r>
              <a:rPr lang="en-US" sz="1600" b="1" dirty="0" err="1">
                <a:solidFill>
                  <a:srgbClr val="FFFF00"/>
                </a:solidFill>
              </a:rPr>
              <a:t>seçil</a:t>
            </a:r>
            <a:r>
              <a:rPr lang="tr-TR" sz="1600" b="1" dirty="0" err="1">
                <a:solidFill>
                  <a:srgbClr val="FFFF00"/>
                </a:solidFill>
              </a:rPr>
              <a:t>ecekti</a:t>
            </a:r>
            <a:r>
              <a:rPr lang="en-US" sz="1600" b="1" dirty="0">
                <a:solidFill>
                  <a:srgbClr val="FFFF00"/>
                </a:solidFill>
              </a:rPr>
              <a:t>r.</a:t>
            </a:r>
            <a:endParaRPr lang="tr-TR" sz="1600" b="1" dirty="0">
              <a:solidFill>
                <a:srgbClr val="FFFF00"/>
              </a:solidFill>
            </a:endParaRPr>
          </a:p>
        </p:txBody>
      </p:sp>
      <p:sp>
        <p:nvSpPr>
          <p:cNvPr id="5" name="Akış Çizelgesi: Doğrudan Erişimli Depolama 4"/>
          <p:cNvSpPr/>
          <p:nvPr/>
        </p:nvSpPr>
        <p:spPr>
          <a:xfrm>
            <a:off x="6858000" y="1581149"/>
            <a:ext cx="2097156" cy="3348659"/>
          </a:xfrm>
          <a:prstGeom prst="flowChartMagneticDrum">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400" b="1" dirty="0">
                <a:solidFill>
                  <a:schemeClr val="bg1"/>
                </a:solidFill>
              </a:rPr>
              <a:t>Birden fazla komisyon kurulabilecektir. </a:t>
            </a:r>
          </a:p>
        </p:txBody>
      </p:sp>
    </p:spTree>
    <p:extLst>
      <p:ext uri="{BB962C8B-B14F-4D97-AF65-F5344CB8AC3E}">
        <p14:creationId xmlns:p14="http://schemas.microsoft.com/office/powerpoint/2010/main" xmlns="" val="2945520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76469" y="133349"/>
            <a:ext cx="8497957" cy="9400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r>
              <a:rPr lang="tr-TR" sz="3600" b="1" dirty="0">
                <a:solidFill>
                  <a:prstClr val="white"/>
                </a:solidFill>
                <a:latin typeface="Century Gothic" panose="020B0502020202020204"/>
              </a:rPr>
              <a:t>İZAH DEĞERLENDİRME KOMİSYONU</a:t>
            </a:r>
          </a:p>
        </p:txBody>
      </p:sp>
      <p:sp>
        <p:nvSpPr>
          <p:cNvPr id="2" name="Kaydırma: Dikey 1"/>
          <p:cNvSpPr/>
          <p:nvPr/>
        </p:nvSpPr>
        <p:spPr>
          <a:xfrm>
            <a:off x="177160" y="1352550"/>
            <a:ext cx="8994914" cy="3581400"/>
          </a:xfrm>
          <a:prstGeom prst="verticalScroll">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700" b="1" dirty="0">
                <a:solidFill>
                  <a:schemeClr val="bg1"/>
                </a:solidFill>
              </a:rPr>
              <a:t>İzahatta bulunulmasını, </a:t>
            </a:r>
            <a:r>
              <a:rPr lang="en-US" sz="2700" b="1" dirty="0" err="1">
                <a:solidFill>
                  <a:schemeClr val="bg1"/>
                </a:solidFill>
              </a:rPr>
              <a:t>izahta</a:t>
            </a:r>
            <a:r>
              <a:rPr lang="en-US" sz="2700" b="1" dirty="0">
                <a:solidFill>
                  <a:schemeClr val="bg1"/>
                </a:solidFill>
              </a:rPr>
              <a:t> </a:t>
            </a:r>
            <a:r>
              <a:rPr lang="en-US" sz="2700" b="1" dirty="0" err="1">
                <a:solidFill>
                  <a:schemeClr val="bg1"/>
                </a:solidFill>
              </a:rPr>
              <a:t>bulunulmaması</a:t>
            </a:r>
            <a:r>
              <a:rPr lang="en-US" sz="2700" b="1" dirty="0">
                <a:solidFill>
                  <a:schemeClr val="bg1"/>
                </a:solidFill>
              </a:rPr>
              <a:t> </a:t>
            </a:r>
            <a:r>
              <a:rPr lang="en-US" sz="2700" b="1" dirty="0" err="1">
                <a:solidFill>
                  <a:schemeClr val="bg1"/>
                </a:solidFill>
              </a:rPr>
              <a:t>halinde</a:t>
            </a:r>
            <a:r>
              <a:rPr lang="en-US" sz="2700" b="1" dirty="0">
                <a:solidFill>
                  <a:schemeClr val="bg1"/>
                </a:solidFill>
              </a:rPr>
              <a:t> </a:t>
            </a:r>
            <a:r>
              <a:rPr lang="en-US" sz="2700" b="1" dirty="0" err="1">
                <a:solidFill>
                  <a:schemeClr val="bg1"/>
                </a:solidFill>
              </a:rPr>
              <a:t>Vergi</a:t>
            </a:r>
            <a:r>
              <a:rPr lang="en-US" sz="2700" b="1" dirty="0">
                <a:solidFill>
                  <a:schemeClr val="bg1"/>
                </a:solidFill>
              </a:rPr>
              <a:t> </a:t>
            </a:r>
            <a:r>
              <a:rPr lang="en-US" sz="2700" b="1" dirty="0" err="1">
                <a:solidFill>
                  <a:schemeClr val="bg1"/>
                </a:solidFill>
              </a:rPr>
              <a:t>Usul</a:t>
            </a:r>
            <a:r>
              <a:rPr lang="en-US" sz="2700" b="1" dirty="0">
                <a:solidFill>
                  <a:schemeClr val="bg1"/>
                </a:solidFill>
              </a:rPr>
              <a:t> </a:t>
            </a:r>
            <a:r>
              <a:rPr lang="en-US" sz="2700" b="1" dirty="0" err="1">
                <a:solidFill>
                  <a:schemeClr val="bg1"/>
                </a:solidFill>
              </a:rPr>
              <a:t>Kanununun</a:t>
            </a:r>
            <a:r>
              <a:rPr lang="en-US" sz="2700" b="1" dirty="0">
                <a:solidFill>
                  <a:schemeClr val="bg1"/>
                </a:solidFill>
              </a:rPr>
              <a:t> 370 </a:t>
            </a:r>
            <a:r>
              <a:rPr lang="en-US" sz="2700" b="1" dirty="0" err="1">
                <a:solidFill>
                  <a:schemeClr val="bg1"/>
                </a:solidFill>
              </a:rPr>
              <a:t>inci</a:t>
            </a:r>
            <a:r>
              <a:rPr lang="en-US" sz="2700" b="1" dirty="0">
                <a:solidFill>
                  <a:schemeClr val="bg1"/>
                </a:solidFill>
              </a:rPr>
              <a:t> </a:t>
            </a:r>
            <a:r>
              <a:rPr lang="en-US" sz="2700" b="1" dirty="0" err="1">
                <a:solidFill>
                  <a:schemeClr val="bg1"/>
                </a:solidFill>
              </a:rPr>
              <a:t>maddesinde</a:t>
            </a:r>
            <a:r>
              <a:rPr lang="en-US" sz="2700" b="1" dirty="0">
                <a:solidFill>
                  <a:schemeClr val="bg1"/>
                </a:solidFill>
              </a:rPr>
              <a:t> </a:t>
            </a:r>
            <a:r>
              <a:rPr lang="en-US" sz="2700" b="1" dirty="0" err="1">
                <a:solidFill>
                  <a:schemeClr val="bg1"/>
                </a:solidFill>
              </a:rPr>
              <a:t>yer</a:t>
            </a:r>
            <a:r>
              <a:rPr lang="en-US" sz="2700" b="1" dirty="0">
                <a:solidFill>
                  <a:schemeClr val="bg1"/>
                </a:solidFill>
              </a:rPr>
              <a:t> </a:t>
            </a:r>
            <a:r>
              <a:rPr lang="en-US" sz="2700" b="1" dirty="0" err="1">
                <a:solidFill>
                  <a:schemeClr val="bg1"/>
                </a:solidFill>
              </a:rPr>
              <a:t>alan</a:t>
            </a:r>
            <a:r>
              <a:rPr lang="en-US" sz="2700" b="1" dirty="0">
                <a:solidFill>
                  <a:schemeClr val="bg1"/>
                </a:solidFill>
              </a:rPr>
              <a:t> </a:t>
            </a:r>
            <a:r>
              <a:rPr lang="en-US" sz="2700" b="1" dirty="0" err="1">
                <a:solidFill>
                  <a:schemeClr val="bg1"/>
                </a:solidFill>
              </a:rPr>
              <a:t>indirimli</a:t>
            </a:r>
            <a:r>
              <a:rPr lang="en-US" sz="2700" b="1" dirty="0">
                <a:solidFill>
                  <a:schemeClr val="bg1"/>
                </a:solidFill>
              </a:rPr>
              <a:t> </a:t>
            </a:r>
            <a:r>
              <a:rPr lang="en-US" sz="2700" b="1" dirty="0" err="1">
                <a:solidFill>
                  <a:schemeClr val="bg1"/>
                </a:solidFill>
              </a:rPr>
              <a:t>ceza</a:t>
            </a:r>
            <a:r>
              <a:rPr lang="en-US" sz="2700" b="1" dirty="0">
                <a:solidFill>
                  <a:schemeClr val="bg1"/>
                </a:solidFill>
              </a:rPr>
              <a:t> </a:t>
            </a:r>
            <a:r>
              <a:rPr lang="en-US" sz="2700" b="1" dirty="0" err="1">
                <a:solidFill>
                  <a:schemeClr val="bg1"/>
                </a:solidFill>
              </a:rPr>
              <a:t>uygulamasından</a:t>
            </a:r>
            <a:r>
              <a:rPr lang="en-US" sz="2700" b="1" dirty="0">
                <a:solidFill>
                  <a:schemeClr val="bg1"/>
                </a:solidFill>
              </a:rPr>
              <a:t> </a:t>
            </a:r>
            <a:r>
              <a:rPr lang="en-US" sz="2700" b="1" dirty="0" err="1">
                <a:solidFill>
                  <a:schemeClr val="bg1"/>
                </a:solidFill>
              </a:rPr>
              <a:t>yararlanılamayacağı</a:t>
            </a:r>
            <a:r>
              <a:rPr lang="en-US" sz="2700" b="1" dirty="0">
                <a:solidFill>
                  <a:schemeClr val="bg1"/>
                </a:solidFill>
              </a:rPr>
              <a:t> </a:t>
            </a:r>
            <a:r>
              <a:rPr lang="en-US" sz="2700" b="1" dirty="0" err="1">
                <a:solidFill>
                  <a:schemeClr val="bg1"/>
                </a:solidFill>
              </a:rPr>
              <a:t>ve</a:t>
            </a:r>
            <a:r>
              <a:rPr lang="en-US" sz="2700" b="1" dirty="0">
                <a:solidFill>
                  <a:schemeClr val="bg1"/>
                </a:solidFill>
              </a:rPr>
              <a:t> </a:t>
            </a:r>
            <a:r>
              <a:rPr lang="en-US" sz="2700" b="1" dirty="0" err="1">
                <a:solidFill>
                  <a:srgbClr val="FFFF00"/>
                </a:solidFill>
              </a:rPr>
              <a:t>mükellefin</a:t>
            </a:r>
            <a:r>
              <a:rPr lang="en-US" sz="2700" b="1" dirty="0">
                <a:solidFill>
                  <a:srgbClr val="FFFF00"/>
                </a:solidFill>
              </a:rPr>
              <a:t> </a:t>
            </a:r>
            <a:r>
              <a:rPr lang="en-US" sz="2700" b="1" dirty="0" err="1">
                <a:solidFill>
                  <a:srgbClr val="FFFF00"/>
                </a:solidFill>
              </a:rPr>
              <a:t>vergi</a:t>
            </a:r>
            <a:r>
              <a:rPr lang="en-US" sz="2700" b="1" dirty="0">
                <a:solidFill>
                  <a:srgbClr val="FFFF00"/>
                </a:solidFill>
              </a:rPr>
              <a:t> </a:t>
            </a:r>
            <a:r>
              <a:rPr lang="en-US" sz="2700" b="1" dirty="0" err="1">
                <a:solidFill>
                  <a:srgbClr val="FFFF00"/>
                </a:solidFill>
              </a:rPr>
              <a:t>incelemesine</a:t>
            </a:r>
            <a:r>
              <a:rPr lang="en-US" sz="2700" b="1" dirty="0">
                <a:solidFill>
                  <a:srgbClr val="FFFF00"/>
                </a:solidFill>
              </a:rPr>
              <a:t> </a:t>
            </a:r>
            <a:r>
              <a:rPr lang="en-US" sz="2700" b="1" dirty="0" err="1">
                <a:solidFill>
                  <a:srgbClr val="FFFF00"/>
                </a:solidFill>
              </a:rPr>
              <a:t>ya</a:t>
            </a:r>
            <a:r>
              <a:rPr lang="en-US" sz="2700" b="1" dirty="0">
                <a:solidFill>
                  <a:srgbClr val="FFFF00"/>
                </a:solidFill>
              </a:rPr>
              <a:t> da </a:t>
            </a:r>
            <a:r>
              <a:rPr lang="en-US" sz="2700" b="1" dirty="0" err="1">
                <a:solidFill>
                  <a:srgbClr val="FFFF00"/>
                </a:solidFill>
              </a:rPr>
              <a:t>takdir</a:t>
            </a:r>
            <a:r>
              <a:rPr lang="en-US" sz="2700" b="1" dirty="0">
                <a:solidFill>
                  <a:srgbClr val="FFFF00"/>
                </a:solidFill>
              </a:rPr>
              <a:t> </a:t>
            </a:r>
            <a:r>
              <a:rPr lang="en-US" sz="2700" b="1" dirty="0" err="1">
                <a:solidFill>
                  <a:srgbClr val="FFFF00"/>
                </a:solidFill>
              </a:rPr>
              <a:t>komisyonuna</a:t>
            </a:r>
            <a:r>
              <a:rPr lang="en-US" sz="2700" b="1" dirty="0">
                <a:solidFill>
                  <a:srgbClr val="FFFF00"/>
                </a:solidFill>
              </a:rPr>
              <a:t> </a:t>
            </a:r>
            <a:r>
              <a:rPr lang="en-US" sz="2700" b="1" dirty="0" err="1">
                <a:solidFill>
                  <a:srgbClr val="FFFF00"/>
                </a:solidFill>
              </a:rPr>
              <a:t>sevk</a:t>
            </a:r>
            <a:r>
              <a:rPr lang="en-US" sz="2700" b="1" dirty="0">
                <a:solidFill>
                  <a:srgbClr val="FFFF00"/>
                </a:solidFill>
              </a:rPr>
              <a:t> </a:t>
            </a:r>
            <a:r>
              <a:rPr lang="en-US" sz="2700" b="1" dirty="0" err="1">
                <a:solidFill>
                  <a:srgbClr val="FFFF00"/>
                </a:solidFill>
              </a:rPr>
              <a:t>edileceği</a:t>
            </a:r>
            <a:r>
              <a:rPr lang="tr-TR" sz="2700" b="1" dirty="0" err="1">
                <a:solidFill>
                  <a:srgbClr val="FFFF00"/>
                </a:solidFill>
              </a:rPr>
              <a:t>ni</a:t>
            </a:r>
            <a:r>
              <a:rPr lang="tr-TR" sz="2700" b="1" dirty="0">
                <a:solidFill>
                  <a:srgbClr val="FFFF00"/>
                </a:solidFill>
              </a:rPr>
              <a:t> bildirecektir.</a:t>
            </a:r>
            <a:endParaRPr lang="tr-TR" sz="2700" dirty="0">
              <a:solidFill>
                <a:srgbClr val="FFFF00"/>
              </a:solidFill>
            </a:endParaRPr>
          </a:p>
        </p:txBody>
      </p:sp>
    </p:spTree>
    <p:extLst>
      <p:ext uri="{BB962C8B-B14F-4D97-AF65-F5344CB8AC3E}">
        <p14:creationId xmlns:p14="http://schemas.microsoft.com/office/powerpoint/2010/main" xmlns="" val="306680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752600" y="57150"/>
            <a:ext cx="5168348" cy="10734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ÖZÜ NEDİR ?</a:t>
            </a:r>
          </a:p>
        </p:txBody>
      </p:sp>
      <p:sp>
        <p:nvSpPr>
          <p:cNvPr id="5" name="Oval 4"/>
          <p:cNvSpPr/>
          <p:nvPr/>
        </p:nvSpPr>
        <p:spPr>
          <a:xfrm>
            <a:off x="685800" y="1657350"/>
            <a:ext cx="7772400" cy="279289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5400" b="1" dirty="0">
                <a:solidFill>
                  <a:schemeClr val="tx1"/>
                </a:solidFill>
                <a:latin typeface="Calibri" panose="020F0502020204030204" pitchFamily="34" charset="0"/>
                <a:cs typeface="Calibri" panose="020F0502020204030204" pitchFamily="34" charset="0"/>
              </a:rPr>
              <a:t>vergiye gönüllü uyum</a:t>
            </a:r>
          </a:p>
          <a:p>
            <a:pPr algn="ctr"/>
            <a:r>
              <a:rPr lang="tr-TR" sz="3000" b="1" dirty="0">
                <a:solidFill>
                  <a:srgbClr val="FF0000"/>
                </a:solidFill>
                <a:latin typeface="Calibri" panose="020F0502020204030204" pitchFamily="34" charset="0"/>
                <a:cs typeface="Calibri" panose="020F0502020204030204" pitchFamily="34" charset="0"/>
              </a:rPr>
              <a:t>SİSTEMİNİN YASAL HALE GETİRİLMESİDİR.</a:t>
            </a:r>
          </a:p>
        </p:txBody>
      </p:sp>
    </p:spTree>
    <p:extLst>
      <p:ext uri="{BB962C8B-B14F-4D97-AF65-F5344CB8AC3E}">
        <p14:creationId xmlns:p14="http://schemas.microsoft.com/office/powerpoint/2010/main" xmlns="" val="2985565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76469" y="1"/>
            <a:ext cx="8497957" cy="10734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r>
              <a:rPr lang="tr-TR" sz="3600" b="1" dirty="0">
                <a:solidFill>
                  <a:prstClr val="white"/>
                </a:solidFill>
                <a:latin typeface="Century Gothic" panose="020B0502020202020204"/>
              </a:rPr>
              <a:t>İZAH DEĞERLENDİRME KOMİSYONU</a:t>
            </a:r>
          </a:p>
          <a:p>
            <a:pPr algn="ctr" defTabSz="342900">
              <a:defRPr/>
            </a:pPr>
            <a:r>
              <a:rPr lang="tr-TR" sz="3600" b="1" dirty="0">
                <a:solidFill>
                  <a:prstClr val="white"/>
                </a:solidFill>
                <a:latin typeface="Century Gothic" panose="020B0502020202020204"/>
              </a:rPr>
              <a:t>GÖREVLERİ</a:t>
            </a:r>
          </a:p>
        </p:txBody>
      </p:sp>
      <p:sp>
        <p:nvSpPr>
          <p:cNvPr id="2" name="Açıklama Balonu: Aşağı Ok 1"/>
          <p:cNvSpPr/>
          <p:nvPr/>
        </p:nvSpPr>
        <p:spPr>
          <a:xfrm>
            <a:off x="572458" y="1484810"/>
            <a:ext cx="8497956" cy="3647661"/>
          </a:xfrm>
          <a:prstGeom prst="downArrow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b="1" dirty="0"/>
              <a:t>a</a:t>
            </a:r>
            <a:r>
              <a:rPr lang="tr-TR" sz="2400" b="1" dirty="0"/>
              <a:t>) Kendisine intikal ettirilen bilgi, bulgu veya verilerden hareketle verginin ziyaa uğramış olabileceğine ilişkin, maddede belirtilen ön tespiti yapar.</a:t>
            </a:r>
          </a:p>
          <a:p>
            <a:pPr algn="just"/>
            <a:r>
              <a:rPr lang="tr-TR" sz="2400" b="1" dirty="0">
                <a:solidFill>
                  <a:srgbClr val="FFFF00"/>
                </a:solidFill>
              </a:rPr>
              <a:t>b) İzaha davet yazısını, tebliğ edilmek üzere, haklarında ön tespit yapılanlara gönderir.</a:t>
            </a:r>
          </a:p>
          <a:p>
            <a:pPr algn="just"/>
            <a:r>
              <a:rPr lang="tr-TR" sz="2400" b="1" dirty="0"/>
              <a:t>c) Kendisine yapılacak izahları değerlendirip sonuçlandırır. </a:t>
            </a:r>
          </a:p>
        </p:txBody>
      </p:sp>
    </p:spTree>
    <p:extLst>
      <p:ext uri="{BB962C8B-B14F-4D97-AF65-F5344CB8AC3E}">
        <p14:creationId xmlns:p14="http://schemas.microsoft.com/office/powerpoint/2010/main" xmlns="" val="425339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76469" y="1"/>
            <a:ext cx="8497957" cy="10734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r>
              <a:rPr lang="tr-TR" sz="3600" b="1" dirty="0">
                <a:solidFill>
                  <a:prstClr val="white"/>
                </a:solidFill>
                <a:latin typeface="Century Gothic" panose="020B0502020202020204"/>
              </a:rPr>
              <a:t>İŞLEMLER</a:t>
            </a:r>
          </a:p>
        </p:txBody>
      </p:sp>
      <p:sp>
        <p:nvSpPr>
          <p:cNvPr id="3" name="Ok: Çentikli Sağ 2"/>
          <p:cNvSpPr/>
          <p:nvPr/>
        </p:nvSpPr>
        <p:spPr>
          <a:xfrm>
            <a:off x="248478" y="1769165"/>
            <a:ext cx="2445027" cy="1371600"/>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500" b="1" dirty="0"/>
              <a:t>Komisyon İzaha Davet Yazısı Tebliği Edecektir.</a:t>
            </a:r>
          </a:p>
        </p:txBody>
      </p:sp>
      <p:sp>
        <p:nvSpPr>
          <p:cNvPr id="6" name="Ok: Sağ 5"/>
          <p:cNvSpPr/>
          <p:nvPr/>
        </p:nvSpPr>
        <p:spPr>
          <a:xfrm>
            <a:off x="2822713" y="1590261"/>
            <a:ext cx="3737113" cy="1625048"/>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t>T</a:t>
            </a:r>
            <a:r>
              <a:rPr lang="en-US" sz="1600" b="1" dirty="0" err="1"/>
              <a:t>ebliğ</a:t>
            </a:r>
            <a:r>
              <a:rPr lang="en-US" sz="1600" b="1" dirty="0"/>
              <a:t> </a:t>
            </a:r>
            <a:r>
              <a:rPr lang="en-US" sz="1600" b="1" dirty="0" err="1"/>
              <a:t>tarihinden</a:t>
            </a:r>
            <a:r>
              <a:rPr lang="en-US" sz="1600" b="1" dirty="0"/>
              <a:t> </a:t>
            </a:r>
            <a:r>
              <a:rPr lang="en-US" sz="1600" b="1" dirty="0" err="1"/>
              <a:t>itibaren</a:t>
            </a:r>
            <a:r>
              <a:rPr lang="en-US" sz="1600" b="1" dirty="0"/>
              <a:t> 15 </a:t>
            </a:r>
            <a:r>
              <a:rPr lang="en-US" sz="1600" b="1" dirty="0" err="1"/>
              <a:t>gün</a:t>
            </a:r>
            <a:r>
              <a:rPr lang="en-US" sz="1600" b="1" dirty="0"/>
              <a:t> </a:t>
            </a:r>
            <a:r>
              <a:rPr lang="en-US" sz="1600" b="1" dirty="0" err="1"/>
              <a:t>içerisinde</a:t>
            </a:r>
            <a:r>
              <a:rPr lang="en-US" sz="1600" b="1" dirty="0"/>
              <a:t> </a:t>
            </a:r>
            <a:r>
              <a:rPr lang="en-US" sz="1600" b="1" dirty="0" err="1"/>
              <a:t>ön</a:t>
            </a:r>
            <a:r>
              <a:rPr lang="en-US" sz="1600" b="1" dirty="0"/>
              <a:t> </a:t>
            </a:r>
            <a:r>
              <a:rPr lang="en-US" sz="1600" b="1" dirty="0" err="1"/>
              <a:t>tespitle</a:t>
            </a:r>
            <a:r>
              <a:rPr lang="en-US" sz="1600" b="1" dirty="0"/>
              <a:t> </a:t>
            </a:r>
            <a:r>
              <a:rPr lang="en-US" sz="1600" b="1" dirty="0" err="1"/>
              <a:t>ilgili</a:t>
            </a:r>
            <a:r>
              <a:rPr lang="en-US" sz="1600" b="1" dirty="0"/>
              <a:t> </a:t>
            </a:r>
            <a:r>
              <a:rPr lang="en-US" sz="1600" b="1" dirty="0" err="1"/>
              <a:t>olarak</a:t>
            </a:r>
            <a:r>
              <a:rPr lang="en-US" sz="1600" b="1" dirty="0"/>
              <a:t> </a:t>
            </a:r>
            <a:r>
              <a:rPr lang="en-US" sz="1600" b="1" dirty="0" err="1"/>
              <a:t>gerekli</a:t>
            </a:r>
            <a:r>
              <a:rPr lang="en-US" sz="1600" b="1" dirty="0"/>
              <a:t> </a:t>
            </a:r>
            <a:r>
              <a:rPr lang="en-US" sz="1600" b="1" dirty="0" err="1"/>
              <a:t>izahın</a:t>
            </a:r>
            <a:r>
              <a:rPr lang="en-US" sz="1600" b="1" dirty="0"/>
              <a:t> </a:t>
            </a:r>
            <a:r>
              <a:rPr lang="en-US" sz="1600" b="1" dirty="0" err="1"/>
              <a:t>yapılması</a:t>
            </a:r>
            <a:r>
              <a:rPr lang="en-US" sz="1600" dirty="0"/>
              <a:t> </a:t>
            </a:r>
            <a:r>
              <a:rPr lang="tr-TR" sz="1600" b="1" dirty="0"/>
              <a:t>istenir.</a:t>
            </a:r>
          </a:p>
        </p:txBody>
      </p:sp>
      <p:sp>
        <p:nvSpPr>
          <p:cNvPr id="7" name="Ok: Aşağı 6"/>
          <p:cNvSpPr/>
          <p:nvPr/>
        </p:nvSpPr>
        <p:spPr>
          <a:xfrm>
            <a:off x="6406729" y="1590261"/>
            <a:ext cx="2514600" cy="1868556"/>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350" b="1" dirty="0">
                <a:solidFill>
                  <a:schemeClr val="bg1"/>
                </a:solidFill>
              </a:rPr>
              <a:t>MÜKELLEF</a:t>
            </a:r>
          </a:p>
          <a:p>
            <a:pPr algn="ctr"/>
            <a:r>
              <a:rPr lang="tr-TR" sz="1350" b="1" dirty="0">
                <a:solidFill>
                  <a:schemeClr val="bg1"/>
                </a:solidFill>
              </a:rPr>
              <a:t>KARARLARI</a:t>
            </a:r>
          </a:p>
        </p:txBody>
      </p:sp>
      <p:sp>
        <p:nvSpPr>
          <p:cNvPr id="8" name="Dikdörtgen: Yuvarlatılmış Köşeler 7"/>
          <p:cNvSpPr/>
          <p:nvPr/>
        </p:nvSpPr>
        <p:spPr>
          <a:xfrm>
            <a:off x="1331843" y="3622815"/>
            <a:ext cx="1630017" cy="98397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350" b="1" dirty="0">
                <a:solidFill>
                  <a:srgbClr val="FFFF00"/>
                </a:solidFill>
              </a:rPr>
              <a:t>I.KARAR</a:t>
            </a:r>
          </a:p>
          <a:p>
            <a:pPr algn="ctr"/>
            <a:r>
              <a:rPr lang="tr-TR" sz="1350" b="1" dirty="0"/>
              <a:t>Bilgi verilmez.</a:t>
            </a:r>
          </a:p>
        </p:txBody>
      </p:sp>
      <p:sp>
        <p:nvSpPr>
          <p:cNvPr id="9" name="Dikdörtgen: Yuvarlatılmış Köşeler 8"/>
          <p:cNvSpPr/>
          <p:nvPr/>
        </p:nvSpPr>
        <p:spPr>
          <a:xfrm>
            <a:off x="3463787" y="3548270"/>
            <a:ext cx="2464905" cy="98397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350" b="1" dirty="0">
                <a:solidFill>
                  <a:srgbClr val="FFFF00"/>
                </a:solidFill>
              </a:rPr>
              <a:t>II. KARAR</a:t>
            </a:r>
          </a:p>
          <a:p>
            <a:pPr algn="ctr"/>
            <a:r>
              <a:rPr lang="tr-TR" sz="1350" b="1" dirty="0"/>
              <a:t>Komisyonun talebi kabul edilerek 15 gün içinde  beyanname verilir.</a:t>
            </a:r>
          </a:p>
        </p:txBody>
      </p:sp>
      <p:sp>
        <p:nvSpPr>
          <p:cNvPr id="11" name="Dikdörtgen: Yuvarlatılmış Köşeler 10"/>
          <p:cNvSpPr/>
          <p:nvPr/>
        </p:nvSpPr>
        <p:spPr>
          <a:xfrm>
            <a:off x="6410740" y="3548270"/>
            <a:ext cx="1630017" cy="983974"/>
          </a:xfrm>
          <a:prstGeom prst="round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solidFill>
                  <a:srgbClr val="FF0000"/>
                </a:solidFill>
              </a:rPr>
              <a:t>III.KARAR</a:t>
            </a:r>
          </a:p>
          <a:p>
            <a:pPr algn="ctr"/>
            <a:r>
              <a:rPr lang="tr-TR" sz="1600" b="1" dirty="0">
                <a:solidFill>
                  <a:srgbClr val="FF0000"/>
                </a:solidFill>
              </a:rPr>
              <a:t>Talep reddedilir.</a:t>
            </a:r>
          </a:p>
        </p:txBody>
      </p:sp>
    </p:spTree>
    <p:extLst>
      <p:ext uri="{BB962C8B-B14F-4D97-AF65-F5344CB8AC3E}">
        <p14:creationId xmlns:p14="http://schemas.microsoft.com/office/powerpoint/2010/main" xmlns="" val="1128657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76469" y="1"/>
            <a:ext cx="8497957" cy="10734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r>
              <a:rPr lang="tr-TR" sz="3600" b="1" dirty="0">
                <a:solidFill>
                  <a:prstClr val="white"/>
                </a:solidFill>
                <a:latin typeface="Century Gothic" panose="020B0502020202020204"/>
              </a:rPr>
              <a:t>TEBLİĞ BİÇİMİ VE CEVAP</a:t>
            </a:r>
          </a:p>
        </p:txBody>
      </p:sp>
      <p:sp>
        <p:nvSpPr>
          <p:cNvPr id="5" name="Oval 4">
            <a:extLst>
              <a:ext uri="{FF2B5EF4-FFF2-40B4-BE49-F238E27FC236}">
                <a16:creationId xmlns:a16="http://schemas.microsoft.com/office/drawing/2014/main" xmlns="" id="{79382559-4DC8-4F65-B28A-1E968E1E014C}"/>
              </a:ext>
            </a:extLst>
          </p:cNvPr>
          <p:cNvSpPr/>
          <p:nvPr/>
        </p:nvSpPr>
        <p:spPr>
          <a:xfrm>
            <a:off x="990600" y="1149793"/>
            <a:ext cx="7010400" cy="838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i="1" dirty="0">
                <a:solidFill>
                  <a:schemeClr val="bg1"/>
                </a:solidFill>
                <a:latin typeface="Calibri" panose="020F0502020204030204" pitchFamily="34" charset="0"/>
                <a:cs typeface="Calibri" panose="020F0502020204030204" pitchFamily="34" charset="0"/>
              </a:rPr>
              <a:t>Komisyon, Tebliği, posta, memur, e-tebliğ şeklinde yapabilir</a:t>
            </a:r>
            <a:r>
              <a:rPr lang="tr-TR" sz="2800" b="1" i="1" dirty="0">
                <a:solidFill>
                  <a:srgbClr val="FFFF00"/>
                </a:solidFill>
                <a:latin typeface="Calibri" panose="020F0502020204030204" pitchFamily="34" charset="0"/>
                <a:cs typeface="Calibri" panose="020F0502020204030204" pitchFamily="34" charset="0"/>
              </a:rPr>
              <a:t>.</a:t>
            </a:r>
          </a:p>
        </p:txBody>
      </p:sp>
      <p:sp>
        <p:nvSpPr>
          <p:cNvPr id="3" name="Akış Çizelgesi: Önceden Tanımlı İşlem 2">
            <a:extLst>
              <a:ext uri="{FF2B5EF4-FFF2-40B4-BE49-F238E27FC236}">
                <a16:creationId xmlns:a16="http://schemas.microsoft.com/office/drawing/2014/main" xmlns="" id="{1CD71113-254E-451B-923B-AD26878326F6}"/>
              </a:ext>
            </a:extLst>
          </p:cNvPr>
          <p:cNvSpPr/>
          <p:nvPr/>
        </p:nvSpPr>
        <p:spPr>
          <a:xfrm>
            <a:off x="445168" y="1913021"/>
            <a:ext cx="8629258" cy="2964615"/>
          </a:xfrm>
          <a:prstGeom prst="flowChartPredefinedProcess">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a:solidFill>
                  <a:srgbClr val="FF0000"/>
                </a:solidFill>
                <a:latin typeface="Calibri" panose="020F0502020204030204" pitchFamily="34" charset="0"/>
                <a:cs typeface="Calibri" panose="020F0502020204030204" pitchFamily="34" charset="0"/>
              </a:rPr>
              <a:t>YAZILI </a:t>
            </a:r>
            <a:r>
              <a:rPr lang="tr-TR" sz="3200" b="1" dirty="0">
                <a:solidFill>
                  <a:srgbClr val="FF0000"/>
                </a:solidFill>
                <a:latin typeface="Calibri" panose="020F0502020204030204" pitchFamily="34" charset="0"/>
                <a:cs typeface="Calibri" panose="020F0502020204030204" pitchFamily="34" charset="0"/>
              </a:rPr>
              <a:t>İ</a:t>
            </a:r>
            <a:r>
              <a:rPr lang="en-US" sz="3200" b="1" dirty="0">
                <a:solidFill>
                  <a:srgbClr val="FF0000"/>
                </a:solidFill>
                <a:latin typeface="Calibri" panose="020F0502020204030204" pitchFamily="34" charset="0"/>
                <a:cs typeface="Calibri" panose="020F0502020204030204" pitchFamily="34" charset="0"/>
              </a:rPr>
              <a:t>ZAH</a:t>
            </a:r>
            <a:r>
              <a:rPr lang="en-US" b="1" dirty="0">
                <a:solidFill>
                  <a:schemeClr val="tx1"/>
                </a:solidFill>
                <a:latin typeface="Calibri" panose="020F0502020204030204" pitchFamily="34" charset="0"/>
                <a:cs typeface="Calibri" panose="020F0502020204030204" pitchFamily="34" charset="0"/>
              </a:rPr>
              <a:t>, </a:t>
            </a:r>
            <a:r>
              <a:rPr lang="en-US" b="1" dirty="0" err="1">
                <a:solidFill>
                  <a:schemeClr val="tx1"/>
                </a:solidFill>
                <a:latin typeface="Calibri" panose="020F0502020204030204" pitchFamily="34" charset="0"/>
                <a:cs typeface="Calibri" panose="020F0502020204030204" pitchFamily="34" charset="0"/>
              </a:rPr>
              <a:t>izaha</a:t>
            </a:r>
            <a:r>
              <a:rPr lang="en-US" b="1" dirty="0">
                <a:solidFill>
                  <a:schemeClr val="tx1"/>
                </a:solidFill>
                <a:latin typeface="Calibri" panose="020F0502020204030204" pitchFamily="34" charset="0"/>
                <a:cs typeface="Calibri" panose="020F0502020204030204" pitchFamily="34" charset="0"/>
              </a:rPr>
              <a:t> </a:t>
            </a:r>
            <a:r>
              <a:rPr lang="en-US" b="1" dirty="0" err="1">
                <a:solidFill>
                  <a:schemeClr val="tx1"/>
                </a:solidFill>
                <a:latin typeface="Calibri" panose="020F0502020204030204" pitchFamily="34" charset="0"/>
                <a:cs typeface="Calibri" panose="020F0502020204030204" pitchFamily="34" charset="0"/>
              </a:rPr>
              <a:t>davet</a:t>
            </a:r>
            <a:r>
              <a:rPr lang="en-US" b="1" dirty="0">
                <a:solidFill>
                  <a:schemeClr val="tx1"/>
                </a:solidFill>
                <a:latin typeface="Calibri" panose="020F0502020204030204" pitchFamily="34" charset="0"/>
                <a:cs typeface="Calibri" panose="020F0502020204030204" pitchFamily="34" charset="0"/>
              </a:rPr>
              <a:t> </a:t>
            </a:r>
            <a:r>
              <a:rPr lang="en-US" b="1" dirty="0" err="1">
                <a:solidFill>
                  <a:schemeClr val="tx1"/>
                </a:solidFill>
                <a:latin typeface="Calibri" panose="020F0502020204030204" pitchFamily="34" charset="0"/>
                <a:cs typeface="Calibri" panose="020F0502020204030204" pitchFamily="34" charset="0"/>
              </a:rPr>
              <a:t>yazısını</a:t>
            </a:r>
            <a:r>
              <a:rPr lang="en-US" b="1" dirty="0">
                <a:solidFill>
                  <a:schemeClr val="tx1"/>
                </a:solidFill>
                <a:latin typeface="Calibri" panose="020F0502020204030204" pitchFamily="34" charset="0"/>
                <a:cs typeface="Calibri" panose="020F0502020204030204" pitchFamily="34" charset="0"/>
              </a:rPr>
              <a:t> </a:t>
            </a:r>
            <a:r>
              <a:rPr lang="en-US" b="1" dirty="0" err="1">
                <a:solidFill>
                  <a:schemeClr val="tx1"/>
                </a:solidFill>
                <a:latin typeface="Calibri" panose="020F0502020204030204" pitchFamily="34" charset="0"/>
                <a:cs typeface="Calibri" panose="020F0502020204030204" pitchFamily="34" charset="0"/>
              </a:rPr>
              <a:t>gönderen</a:t>
            </a:r>
            <a:r>
              <a:rPr lang="en-US" b="1" dirty="0">
                <a:solidFill>
                  <a:schemeClr val="tx1"/>
                </a:solidFill>
                <a:latin typeface="Calibri" panose="020F0502020204030204" pitchFamily="34" charset="0"/>
                <a:cs typeface="Calibri" panose="020F0502020204030204" pitchFamily="34" charset="0"/>
              </a:rPr>
              <a:t> merciiye; </a:t>
            </a:r>
            <a:r>
              <a:rPr lang="en-US" b="1" dirty="0" err="1">
                <a:solidFill>
                  <a:srgbClr val="FF0000"/>
                </a:solidFill>
                <a:latin typeface="Calibri" panose="020F0502020204030204" pitchFamily="34" charset="0"/>
                <a:cs typeface="Calibri" panose="020F0502020204030204" pitchFamily="34" charset="0"/>
              </a:rPr>
              <a:t>elden</a:t>
            </a:r>
            <a:r>
              <a:rPr lang="en-US" b="1" dirty="0">
                <a:solidFill>
                  <a:srgbClr val="FF0000"/>
                </a:solidFill>
                <a:latin typeface="Calibri" panose="020F0502020204030204" pitchFamily="34" charset="0"/>
                <a:cs typeface="Calibri" panose="020F0502020204030204" pitchFamily="34" charset="0"/>
              </a:rPr>
              <a:t> </a:t>
            </a:r>
            <a:r>
              <a:rPr lang="en-US" b="1" dirty="0" err="1">
                <a:solidFill>
                  <a:srgbClr val="FF0000"/>
                </a:solidFill>
                <a:latin typeface="Calibri" panose="020F0502020204030204" pitchFamily="34" charset="0"/>
                <a:cs typeface="Calibri" panose="020F0502020204030204" pitchFamily="34" charset="0"/>
              </a:rPr>
              <a:t>verilmişse</a:t>
            </a:r>
            <a:r>
              <a:rPr lang="en-US" b="1" dirty="0">
                <a:solidFill>
                  <a:srgbClr val="FF0000"/>
                </a:solidFill>
                <a:latin typeface="Calibri" panose="020F0502020204030204" pitchFamily="34" charset="0"/>
                <a:cs typeface="Calibri" panose="020F0502020204030204" pitchFamily="34" charset="0"/>
              </a:rPr>
              <a:t> </a:t>
            </a:r>
            <a:r>
              <a:rPr lang="en-US" b="1" dirty="0" err="1">
                <a:solidFill>
                  <a:srgbClr val="FF0000"/>
                </a:solidFill>
                <a:latin typeface="Calibri" panose="020F0502020204030204" pitchFamily="34" charset="0"/>
                <a:cs typeface="Calibri" panose="020F0502020204030204" pitchFamily="34" charset="0"/>
              </a:rPr>
              <a:t>bu</a:t>
            </a:r>
            <a:r>
              <a:rPr lang="en-US" b="1" dirty="0">
                <a:solidFill>
                  <a:srgbClr val="FF0000"/>
                </a:solidFill>
                <a:latin typeface="Calibri" panose="020F0502020204030204" pitchFamily="34" charset="0"/>
                <a:cs typeface="Calibri" panose="020F0502020204030204" pitchFamily="34" charset="0"/>
              </a:rPr>
              <a:t> </a:t>
            </a:r>
            <a:r>
              <a:rPr lang="en-US" b="1" dirty="0" err="1">
                <a:solidFill>
                  <a:srgbClr val="FF0000"/>
                </a:solidFill>
                <a:latin typeface="Calibri" panose="020F0502020204030204" pitchFamily="34" charset="0"/>
                <a:cs typeface="Calibri" panose="020F0502020204030204" pitchFamily="34" charset="0"/>
              </a:rPr>
              <a:t>tarihte</a:t>
            </a:r>
            <a:r>
              <a:rPr lang="en-US" b="1" dirty="0">
                <a:solidFill>
                  <a:srgbClr val="FF0000"/>
                </a:solidFill>
                <a:latin typeface="Calibri" panose="020F0502020204030204" pitchFamily="34" charset="0"/>
                <a:cs typeface="Calibri" panose="020F0502020204030204" pitchFamily="34" charset="0"/>
              </a:rPr>
              <a:t>, </a:t>
            </a:r>
            <a:r>
              <a:rPr lang="en-US" b="1" dirty="0" err="1">
                <a:solidFill>
                  <a:schemeClr val="tx1"/>
                </a:solidFill>
                <a:latin typeface="Calibri" panose="020F0502020204030204" pitchFamily="34" charset="0"/>
                <a:cs typeface="Calibri" panose="020F0502020204030204" pitchFamily="34" charset="0"/>
              </a:rPr>
              <a:t>postayla</a:t>
            </a:r>
            <a:r>
              <a:rPr lang="en-US" b="1" dirty="0">
                <a:solidFill>
                  <a:schemeClr val="tx1"/>
                </a:solidFill>
                <a:latin typeface="Calibri" panose="020F0502020204030204" pitchFamily="34" charset="0"/>
                <a:cs typeface="Calibri" panose="020F0502020204030204" pitchFamily="34" charset="0"/>
              </a:rPr>
              <a:t> </a:t>
            </a:r>
            <a:r>
              <a:rPr lang="en-US" b="1" dirty="0" err="1">
                <a:solidFill>
                  <a:schemeClr val="tx1"/>
                </a:solidFill>
                <a:latin typeface="Calibri" panose="020F0502020204030204" pitchFamily="34" charset="0"/>
                <a:cs typeface="Calibri" panose="020F0502020204030204" pitchFamily="34" charset="0"/>
              </a:rPr>
              <a:t>taahhütlü</a:t>
            </a:r>
            <a:r>
              <a:rPr lang="en-US" b="1" dirty="0">
                <a:solidFill>
                  <a:schemeClr val="tx1"/>
                </a:solidFill>
                <a:latin typeface="Calibri" panose="020F0502020204030204" pitchFamily="34" charset="0"/>
                <a:cs typeface="Calibri" panose="020F0502020204030204" pitchFamily="34" charset="0"/>
              </a:rPr>
              <a:t> veya </a:t>
            </a:r>
            <a:r>
              <a:rPr lang="en-US" b="1" dirty="0" err="1">
                <a:solidFill>
                  <a:schemeClr val="tx1"/>
                </a:solidFill>
                <a:latin typeface="Calibri" panose="020F0502020204030204" pitchFamily="34" charset="0"/>
                <a:cs typeface="Calibri" panose="020F0502020204030204" pitchFamily="34" charset="0"/>
              </a:rPr>
              <a:t>acele</a:t>
            </a:r>
            <a:r>
              <a:rPr lang="en-US" b="1" dirty="0">
                <a:solidFill>
                  <a:schemeClr val="tx1"/>
                </a:solidFill>
                <a:latin typeface="Calibri" panose="020F0502020204030204" pitchFamily="34" charset="0"/>
                <a:cs typeface="Calibri" panose="020F0502020204030204" pitchFamily="34" charset="0"/>
              </a:rPr>
              <a:t> </a:t>
            </a:r>
            <a:r>
              <a:rPr lang="en-US" b="1" dirty="0" err="1">
                <a:solidFill>
                  <a:schemeClr val="tx1"/>
                </a:solidFill>
                <a:latin typeface="Calibri" panose="020F0502020204030204" pitchFamily="34" charset="0"/>
                <a:cs typeface="Calibri" panose="020F0502020204030204" pitchFamily="34" charset="0"/>
              </a:rPr>
              <a:t>posta</a:t>
            </a:r>
            <a:r>
              <a:rPr lang="en-US" b="1" dirty="0">
                <a:solidFill>
                  <a:schemeClr val="tx1"/>
                </a:solidFill>
                <a:latin typeface="Calibri" panose="020F0502020204030204" pitchFamily="34" charset="0"/>
                <a:cs typeface="Calibri" panose="020F0502020204030204" pitchFamily="34" charset="0"/>
              </a:rPr>
              <a:t> </a:t>
            </a:r>
            <a:r>
              <a:rPr lang="en-US" b="1" dirty="0" err="1">
                <a:solidFill>
                  <a:schemeClr val="tx1"/>
                </a:solidFill>
                <a:latin typeface="Calibri" panose="020F0502020204030204" pitchFamily="34" charset="0"/>
                <a:cs typeface="Calibri" panose="020F0502020204030204" pitchFamily="34" charset="0"/>
              </a:rPr>
              <a:t>servisi</a:t>
            </a:r>
            <a:r>
              <a:rPr lang="en-US" b="1" dirty="0">
                <a:solidFill>
                  <a:schemeClr val="tx1"/>
                </a:solidFill>
                <a:latin typeface="Calibri" panose="020F0502020204030204" pitchFamily="34" charset="0"/>
                <a:cs typeface="Calibri" panose="020F0502020204030204" pitchFamily="34" charset="0"/>
              </a:rPr>
              <a:t> </a:t>
            </a:r>
            <a:r>
              <a:rPr lang="en-US" b="1" dirty="0" err="1">
                <a:solidFill>
                  <a:schemeClr val="tx1"/>
                </a:solidFill>
                <a:latin typeface="Calibri" panose="020F0502020204030204" pitchFamily="34" charset="0"/>
                <a:cs typeface="Calibri" panose="020F0502020204030204" pitchFamily="34" charset="0"/>
              </a:rPr>
              <a:t>ile</a:t>
            </a:r>
            <a:r>
              <a:rPr lang="en-US" b="1" dirty="0">
                <a:solidFill>
                  <a:schemeClr val="tx1"/>
                </a:solidFill>
                <a:latin typeface="Calibri" panose="020F0502020204030204" pitchFamily="34" charset="0"/>
                <a:cs typeface="Calibri" panose="020F0502020204030204" pitchFamily="34" charset="0"/>
              </a:rPr>
              <a:t> </a:t>
            </a:r>
            <a:r>
              <a:rPr lang="en-US" b="1" dirty="0" err="1">
                <a:solidFill>
                  <a:schemeClr val="tx1"/>
                </a:solidFill>
                <a:latin typeface="Calibri" panose="020F0502020204030204" pitchFamily="34" charset="0"/>
                <a:cs typeface="Calibri" panose="020F0502020204030204" pitchFamily="34" charset="0"/>
              </a:rPr>
              <a:t>gönderilmişse</a:t>
            </a:r>
            <a:r>
              <a:rPr lang="en-US" b="1" dirty="0">
                <a:solidFill>
                  <a:schemeClr val="tx1"/>
                </a:solidFill>
                <a:latin typeface="Calibri" panose="020F0502020204030204" pitchFamily="34" charset="0"/>
                <a:cs typeface="Calibri" panose="020F0502020204030204" pitchFamily="34" charset="0"/>
              </a:rPr>
              <a:t> </a:t>
            </a:r>
            <a:r>
              <a:rPr lang="en-US" b="1" dirty="0" err="1">
                <a:solidFill>
                  <a:srgbClr val="FF0000"/>
                </a:solidFill>
                <a:latin typeface="Calibri" panose="020F0502020204030204" pitchFamily="34" charset="0"/>
                <a:cs typeface="Calibri" panose="020F0502020204030204" pitchFamily="34" charset="0"/>
              </a:rPr>
              <a:t>zarfın</a:t>
            </a:r>
            <a:r>
              <a:rPr lang="en-US" b="1" dirty="0">
                <a:solidFill>
                  <a:srgbClr val="FF0000"/>
                </a:solidFill>
                <a:latin typeface="Calibri" panose="020F0502020204030204" pitchFamily="34" charset="0"/>
                <a:cs typeface="Calibri" panose="020F0502020204030204" pitchFamily="34" charset="0"/>
              </a:rPr>
              <a:t> </a:t>
            </a:r>
            <a:r>
              <a:rPr lang="en-US" b="1" dirty="0" err="1">
                <a:solidFill>
                  <a:srgbClr val="FF0000"/>
                </a:solidFill>
                <a:latin typeface="Calibri" panose="020F0502020204030204" pitchFamily="34" charset="0"/>
                <a:cs typeface="Calibri" panose="020F0502020204030204" pitchFamily="34" charset="0"/>
              </a:rPr>
              <a:t>üzerindeki</a:t>
            </a:r>
            <a:r>
              <a:rPr lang="en-US" b="1" dirty="0">
                <a:solidFill>
                  <a:srgbClr val="FF0000"/>
                </a:solidFill>
                <a:latin typeface="Calibri" panose="020F0502020204030204" pitchFamily="34" charset="0"/>
                <a:cs typeface="Calibri" panose="020F0502020204030204" pitchFamily="34" charset="0"/>
              </a:rPr>
              <a:t> </a:t>
            </a:r>
            <a:r>
              <a:rPr lang="en-US" b="1" dirty="0" err="1">
                <a:solidFill>
                  <a:srgbClr val="FF0000"/>
                </a:solidFill>
                <a:latin typeface="Calibri" panose="020F0502020204030204" pitchFamily="34" charset="0"/>
                <a:cs typeface="Calibri" panose="020F0502020204030204" pitchFamily="34" charset="0"/>
              </a:rPr>
              <a:t>damga</a:t>
            </a:r>
            <a:r>
              <a:rPr lang="en-US" b="1" dirty="0">
                <a:solidFill>
                  <a:srgbClr val="FF0000"/>
                </a:solidFill>
                <a:latin typeface="Calibri" panose="020F0502020204030204" pitchFamily="34" charset="0"/>
                <a:cs typeface="Calibri" panose="020F0502020204030204" pitchFamily="34" charset="0"/>
              </a:rPr>
              <a:t> </a:t>
            </a:r>
            <a:r>
              <a:rPr lang="en-US" b="1" dirty="0" err="1">
                <a:solidFill>
                  <a:srgbClr val="FF0000"/>
                </a:solidFill>
                <a:latin typeface="Calibri" panose="020F0502020204030204" pitchFamily="34" charset="0"/>
                <a:cs typeface="Calibri" panose="020F0502020204030204" pitchFamily="34" charset="0"/>
              </a:rPr>
              <a:t>tarihinde</a:t>
            </a:r>
            <a:r>
              <a:rPr lang="en-US" b="1" dirty="0">
                <a:solidFill>
                  <a:schemeClr val="tx1"/>
                </a:solidFill>
                <a:latin typeface="Calibri" panose="020F0502020204030204" pitchFamily="34" charset="0"/>
                <a:cs typeface="Calibri" panose="020F0502020204030204" pitchFamily="34" charset="0"/>
              </a:rPr>
              <a:t>, </a:t>
            </a:r>
            <a:r>
              <a:rPr lang="en-US" b="1" dirty="0" err="1">
                <a:solidFill>
                  <a:schemeClr val="tx1"/>
                </a:solidFill>
                <a:latin typeface="Calibri" panose="020F0502020204030204" pitchFamily="34" charset="0"/>
                <a:cs typeface="Calibri" panose="020F0502020204030204" pitchFamily="34" charset="0"/>
              </a:rPr>
              <a:t>postayla</a:t>
            </a:r>
            <a:r>
              <a:rPr lang="en-US" b="1" dirty="0">
                <a:solidFill>
                  <a:schemeClr val="tx1"/>
                </a:solidFill>
                <a:latin typeface="Calibri" panose="020F0502020204030204" pitchFamily="34" charset="0"/>
                <a:cs typeface="Calibri" panose="020F0502020204030204" pitchFamily="34" charset="0"/>
              </a:rPr>
              <a:t> </a:t>
            </a:r>
            <a:r>
              <a:rPr lang="en-US" b="1" dirty="0" err="1">
                <a:solidFill>
                  <a:schemeClr val="tx1"/>
                </a:solidFill>
                <a:latin typeface="Calibri" panose="020F0502020204030204" pitchFamily="34" charset="0"/>
                <a:cs typeface="Calibri" panose="020F0502020204030204" pitchFamily="34" charset="0"/>
              </a:rPr>
              <a:t>adi</a:t>
            </a:r>
            <a:r>
              <a:rPr lang="en-US" b="1" dirty="0">
                <a:solidFill>
                  <a:schemeClr val="tx1"/>
                </a:solidFill>
                <a:latin typeface="Calibri" panose="020F0502020204030204" pitchFamily="34" charset="0"/>
                <a:cs typeface="Calibri" panose="020F0502020204030204" pitchFamily="34" charset="0"/>
              </a:rPr>
              <a:t> </a:t>
            </a:r>
            <a:r>
              <a:rPr lang="en-US" b="1" dirty="0" err="1">
                <a:solidFill>
                  <a:schemeClr val="tx1"/>
                </a:solidFill>
                <a:latin typeface="Calibri" panose="020F0502020204030204" pitchFamily="34" charset="0"/>
                <a:cs typeface="Calibri" panose="020F0502020204030204" pitchFamily="34" charset="0"/>
              </a:rPr>
              <a:t>olarak</a:t>
            </a:r>
            <a:r>
              <a:rPr lang="en-US" b="1" dirty="0">
                <a:solidFill>
                  <a:schemeClr val="tx1"/>
                </a:solidFill>
                <a:latin typeface="Calibri" panose="020F0502020204030204" pitchFamily="34" charset="0"/>
                <a:cs typeface="Calibri" panose="020F0502020204030204" pitchFamily="34" charset="0"/>
              </a:rPr>
              <a:t> veya </a:t>
            </a:r>
            <a:r>
              <a:rPr lang="en-US" b="1" dirty="0" err="1">
                <a:solidFill>
                  <a:schemeClr val="tx1"/>
                </a:solidFill>
                <a:latin typeface="Calibri" panose="020F0502020204030204" pitchFamily="34" charset="0"/>
                <a:cs typeface="Calibri" panose="020F0502020204030204" pitchFamily="34" charset="0"/>
              </a:rPr>
              <a:t>özel</a:t>
            </a:r>
            <a:r>
              <a:rPr lang="en-US" b="1" dirty="0">
                <a:solidFill>
                  <a:schemeClr val="tx1"/>
                </a:solidFill>
                <a:latin typeface="Calibri" panose="020F0502020204030204" pitchFamily="34" charset="0"/>
                <a:cs typeface="Calibri" panose="020F0502020204030204" pitchFamily="34" charset="0"/>
              </a:rPr>
              <a:t> </a:t>
            </a:r>
            <a:r>
              <a:rPr lang="en-US" b="1" dirty="0" err="1">
                <a:solidFill>
                  <a:schemeClr val="tx1"/>
                </a:solidFill>
                <a:latin typeface="Calibri" panose="020F0502020204030204" pitchFamily="34" charset="0"/>
                <a:cs typeface="Calibri" panose="020F0502020204030204" pitchFamily="34" charset="0"/>
              </a:rPr>
              <a:t>dağıtım</a:t>
            </a:r>
            <a:r>
              <a:rPr lang="en-US" b="1" dirty="0">
                <a:solidFill>
                  <a:schemeClr val="tx1"/>
                </a:solidFill>
                <a:latin typeface="Calibri" panose="020F0502020204030204" pitchFamily="34" charset="0"/>
                <a:cs typeface="Calibri" panose="020F0502020204030204" pitchFamily="34" charset="0"/>
              </a:rPr>
              <a:t> </a:t>
            </a:r>
            <a:r>
              <a:rPr lang="en-US" b="1" dirty="0" err="1">
                <a:solidFill>
                  <a:schemeClr val="tx1"/>
                </a:solidFill>
                <a:latin typeface="Calibri" panose="020F0502020204030204" pitchFamily="34" charset="0"/>
                <a:cs typeface="Calibri" panose="020F0502020204030204" pitchFamily="34" charset="0"/>
              </a:rPr>
              <a:t>şirketleri</a:t>
            </a:r>
            <a:r>
              <a:rPr lang="en-US" b="1" dirty="0">
                <a:solidFill>
                  <a:schemeClr val="tx1"/>
                </a:solidFill>
                <a:latin typeface="Calibri" panose="020F0502020204030204" pitchFamily="34" charset="0"/>
                <a:cs typeface="Calibri" panose="020F0502020204030204" pitchFamily="34" charset="0"/>
              </a:rPr>
              <a:t> </a:t>
            </a:r>
            <a:r>
              <a:rPr lang="en-US" b="1" dirty="0" err="1">
                <a:solidFill>
                  <a:schemeClr val="tx1"/>
                </a:solidFill>
                <a:latin typeface="Calibri" panose="020F0502020204030204" pitchFamily="34" charset="0"/>
                <a:cs typeface="Calibri" panose="020F0502020204030204" pitchFamily="34" charset="0"/>
              </a:rPr>
              <a:t>aracılığıyla</a:t>
            </a:r>
            <a:r>
              <a:rPr lang="en-US" b="1" dirty="0">
                <a:solidFill>
                  <a:schemeClr val="tx1"/>
                </a:solidFill>
                <a:latin typeface="Calibri" panose="020F0502020204030204" pitchFamily="34" charset="0"/>
                <a:cs typeface="Calibri" panose="020F0502020204030204" pitchFamily="34" charset="0"/>
              </a:rPr>
              <a:t> </a:t>
            </a:r>
            <a:r>
              <a:rPr lang="en-US" b="1" dirty="0" err="1">
                <a:solidFill>
                  <a:schemeClr val="tx1"/>
                </a:solidFill>
                <a:latin typeface="Calibri" panose="020F0502020204030204" pitchFamily="34" charset="0"/>
                <a:cs typeface="Calibri" panose="020F0502020204030204" pitchFamily="34" charset="0"/>
              </a:rPr>
              <a:t>gönderilmişse</a:t>
            </a:r>
            <a:r>
              <a:rPr lang="en-US" b="1" dirty="0">
                <a:solidFill>
                  <a:schemeClr val="tx1"/>
                </a:solidFill>
                <a:latin typeface="Calibri" panose="020F0502020204030204" pitchFamily="34" charset="0"/>
                <a:cs typeface="Calibri" panose="020F0502020204030204" pitchFamily="34" charset="0"/>
              </a:rPr>
              <a:t> </a:t>
            </a:r>
            <a:r>
              <a:rPr lang="en-US" b="1" dirty="0" err="1">
                <a:solidFill>
                  <a:srgbClr val="FF0000"/>
                </a:solidFill>
                <a:latin typeface="Calibri" panose="020F0502020204030204" pitchFamily="34" charset="0"/>
                <a:cs typeface="Calibri" panose="020F0502020204030204" pitchFamily="34" charset="0"/>
              </a:rPr>
              <a:t>izaha</a:t>
            </a:r>
            <a:r>
              <a:rPr lang="en-US" b="1" dirty="0">
                <a:solidFill>
                  <a:srgbClr val="FF0000"/>
                </a:solidFill>
                <a:latin typeface="Calibri" panose="020F0502020204030204" pitchFamily="34" charset="0"/>
                <a:cs typeface="Calibri" panose="020F0502020204030204" pitchFamily="34" charset="0"/>
              </a:rPr>
              <a:t> </a:t>
            </a:r>
            <a:r>
              <a:rPr lang="en-US" b="1" dirty="0" err="1">
                <a:solidFill>
                  <a:srgbClr val="FF0000"/>
                </a:solidFill>
                <a:latin typeface="Calibri" panose="020F0502020204030204" pitchFamily="34" charset="0"/>
                <a:cs typeface="Calibri" panose="020F0502020204030204" pitchFamily="34" charset="0"/>
              </a:rPr>
              <a:t>davet</a:t>
            </a:r>
            <a:r>
              <a:rPr lang="en-US" b="1" dirty="0">
                <a:solidFill>
                  <a:srgbClr val="FF0000"/>
                </a:solidFill>
                <a:latin typeface="Calibri" panose="020F0502020204030204" pitchFamily="34" charset="0"/>
                <a:cs typeface="Calibri" panose="020F0502020204030204" pitchFamily="34" charset="0"/>
              </a:rPr>
              <a:t> </a:t>
            </a:r>
            <a:r>
              <a:rPr lang="en-US" b="1" dirty="0" err="1">
                <a:solidFill>
                  <a:srgbClr val="FF0000"/>
                </a:solidFill>
                <a:latin typeface="Calibri" panose="020F0502020204030204" pitchFamily="34" charset="0"/>
                <a:cs typeface="Calibri" panose="020F0502020204030204" pitchFamily="34" charset="0"/>
              </a:rPr>
              <a:t>yazısını</a:t>
            </a:r>
            <a:r>
              <a:rPr lang="en-US" b="1" dirty="0">
                <a:solidFill>
                  <a:srgbClr val="FF0000"/>
                </a:solidFill>
                <a:latin typeface="Calibri" panose="020F0502020204030204" pitchFamily="34" charset="0"/>
                <a:cs typeface="Calibri" panose="020F0502020204030204" pitchFamily="34" charset="0"/>
              </a:rPr>
              <a:t> </a:t>
            </a:r>
            <a:r>
              <a:rPr lang="en-US" b="1" i="1" u="sng" dirty="0">
                <a:solidFill>
                  <a:srgbClr val="FF0000"/>
                </a:solidFill>
                <a:latin typeface="Calibri" panose="020F0502020204030204" pitchFamily="34" charset="0"/>
                <a:cs typeface="Calibri" panose="020F0502020204030204" pitchFamily="34" charset="0"/>
              </a:rPr>
              <a:t>GÖNDEREN MERC</a:t>
            </a:r>
            <a:r>
              <a:rPr lang="tr-TR" b="1" i="1" u="sng" dirty="0">
                <a:solidFill>
                  <a:srgbClr val="FF0000"/>
                </a:solidFill>
                <a:latin typeface="Calibri" panose="020F0502020204030204" pitchFamily="34" charset="0"/>
                <a:cs typeface="Calibri" panose="020F0502020204030204" pitchFamily="34" charset="0"/>
              </a:rPr>
              <a:t>İİ</a:t>
            </a:r>
            <a:r>
              <a:rPr lang="en-US" b="1" i="1" u="sng" dirty="0">
                <a:solidFill>
                  <a:srgbClr val="FF0000"/>
                </a:solidFill>
                <a:latin typeface="Calibri" panose="020F0502020204030204" pitchFamily="34" charset="0"/>
                <a:cs typeface="Calibri" panose="020F0502020204030204" pitchFamily="34" charset="0"/>
              </a:rPr>
              <a:t>N </a:t>
            </a:r>
            <a:r>
              <a:rPr lang="en-US" b="1" dirty="0" err="1">
                <a:solidFill>
                  <a:schemeClr val="tx1"/>
                </a:solidFill>
                <a:latin typeface="Calibri" panose="020F0502020204030204" pitchFamily="34" charset="0"/>
                <a:cs typeface="Calibri" panose="020F0502020204030204" pitchFamily="34" charset="0"/>
              </a:rPr>
              <a:t>kayıtlarına</a:t>
            </a:r>
            <a:r>
              <a:rPr lang="en-US" b="1" dirty="0">
                <a:solidFill>
                  <a:schemeClr val="tx1"/>
                </a:solidFill>
                <a:latin typeface="Calibri" panose="020F0502020204030204" pitchFamily="34" charset="0"/>
                <a:cs typeface="Calibri" panose="020F0502020204030204" pitchFamily="34" charset="0"/>
              </a:rPr>
              <a:t> </a:t>
            </a:r>
            <a:r>
              <a:rPr lang="en-US" b="1" dirty="0" err="1">
                <a:solidFill>
                  <a:schemeClr val="tx1"/>
                </a:solidFill>
                <a:latin typeface="Calibri" panose="020F0502020204030204" pitchFamily="34" charset="0"/>
                <a:cs typeface="Calibri" panose="020F0502020204030204" pitchFamily="34" charset="0"/>
              </a:rPr>
              <a:t>girdiği</a:t>
            </a:r>
            <a:r>
              <a:rPr lang="en-US" b="1" dirty="0">
                <a:solidFill>
                  <a:schemeClr val="tx1"/>
                </a:solidFill>
                <a:latin typeface="Calibri" panose="020F0502020204030204" pitchFamily="34" charset="0"/>
                <a:cs typeface="Calibri" panose="020F0502020204030204" pitchFamily="34" charset="0"/>
              </a:rPr>
              <a:t> </a:t>
            </a:r>
            <a:r>
              <a:rPr lang="en-US" b="1" dirty="0" err="1">
                <a:solidFill>
                  <a:schemeClr val="tx1"/>
                </a:solidFill>
                <a:latin typeface="Calibri" panose="020F0502020204030204" pitchFamily="34" charset="0"/>
                <a:cs typeface="Calibri" panose="020F0502020204030204" pitchFamily="34" charset="0"/>
              </a:rPr>
              <a:t>tarihte</a:t>
            </a:r>
            <a:r>
              <a:rPr lang="en-US" b="1" dirty="0">
                <a:solidFill>
                  <a:schemeClr val="tx1"/>
                </a:solidFill>
                <a:latin typeface="Calibri" panose="020F0502020204030204" pitchFamily="34" charset="0"/>
                <a:cs typeface="Calibri" panose="020F0502020204030204" pitchFamily="34" charset="0"/>
              </a:rPr>
              <a:t> </a:t>
            </a:r>
            <a:r>
              <a:rPr lang="en-US" b="1" dirty="0" err="1">
                <a:solidFill>
                  <a:schemeClr val="tx1"/>
                </a:solidFill>
                <a:latin typeface="Calibri" panose="020F0502020204030204" pitchFamily="34" charset="0"/>
                <a:cs typeface="Calibri" panose="020F0502020204030204" pitchFamily="34" charset="0"/>
              </a:rPr>
              <a:t>verilmiş</a:t>
            </a:r>
            <a:r>
              <a:rPr lang="en-US" b="1" dirty="0">
                <a:solidFill>
                  <a:schemeClr val="tx1"/>
                </a:solidFill>
                <a:latin typeface="Calibri" panose="020F0502020204030204" pitchFamily="34" charset="0"/>
                <a:cs typeface="Calibri" panose="020F0502020204030204" pitchFamily="34" charset="0"/>
              </a:rPr>
              <a:t> </a:t>
            </a:r>
            <a:r>
              <a:rPr lang="en-US" b="1" dirty="0" err="1">
                <a:solidFill>
                  <a:schemeClr val="tx1"/>
                </a:solidFill>
                <a:latin typeface="Calibri" panose="020F0502020204030204" pitchFamily="34" charset="0"/>
                <a:cs typeface="Calibri" panose="020F0502020204030204" pitchFamily="34" charset="0"/>
              </a:rPr>
              <a:t>sayılır</a:t>
            </a:r>
            <a:r>
              <a:rPr lang="en-US" b="1" dirty="0">
                <a:solidFill>
                  <a:srgbClr val="FF0000"/>
                </a:solidFill>
                <a:latin typeface="Calibri" panose="020F0502020204030204" pitchFamily="34" charset="0"/>
                <a:cs typeface="Calibri" panose="020F0502020204030204" pitchFamily="34" charset="0"/>
              </a:rPr>
              <a:t>. </a:t>
            </a:r>
            <a:r>
              <a:rPr lang="tr-TR" b="1" dirty="0">
                <a:solidFill>
                  <a:srgbClr val="FF0000"/>
                </a:solidFill>
                <a:latin typeface="Calibri" panose="020F0502020204030204" pitchFamily="34" charset="0"/>
                <a:cs typeface="Calibri" panose="020F0502020204030204" pitchFamily="34" charset="0"/>
              </a:rPr>
              <a:t> </a:t>
            </a:r>
          </a:p>
          <a:p>
            <a:pPr algn="just"/>
            <a:r>
              <a:rPr lang="en-US" sz="2400" b="1" dirty="0">
                <a:solidFill>
                  <a:srgbClr val="FF0000"/>
                </a:solidFill>
                <a:latin typeface="Calibri" panose="020F0502020204030204" pitchFamily="34" charset="0"/>
                <a:cs typeface="Calibri" panose="020F0502020204030204" pitchFamily="34" charset="0"/>
              </a:rPr>
              <a:t>SÖZLÜ </a:t>
            </a:r>
            <a:r>
              <a:rPr lang="tr-TR" sz="2400" b="1" dirty="0">
                <a:solidFill>
                  <a:srgbClr val="FF0000"/>
                </a:solidFill>
                <a:latin typeface="Calibri" panose="020F0502020204030204" pitchFamily="34" charset="0"/>
                <a:cs typeface="Calibri" panose="020F0502020204030204" pitchFamily="34" charset="0"/>
              </a:rPr>
              <a:t>i</a:t>
            </a:r>
            <a:r>
              <a:rPr lang="en-US" sz="2400" b="1" dirty="0">
                <a:solidFill>
                  <a:srgbClr val="FF0000"/>
                </a:solidFill>
                <a:latin typeface="Calibri" panose="020F0502020204030204" pitchFamily="34" charset="0"/>
                <a:cs typeface="Calibri" panose="020F0502020204030204" pitchFamily="34" charset="0"/>
              </a:rPr>
              <a:t>ZAH</a:t>
            </a:r>
            <a:r>
              <a:rPr lang="en-US" b="1" dirty="0">
                <a:solidFill>
                  <a:schemeClr val="tx1"/>
                </a:solidFill>
                <a:latin typeface="Calibri" panose="020F0502020204030204" pitchFamily="34" charset="0"/>
                <a:cs typeface="Calibri" panose="020F0502020204030204" pitchFamily="34" charset="0"/>
              </a:rPr>
              <a:t>, </a:t>
            </a:r>
            <a:r>
              <a:rPr lang="en-US" b="1" dirty="0" err="1">
                <a:solidFill>
                  <a:schemeClr val="tx1"/>
                </a:solidFill>
                <a:latin typeface="Calibri" panose="020F0502020204030204" pitchFamily="34" charset="0"/>
                <a:cs typeface="Calibri" panose="020F0502020204030204" pitchFamily="34" charset="0"/>
              </a:rPr>
              <a:t>izahı</a:t>
            </a:r>
            <a:r>
              <a:rPr lang="en-US" b="1" dirty="0">
                <a:solidFill>
                  <a:schemeClr val="tx1"/>
                </a:solidFill>
                <a:latin typeface="Calibri" panose="020F0502020204030204" pitchFamily="34" charset="0"/>
                <a:cs typeface="Calibri" panose="020F0502020204030204" pitchFamily="34" charset="0"/>
              </a:rPr>
              <a:t> </a:t>
            </a:r>
            <a:r>
              <a:rPr lang="en-US" b="1" dirty="0" err="1">
                <a:solidFill>
                  <a:schemeClr val="tx1"/>
                </a:solidFill>
                <a:latin typeface="Calibri" panose="020F0502020204030204" pitchFamily="34" charset="0"/>
                <a:cs typeface="Calibri" panose="020F0502020204030204" pitchFamily="34" charset="0"/>
              </a:rPr>
              <a:t>yapan</a:t>
            </a:r>
            <a:r>
              <a:rPr lang="en-US" b="1" dirty="0">
                <a:solidFill>
                  <a:schemeClr val="tx1"/>
                </a:solidFill>
                <a:latin typeface="Calibri" panose="020F0502020204030204" pitchFamily="34" charset="0"/>
                <a:cs typeface="Calibri" panose="020F0502020204030204" pitchFamily="34" charset="0"/>
              </a:rPr>
              <a:t> </a:t>
            </a:r>
            <a:r>
              <a:rPr lang="en-US" b="1" dirty="0" err="1">
                <a:solidFill>
                  <a:schemeClr val="tx1"/>
                </a:solidFill>
                <a:latin typeface="Calibri" panose="020F0502020204030204" pitchFamily="34" charset="0"/>
                <a:cs typeface="Calibri" panose="020F0502020204030204" pitchFamily="34" charset="0"/>
              </a:rPr>
              <a:t>ile</a:t>
            </a:r>
            <a:r>
              <a:rPr lang="en-US" b="1" dirty="0">
                <a:solidFill>
                  <a:schemeClr val="tx1"/>
                </a:solidFill>
                <a:latin typeface="Calibri" panose="020F0502020204030204" pitchFamily="34" charset="0"/>
                <a:cs typeface="Calibri" panose="020F0502020204030204" pitchFamily="34" charset="0"/>
              </a:rPr>
              <a:t> </a:t>
            </a:r>
            <a:r>
              <a:rPr lang="en-US" b="1" dirty="0" err="1">
                <a:solidFill>
                  <a:schemeClr val="tx1"/>
                </a:solidFill>
                <a:latin typeface="Calibri" panose="020F0502020204030204" pitchFamily="34" charset="0"/>
                <a:cs typeface="Calibri" panose="020F0502020204030204" pitchFamily="34" charset="0"/>
              </a:rPr>
              <a:t>komisyon</a:t>
            </a:r>
            <a:r>
              <a:rPr lang="en-US" b="1" dirty="0">
                <a:solidFill>
                  <a:schemeClr val="tx1"/>
                </a:solidFill>
                <a:latin typeface="Calibri" panose="020F0502020204030204" pitchFamily="34" charset="0"/>
                <a:cs typeface="Calibri" panose="020F0502020204030204" pitchFamily="34" charset="0"/>
              </a:rPr>
              <a:t> </a:t>
            </a:r>
            <a:r>
              <a:rPr lang="en-US" b="1" dirty="0" err="1">
                <a:solidFill>
                  <a:schemeClr val="tx1"/>
                </a:solidFill>
                <a:latin typeface="Calibri" panose="020F0502020204030204" pitchFamily="34" charset="0"/>
                <a:cs typeface="Calibri" panose="020F0502020204030204" pitchFamily="34" charset="0"/>
              </a:rPr>
              <a:t>tarafından</a:t>
            </a:r>
            <a:r>
              <a:rPr lang="en-US" b="1" dirty="0">
                <a:solidFill>
                  <a:schemeClr val="tx1"/>
                </a:solidFill>
                <a:latin typeface="Calibri" panose="020F0502020204030204" pitchFamily="34" charset="0"/>
                <a:cs typeface="Calibri" panose="020F0502020204030204" pitchFamily="34" charset="0"/>
              </a:rPr>
              <a:t> </a:t>
            </a:r>
            <a:r>
              <a:rPr lang="en-US" b="1" dirty="0" err="1">
                <a:solidFill>
                  <a:schemeClr val="tx1"/>
                </a:solidFill>
                <a:latin typeface="Calibri" panose="020F0502020204030204" pitchFamily="34" charset="0"/>
                <a:cs typeface="Calibri" panose="020F0502020204030204" pitchFamily="34" charset="0"/>
              </a:rPr>
              <a:t>imzalanacak</a:t>
            </a:r>
            <a:r>
              <a:rPr lang="en-US" b="1" dirty="0">
                <a:solidFill>
                  <a:schemeClr val="tx1"/>
                </a:solidFill>
                <a:latin typeface="Calibri" panose="020F0502020204030204" pitchFamily="34" charset="0"/>
                <a:cs typeface="Calibri" panose="020F0502020204030204" pitchFamily="34" charset="0"/>
              </a:rPr>
              <a:t> </a:t>
            </a:r>
            <a:r>
              <a:rPr lang="en-US" b="1" dirty="0" err="1">
                <a:solidFill>
                  <a:schemeClr val="tx1"/>
                </a:solidFill>
                <a:latin typeface="Calibri" panose="020F0502020204030204" pitchFamily="34" charset="0"/>
                <a:cs typeface="Calibri" panose="020F0502020204030204" pitchFamily="34" charset="0"/>
              </a:rPr>
              <a:t>bir</a:t>
            </a:r>
            <a:r>
              <a:rPr lang="en-US" b="1" dirty="0">
                <a:solidFill>
                  <a:schemeClr val="tx1"/>
                </a:solidFill>
                <a:latin typeface="Calibri" panose="020F0502020204030204" pitchFamily="34" charset="0"/>
                <a:cs typeface="Calibri" panose="020F0502020204030204" pitchFamily="34" charset="0"/>
              </a:rPr>
              <a:t> </a:t>
            </a:r>
            <a:r>
              <a:rPr lang="en-US" b="1" dirty="0" err="1">
                <a:solidFill>
                  <a:schemeClr val="tx1"/>
                </a:solidFill>
                <a:latin typeface="Calibri" panose="020F0502020204030204" pitchFamily="34" charset="0"/>
                <a:cs typeface="Calibri" panose="020F0502020204030204" pitchFamily="34" charset="0"/>
              </a:rPr>
              <a:t>tutanakla</a:t>
            </a:r>
            <a:r>
              <a:rPr lang="en-US" b="1" dirty="0">
                <a:solidFill>
                  <a:schemeClr val="tx1"/>
                </a:solidFill>
                <a:latin typeface="Calibri" panose="020F0502020204030204" pitchFamily="34" charset="0"/>
                <a:cs typeface="Calibri" panose="020F0502020204030204" pitchFamily="34" charset="0"/>
              </a:rPr>
              <a:t> </a:t>
            </a:r>
            <a:r>
              <a:rPr lang="en-US" b="1" dirty="0" err="1">
                <a:solidFill>
                  <a:schemeClr val="tx1"/>
                </a:solidFill>
                <a:latin typeface="Calibri" panose="020F0502020204030204" pitchFamily="34" charset="0"/>
                <a:cs typeface="Calibri" panose="020F0502020204030204" pitchFamily="34" charset="0"/>
              </a:rPr>
              <a:t>tespit</a:t>
            </a:r>
            <a:r>
              <a:rPr lang="en-US" b="1" dirty="0">
                <a:solidFill>
                  <a:schemeClr val="tx1"/>
                </a:solidFill>
                <a:latin typeface="Calibri" panose="020F0502020204030204" pitchFamily="34" charset="0"/>
                <a:cs typeface="Calibri" panose="020F0502020204030204" pitchFamily="34" charset="0"/>
              </a:rPr>
              <a:t> </a:t>
            </a:r>
            <a:r>
              <a:rPr lang="en-US" b="1" dirty="0" err="1">
                <a:solidFill>
                  <a:schemeClr val="tx1"/>
                </a:solidFill>
                <a:latin typeface="Calibri" panose="020F0502020204030204" pitchFamily="34" charset="0"/>
                <a:cs typeface="Calibri" panose="020F0502020204030204" pitchFamily="34" charset="0"/>
              </a:rPr>
              <a:t>olunur</a:t>
            </a:r>
            <a:r>
              <a:rPr lang="en-US" b="1" dirty="0">
                <a:solidFill>
                  <a:schemeClr val="tx1"/>
                </a:solidFill>
                <a:latin typeface="Calibri" panose="020F0502020204030204" pitchFamily="34" charset="0"/>
                <a:cs typeface="Calibri" panose="020F0502020204030204" pitchFamily="34" charset="0"/>
              </a:rPr>
              <a:t>, </a:t>
            </a:r>
            <a:r>
              <a:rPr lang="en-US" b="1" dirty="0" err="1">
                <a:solidFill>
                  <a:schemeClr val="tx1"/>
                </a:solidFill>
                <a:latin typeface="Calibri" panose="020F0502020204030204" pitchFamily="34" charset="0"/>
                <a:cs typeface="Calibri" panose="020F0502020204030204" pitchFamily="34" charset="0"/>
              </a:rPr>
              <a:t>bu</a:t>
            </a:r>
            <a:r>
              <a:rPr lang="en-US" b="1" dirty="0">
                <a:solidFill>
                  <a:schemeClr val="tx1"/>
                </a:solidFill>
                <a:latin typeface="Calibri" panose="020F0502020204030204" pitchFamily="34" charset="0"/>
                <a:cs typeface="Calibri" panose="020F0502020204030204" pitchFamily="34" charset="0"/>
              </a:rPr>
              <a:t> </a:t>
            </a:r>
            <a:r>
              <a:rPr lang="en-US" b="1" dirty="0" err="1">
                <a:solidFill>
                  <a:schemeClr val="tx1"/>
                </a:solidFill>
                <a:latin typeface="Calibri" panose="020F0502020204030204" pitchFamily="34" charset="0"/>
                <a:cs typeface="Calibri" panose="020F0502020204030204" pitchFamily="34" charset="0"/>
              </a:rPr>
              <a:t>durumda</a:t>
            </a:r>
            <a:r>
              <a:rPr lang="en-US" b="1" dirty="0">
                <a:solidFill>
                  <a:schemeClr val="tx1"/>
                </a:solidFill>
                <a:latin typeface="Calibri" panose="020F0502020204030204" pitchFamily="34" charset="0"/>
                <a:cs typeface="Calibri" panose="020F0502020204030204" pitchFamily="34" charset="0"/>
              </a:rPr>
              <a:t> </a:t>
            </a:r>
            <a:r>
              <a:rPr lang="en-US" b="1" dirty="0" err="1">
                <a:solidFill>
                  <a:schemeClr val="tx1"/>
                </a:solidFill>
                <a:latin typeface="Calibri" panose="020F0502020204030204" pitchFamily="34" charset="0"/>
                <a:cs typeface="Calibri" panose="020F0502020204030204" pitchFamily="34" charset="0"/>
              </a:rPr>
              <a:t>izah</a:t>
            </a:r>
            <a:r>
              <a:rPr lang="en-US" b="1" dirty="0">
                <a:solidFill>
                  <a:schemeClr val="tx1"/>
                </a:solidFill>
                <a:latin typeface="Calibri" panose="020F0502020204030204" pitchFamily="34" charset="0"/>
                <a:cs typeface="Calibri" panose="020F0502020204030204" pitchFamily="34" charset="0"/>
              </a:rPr>
              <a:t> </a:t>
            </a:r>
            <a:r>
              <a:rPr lang="en-US" b="1" dirty="0" err="1">
                <a:solidFill>
                  <a:schemeClr val="tx1"/>
                </a:solidFill>
                <a:latin typeface="Calibri" panose="020F0502020204030204" pitchFamily="34" charset="0"/>
                <a:cs typeface="Calibri" panose="020F0502020204030204" pitchFamily="34" charset="0"/>
              </a:rPr>
              <a:t>tarihi</a:t>
            </a:r>
            <a:r>
              <a:rPr lang="en-US" b="1" dirty="0">
                <a:solidFill>
                  <a:schemeClr val="tx1"/>
                </a:solidFill>
                <a:latin typeface="Calibri" panose="020F0502020204030204" pitchFamily="34" charset="0"/>
                <a:cs typeface="Calibri" panose="020F0502020204030204" pitchFamily="34" charset="0"/>
              </a:rPr>
              <a:t> </a:t>
            </a:r>
            <a:r>
              <a:rPr lang="en-US" b="1" dirty="0" err="1">
                <a:solidFill>
                  <a:schemeClr val="tx1"/>
                </a:solidFill>
                <a:latin typeface="Calibri" panose="020F0502020204030204" pitchFamily="34" charset="0"/>
                <a:cs typeface="Calibri" panose="020F0502020204030204" pitchFamily="34" charset="0"/>
              </a:rPr>
              <a:t>olarak</a:t>
            </a:r>
            <a:r>
              <a:rPr lang="en-US" b="1" dirty="0">
                <a:solidFill>
                  <a:schemeClr val="tx1"/>
                </a:solidFill>
                <a:latin typeface="Calibri" panose="020F0502020204030204" pitchFamily="34" charset="0"/>
                <a:cs typeface="Calibri" panose="020F0502020204030204" pitchFamily="34" charset="0"/>
              </a:rPr>
              <a:t> </a:t>
            </a:r>
            <a:r>
              <a:rPr lang="en-US" b="1" dirty="0" err="1">
                <a:solidFill>
                  <a:schemeClr val="tx1"/>
                </a:solidFill>
                <a:latin typeface="Calibri" panose="020F0502020204030204" pitchFamily="34" charset="0"/>
                <a:cs typeface="Calibri" panose="020F0502020204030204" pitchFamily="34" charset="0"/>
              </a:rPr>
              <a:t>tutanağın</a:t>
            </a:r>
            <a:r>
              <a:rPr lang="en-US" b="1" dirty="0">
                <a:solidFill>
                  <a:schemeClr val="tx1"/>
                </a:solidFill>
                <a:latin typeface="Calibri" panose="020F0502020204030204" pitchFamily="34" charset="0"/>
                <a:cs typeface="Calibri" panose="020F0502020204030204" pitchFamily="34" charset="0"/>
              </a:rPr>
              <a:t> </a:t>
            </a:r>
            <a:r>
              <a:rPr lang="en-US" b="1" dirty="0" err="1">
                <a:solidFill>
                  <a:schemeClr val="tx1"/>
                </a:solidFill>
                <a:latin typeface="Calibri" panose="020F0502020204030204" pitchFamily="34" charset="0"/>
                <a:cs typeface="Calibri" panose="020F0502020204030204" pitchFamily="34" charset="0"/>
              </a:rPr>
              <a:t>düzenlendiği</a:t>
            </a:r>
            <a:r>
              <a:rPr lang="en-US" b="1" dirty="0">
                <a:solidFill>
                  <a:schemeClr val="tx1"/>
                </a:solidFill>
                <a:latin typeface="Calibri" panose="020F0502020204030204" pitchFamily="34" charset="0"/>
                <a:cs typeface="Calibri" panose="020F0502020204030204" pitchFamily="34" charset="0"/>
              </a:rPr>
              <a:t> </a:t>
            </a:r>
            <a:r>
              <a:rPr lang="en-US" b="1" dirty="0" err="1">
                <a:solidFill>
                  <a:schemeClr val="tx1"/>
                </a:solidFill>
                <a:latin typeface="Calibri" panose="020F0502020204030204" pitchFamily="34" charset="0"/>
                <a:cs typeface="Calibri" panose="020F0502020204030204" pitchFamily="34" charset="0"/>
              </a:rPr>
              <a:t>tarih</a:t>
            </a:r>
            <a:r>
              <a:rPr lang="en-US" b="1" dirty="0">
                <a:solidFill>
                  <a:schemeClr val="tx1"/>
                </a:solidFill>
                <a:latin typeface="Calibri" panose="020F0502020204030204" pitchFamily="34" charset="0"/>
                <a:cs typeface="Calibri" panose="020F0502020204030204" pitchFamily="34" charset="0"/>
              </a:rPr>
              <a:t> </a:t>
            </a:r>
            <a:r>
              <a:rPr lang="en-US" b="1" dirty="0" err="1">
                <a:solidFill>
                  <a:schemeClr val="tx1"/>
                </a:solidFill>
                <a:latin typeface="Calibri" panose="020F0502020204030204" pitchFamily="34" charset="0"/>
                <a:cs typeface="Calibri" panose="020F0502020204030204" pitchFamily="34" charset="0"/>
              </a:rPr>
              <a:t>esas</a:t>
            </a:r>
            <a:r>
              <a:rPr lang="en-US" b="1" dirty="0">
                <a:solidFill>
                  <a:schemeClr val="tx1"/>
                </a:solidFill>
                <a:latin typeface="Calibri" panose="020F0502020204030204" pitchFamily="34" charset="0"/>
                <a:cs typeface="Calibri" panose="020F0502020204030204" pitchFamily="34" charset="0"/>
              </a:rPr>
              <a:t> </a:t>
            </a:r>
            <a:r>
              <a:rPr lang="en-US" b="1" dirty="0" err="1">
                <a:solidFill>
                  <a:schemeClr val="tx1"/>
                </a:solidFill>
                <a:latin typeface="Calibri" panose="020F0502020204030204" pitchFamily="34" charset="0"/>
                <a:cs typeface="Calibri" panose="020F0502020204030204" pitchFamily="34" charset="0"/>
              </a:rPr>
              <a:t>alınır</a:t>
            </a:r>
            <a:r>
              <a:rPr lang="en-US" b="1" dirty="0">
                <a:solidFill>
                  <a:schemeClr val="tx1"/>
                </a:solidFill>
                <a:latin typeface="Calibri" panose="020F0502020204030204" pitchFamily="34" charset="0"/>
                <a:cs typeface="Calibri" panose="020F0502020204030204" pitchFamily="34" charset="0"/>
              </a:rPr>
              <a:t>.</a:t>
            </a:r>
            <a:endParaRPr lang="tr-TR" b="1" dirty="0">
              <a:solidFill>
                <a:schemeClr val="tx1"/>
              </a:solidFill>
              <a:latin typeface="Calibri" panose="020F0502020204030204" pitchFamily="34" charset="0"/>
              <a:cs typeface="Calibri" panose="020F0502020204030204" pitchFamily="34" charset="0"/>
            </a:endParaRPr>
          </a:p>
        </p:txBody>
      </p:sp>
      <p:sp>
        <p:nvSpPr>
          <p:cNvPr id="6" name="Yıldız: 7 Nokta 5">
            <a:extLst>
              <a:ext uri="{FF2B5EF4-FFF2-40B4-BE49-F238E27FC236}">
                <a16:creationId xmlns:a16="http://schemas.microsoft.com/office/drawing/2014/main" xmlns="" id="{DBD6446F-C05E-4171-A885-6CA6BBAFB48D}"/>
              </a:ext>
            </a:extLst>
          </p:cNvPr>
          <p:cNvSpPr/>
          <p:nvPr/>
        </p:nvSpPr>
        <p:spPr>
          <a:xfrm>
            <a:off x="69574" y="1664980"/>
            <a:ext cx="1606826" cy="3116569"/>
          </a:xfrm>
          <a:prstGeom prst="star7">
            <a:avLst/>
          </a:prstGeom>
        </p:spPr>
        <p:style>
          <a:lnRef idx="2">
            <a:schemeClr val="accent1">
              <a:shade val="50000"/>
            </a:schemeClr>
          </a:lnRef>
          <a:fillRef idx="1001">
            <a:schemeClr val="lt1"/>
          </a:fillRef>
          <a:effectRef idx="0">
            <a:schemeClr val="accent1"/>
          </a:effectRef>
          <a:fontRef idx="minor">
            <a:schemeClr val="lt1"/>
          </a:fontRef>
        </p:style>
        <p:txBody>
          <a:bodyPr vert="vert270" rtlCol="0" anchor="ctr"/>
          <a:lstStyle/>
          <a:p>
            <a:pPr algn="ctr"/>
            <a:r>
              <a:rPr lang="tr-TR" sz="3200" b="1" dirty="0">
                <a:solidFill>
                  <a:schemeClr val="tx1"/>
                </a:solidFill>
              </a:rPr>
              <a:t>Mükellef</a:t>
            </a:r>
          </a:p>
        </p:txBody>
      </p:sp>
    </p:spTree>
    <p:extLst>
      <p:ext uri="{BB962C8B-B14F-4D97-AF65-F5344CB8AC3E}">
        <p14:creationId xmlns:p14="http://schemas.microsoft.com/office/powerpoint/2010/main" xmlns="" val="14699890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76469" y="1"/>
            <a:ext cx="8497957" cy="1073426"/>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r>
              <a:rPr lang="tr-TR" sz="3600" b="1" dirty="0">
                <a:solidFill>
                  <a:prstClr val="white"/>
                </a:solidFill>
                <a:latin typeface="Century Gothic" panose="020B0502020202020204"/>
              </a:rPr>
              <a:t>KOMİSYONUN TALEBİNE UYULUR İSE</a:t>
            </a:r>
          </a:p>
        </p:txBody>
      </p:sp>
      <p:sp>
        <p:nvSpPr>
          <p:cNvPr id="2" name="Ok: Aşağı 1"/>
          <p:cNvSpPr/>
          <p:nvPr/>
        </p:nvSpPr>
        <p:spPr>
          <a:xfrm>
            <a:off x="2733262" y="1162878"/>
            <a:ext cx="3647660" cy="1192696"/>
          </a:xfrm>
          <a:prstGeom prst="down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tr-TR" sz="1600" b="1" dirty="0">
                <a:solidFill>
                  <a:schemeClr val="bg1"/>
                </a:solidFill>
              </a:rPr>
              <a:t>Komisyona bilgi verilecek ve talebin kabul ettiği bildirilecektir</a:t>
            </a:r>
            <a:r>
              <a:rPr lang="tr-TR" sz="1600" dirty="0">
                <a:solidFill>
                  <a:schemeClr val="bg1"/>
                </a:solidFill>
              </a:rPr>
              <a:t>.</a:t>
            </a:r>
          </a:p>
        </p:txBody>
      </p:sp>
      <p:sp>
        <p:nvSpPr>
          <p:cNvPr id="10" name="Dikdörtgen: Katlanmış Köşe 9"/>
          <p:cNvSpPr/>
          <p:nvPr/>
        </p:nvSpPr>
        <p:spPr>
          <a:xfrm>
            <a:off x="342900" y="2494722"/>
            <a:ext cx="8731526" cy="2648778"/>
          </a:xfrm>
          <a:prstGeom prst="foldedCorner">
            <a:avLst/>
          </a:prstGeom>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just"/>
            <a:endParaRPr lang="tr-TR" b="1" dirty="0">
              <a:solidFill>
                <a:srgbClr val="FF0000"/>
              </a:solidFill>
            </a:endParaRPr>
          </a:p>
          <a:p>
            <a:pPr algn="just"/>
            <a:r>
              <a:rPr lang="tr-TR" sz="2800" b="1" dirty="0">
                <a:solidFill>
                  <a:srgbClr val="FFFF00"/>
                </a:solidFill>
              </a:rPr>
              <a:t>İZAHIN YAPILDIĞI TARİHTEN İTİBAREN 15 GÜN İÇERİSİNDE </a:t>
            </a:r>
            <a:r>
              <a:rPr lang="tr-TR" b="1" dirty="0">
                <a:solidFill>
                  <a:schemeClr val="bg1"/>
                </a:solidFill>
              </a:rPr>
              <a:t>hiç verilmemiş olan vergi beyannamelerinin verilmesi, eksik veya yanlış yapılan vergi beyanının tamamlanması veya düzeltilmesi, </a:t>
            </a:r>
          </a:p>
          <a:p>
            <a:pPr algn="just"/>
            <a:r>
              <a:rPr lang="tr-TR" b="1" dirty="0">
                <a:solidFill>
                  <a:srgbClr val="FFFF00"/>
                </a:solidFill>
              </a:rPr>
              <a:t>Ödeme süresi geçmiş bulunan vergilerin</a:t>
            </a:r>
            <a:r>
              <a:rPr lang="tr-TR" b="1" dirty="0">
                <a:solidFill>
                  <a:schemeClr val="bg1"/>
                </a:solidFill>
              </a:rPr>
              <a:t>, ödemenin geciktiği her ay ve kesri için, 6183 sayılı Kanunun 51 inci maddesinde belirtilen nispette uygulanacak gecikme zammı oranındaki </a:t>
            </a:r>
            <a:r>
              <a:rPr lang="tr-TR" sz="3600" b="1" dirty="0">
                <a:solidFill>
                  <a:srgbClr val="FF0000"/>
                </a:solidFill>
              </a:rPr>
              <a:t>izah zammıyla </a:t>
            </a:r>
            <a:r>
              <a:rPr lang="tr-TR" b="1" dirty="0">
                <a:solidFill>
                  <a:srgbClr val="FFFF00"/>
                </a:solidFill>
              </a:rPr>
              <a:t>ödenmesi </a:t>
            </a:r>
          </a:p>
          <a:p>
            <a:pPr algn="just"/>
            <a:r>
              <a:rPr lang="tr-TR" b="1" dirty="0">
                <a:solidFill>
                  <a:schemeClr val="bg1"/>
                </a:solidFill>
              </a:rPr>
              <a:t>şartlarıyla </a:t>
            </a:r>
            <a:r>
              <a:rPr lang="tr-TR" b="1" dirty="0">
                <a:solidFill>
                  <a:srgbClr val="FFFF00"/>
                </a:solidFill>
              </a:rPr>
              <a:t>vergi ziyaı cezası, ziyaa uğratılan vergi üzerinden </a:t>
            </a:r>
            <a:r>
              <a:rPr lang="tr-TR" b="1" dirty="0">
                <a:solidFill>
                  <a:schemeClr val="bg1"/>
                </a:solidFill>
              </a:rPr>
              <a:t>%20 oranında </a:t>
            </a:r>
            <a:r>
              <a:rPr lang="tr-TR" b="1" dirty="0">
                <a:solidFill>
                  <a:srgbClr val="FFFF00"/>
                </a:solidFill>
              </a:rPr>
              <a:t>kesilecektir.</a:t>
            </a:r>
            <a:endParaRPr lang="tr-TR" b="1" dirty="0">
              <a:solidFill>
                <a:srgbClr val="FF0000"/>
              </a:solidFill>
            </a:endParaRPr>
          </a:p>
        </p:txBody>
      </p:sp>
      <p:sp>
        <p:nvSpPr>
          <p:cNvPr id="12" name="Oval 11"/>
          <p:cNvSpPr/>
          <p:nvPr/>
        </p:nvSpPr>
        <p:spPr>
          <a:xfrm>
            <a:off x="228600" y="1182757"/>
            <a:ext cx="2295939" cy="120263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350" b="1" dirty="0"/>
              <a:t>? </a:t>
            </a:r>
          </a:p>
          <a:p>
            <a:pPr algn="ctr"/>
            <a:r>
              <a:rPr lang="tr-TR" sz="2000" b="1" dirty="0">
                <a:latin typeface="Calibri" panose="020F0502020204030204" pitchFamily="34" charset="0"/>
                <a:cs typeface="Calibri" panose="020F0502020204030204" pitchFamily="34" charset="0"/>
              </a:rPr>
              <a:t>İZAH ZAMMI</a:t>
            </a:r>
          </a:p>
          <a:p>
            <a:pPr algn="ctr"/>
            <a:r>
              <a:rPr lang="tr-TR" sz="2000" b="1" dirty="0">
                <a:latin typeface="Calibri" panose="020F0502020204030204" pitchFamily="34" charset="0"/>
                <a:cs typeface="Calibri" panose="020F0502020204030204" pitchFamily="34" charset="0"/>
              </a:rPr>
              <a:t>KANUNDA YOKTUR.</a:t>
            </a:r>
          </a:p>
        </p:txBody>
      </p:sp>
      <p:sp>
        <p:nvSpPr>
          <p:cNvPr id="13" name="Oval 12"/>
          <p:cNvSpPr/>
          <p:nvPr/>
        </p:nvSpPr>
        <p:spPr>
          <a:xfrm>
            <a:off x="6605687" y="1178005"/>
            <a:ext cx="1739348" cy="120263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latin typeface="Calibri" panose="020F0502020204030204" pitchFamily="34" charset="0"/>
                <a:cs typeface="Calibri" panose="020F0502020204030204" pitchFamily="34" charset="0"/>
              </a:rPr>
              <a:t>? </a:t>
            </a:r>
          </a:p>
          <a:p>
            <a:pPr algn="ctr"/>
            <a:r>
              <a:rPr lang="tr-TR" sz="2400" b="1" dirty="0">
                <a:latin typeface="Calibri" panose="020F0502020204030204" pitchFamily="34" charset="0"/>
                <a:cs typeface="Calibri" panose="020F0502020204030204" pitchFamily="34" charset="0"/>
              </a:rPr>
              <a:t>MADDE </a:t>
            </a:r>
          </a:p>
        </p:txBody>
      </p:sp>
    </p:spTree>
    <p:extLst>
      <p:ext uri="{BB962C8B-B14F-4D97-AF65-F5344CB8AC3E}">
        <p14:creationId xmlns:p14="http://schemas.microsoft.com/office/powerpoint/2010/main" xmlns="" val="7592677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76469" y="1"/>
            <a:ext cx="8497957" cy="10734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r>
              <a:rPr lang="tr-TR" sz="3600" b="1" dirty="0">
                <a:solidFill>
                  <a:prstClr val="white"/>
                </a:solidFill>
                <a:latin typeface="Century Gothic" panose="020B0502020202020204"/>
              </a:rPr>
              <a:t>KOMİSYONUN TALEBİNE UYULUR İSE</a:t>
            </a:r>
          </a:p>
        </p:txBody>
      </p:sp>
      <p:sp>
        <p:nvSpPr>
          <p:cNvPr id="3" name="Ok: Sağ 2"/>
          <p:cNvSpPr/>
          <p:nvPr/>
        </p:nvSpPr>
        <p:spPr>
          <a:xfrm>
            <a:off x="184656" y="2114550"/>
            <a:ext cx="1719470" cy="2226366"/>
          </a:xfrm>
          <a:prstGeom prst="right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rgbClr val="FF0000"/>
                </a:solidFill>
                <a:latin typeface="Calibri" panose="020F0502020204030204" pitchFamily="34" charset="0"/>
                <a:cs typeface="Calibri" panose="020F0502020204030204" pitchFamily="34" charset="0"/>
              </a:rPr>
              <a:t>1.OLASILIK</a:t>
            </a:r>
          </a:p>
        </p:txBody>
      </p:sp>
      <p:sp>
        <p:nvSpPr>
          <p:cNvPr id="6" name="Küp 5"/>
          <p:cNvSpPr/>
          <p:nvPr/>
        </p:nvSpPr>
        <p:spPr>
          <a:xfrm>
            <a:off x="1916158" y="1073427"/>
            <a:ext cx="7146236" cy="3806687"/>
          </a:xfrm>
          <a:prstGeom prst="cube">
            <a:avLst/>
          </a:prstGeom>
          <a:solidFill>
            <a:schemeClr val="bg1"/>
          </a:solidFill>
          <a:ln w="57150">
            <a:solidFill>
              <a:srgbClr val="FF0000"/>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tr-TR" sz="3200" b="1" dirty="0">
                <a:solidFill>
                  <a:schemeClr val="tx1"/>
                </a:solidFill>
                <a:latin typeface="Calibri" panose="020F0502020204030204" pitchFamily="34" charset="0"/>
                <a:cs typeface="Calibri" panose="020F0502020204030204" pitchFamily="34" charset="0"/>
              </a:rPr>
              <a:t>İzahatın</a:t>
            </a:r>
            <a:r>
              <a:rPr lang="tr-TR" sz="1350" dirty="0">
                <a:solidFill>
                  <a:schemeClr val="tx1"/>
                </a:solidFill>
                <a:latin typeface="Calibri" panose="020F0502020204030204" pitchFamily="34" charset="0"/>
                <a:cs typeface="Calibri" panose="020F0502020204030204" pitchFamily="34" charset="0"/>
              </a:rPr>
              <a:t>,</a:t>
            </a:r>
            <a:r>
              <a:rPr lang="tr-TR" sz="1350" b="1" dirty="0">
                <a:solidFill>
                  <a:schemeClr val="tx1"/>
                </a:solidFill>
                <a:latin typeface="Calibri" panose="020F0502020204030204" pitchFamily="34" charset="0"/>
                <a:cs typeface="Calibri" panose="020F0502020204030204" pitchFamily="34" charset="0"/>
              </a:rPr>
              <a:t> K</a:t>
            </a:r>
            <a:r>
              <a:rPr lang="en-US" sz="1600" b="1" dirty="0" err="1">
                <a:solidFill>
                  <a:schemeClr val="tx1"/>
                </a:solidFill>
                <a:latin typeface="Calibri" panose="020F0502020204030204" pitchFamily="34" charset="0"/>
                <a:cs typeface="Calibri" panose="020F0502020204030204" pitchFamily="34" charset="0"/>
              </a:rPr>
              <a:t>omisyonca</a:t>
            </a:r>
            <a:r>
              <a:rPr lang="en-US" sz="1600" b="1" dirty="0">
                <a:solidFill>
                  <a:schemeClr val="tx1"/>
                </a:solidFill>
                <a:latin typeface="Calibri" panose="020F0502020204030204" pitchFamily="34" charset="0"/>
                <a:cs typeface="Calibri" panose="020F0502020204030204" pitchFamily="34" charset="0"/>
              </a:rPr>
              <a:t> </a:t>
            </a:r>
            <a:r>
              <a:rPr lang="en-US" sz="1600" b="1" dirty="0" err="1">
                <a:solidFill>
                  <a:schemeClr val="tx1"/>
                </a:solidFill>
                <a:latin typeface="Calibri" panose="020F0502020204030204" pitchFamily="34" charset="0"/>
                <a:cs typeface="Calibri" panose="020F0502020204030204" pitchFamily="34" charset="0"/>
              </a:rPr>
              <a:t>yeterli</a:t>
            </a:r>
            <a:r>
              <a:rPr lang="en-US" sz="1600" b="1" dirty="0">
                <a:solidFill>
                  <a:schemeClr val="tx1"/>
                </a:solidFill>
                <a:latin typeface="Calibri" panose="020F0502020204030204" pitchFamily="34" charset="0"/>
                <a:cs typeface="Calibri" panose="020F0502020204030204" pitchFamily="34" charset="0"/>
              </a:rPr>
              <a:t> </a:t>
            </a:r>
            <a:r>
              <a:rPr lang="en-US" sz="1600" b="1" dirty="0" err="1">
                <a:solidFill>
                  <a:schemeClr val="tx1"/>
                </a:solidFill>
                <a:latin typeface="Calibri" panose="020F0502020204030204" pitchFamily="34" charset="0"/>
                <a:cs typeface="Calibri" panose="020F0502020204030204" pitchFamily="34" charset="0"/>
              </a:rPr>
              <a:t>bulunmaması</a:t>
            </a:r>
            <a:r>
              <a:rPr lang="en-US" sz="1600" b="1" dirty="0">
                <a:solidFill>
                  <a:schemeClr val="tx1"/>
                </a:solidFill>
                <a:latin typeface="Calibri" panose="020F0502020204030204" pitchFamily="34" charset="0"/>
                <a:cs typeface="Calibri" panose="020F0502020204030204" pitchFamily="34" charset="0"/>
              </a:rPr>
              <a:t> </a:t>
            </a:r>
            <a:r>
              <a:rPr lang="en-US" sz="1600" b="1" dirty="0" err="1">
                <a:solidFill>
                  <a:schemeClr val="tx1"/>
                </a:solidFill>
                <a:latin typeface="Calibri" panose="020F0502020204030204" pitchFamily="34" charset="0"/>
                <a:cs typeface="Calibri" panose="020F0502020204030204" pitchFamily="34" charset="0"/>
              </a:rPr>
              <a:t>ve</a:t>
            </a:r>
            <a:r>
              <a:rPr lang="en-US" sz="1600" b="1" dirty="0">
                <a:solidFill>
                  <a:schemeClr val="tx1"/>
                </a:solidFill>
                <a:latin typeface="Calibri" panose="020F0502020204030204" pitchFamily="34" charset="0"/>
                <a:cs typeface="Calibri" panose="020F0502020204030204" pitchFamily="34" charset="0"/>
              </a:rPr>
              <a:t> </a:t>
            </a:r>
            <a:r>
              <a:rPr lang="en-US" sz="1600" b="1" dirty="0" err="1">
                <a:solidFill>
                  <a:schemeClr val="tx1"/>
                </a:solidFill>
                <a:latin typeface="Calibri" panose="020F0502020204030204" pitchFamily="34" charset="0"/>
                <a:cs typeface="Calibri" panose="020F0502020204030204" pitchFamily="34" charset="0"/>
              </a:rPr>
              <a:t>beyanname</a:t>
            </a:r>
            <a:r>
              <a:rPr lang="en-US" sz="1600" b="1" dirty="0">
                <a:solidFill>
                  <a:schemeClr val="tx1"/>
                </a:solidFill>
                <a:latin typeface="Calibri" panose="020F0502020204030204" pitchFamily="34" charset="0"/>
                <a:cs typeface="Calibri" panose="020F0502020204030204" pitchFamily="34" charset="0"/>
              </a:rPr>
              <a:t> </a:t>
            </a:r>
            <a:r>
              <a:rPr lang="en-US" sz="1600" b="1" dirty="0" err="1">
                <a:solidFill>
                  <a:schemeClr val="tx1"/>
                </a:solidFill>
                <a:latin typeface="Calibri" panose="020F0502020204030204" pitchFamily="34" charset="0"/>
                <a:cs typeface="Calibri" panose="020F0502020204030204" pitchFamily="34" charset="0"/>
              </a:rPr>
              <a:t>verilmesini</a:t>
            </a:r>
            <a:r>
              <a:rPr lang="en-US" sz="1600" b="1" dirty="0">
                <a:solidFill>
                  <a:schemeClr val="tx1"/>
                </a:solidFill>
                <a:latin typeface="Calibri" panose="020F0502020204030204" pitchFamily="34" charset="0"/>
                <a:cs typeface="Calibri" panose="020F0502020204030204" pitchFamily="34" charset="0"/>
              </a:rPr>
              <a:t> </a:t>
            </a:r>
            <a:r>
              <a:rPr lang="en-US" sz="1600" b="1" dirty="0" err="1">
                <a:solidFill>
                  <a:schemeClr val="tx1"/>
                </a:solidFill>
                <a:latin typeface="Calibri" panose="020F0502020204030204" pitchFamily="34" charset="0"/>
                <a:cs typeface="Calibri" panose="020F0502020204030204" pitchFamily="34" charset="0"/>
              </a:rPr>
              <a:t>gerektiren</a:t>
            </a:r>
            <a:r>
              <a:rPr lang="en-US" sz="1600" b="1" dirty="0">
                <a:solidFill>
                  <a:schemeClr val="tx1"/>
                </a:solidFill>
                <a:latin typeface="Calibri" panose="020F0502020204030204" pitchFamily="34" charset="0"/>
                <a:cs typeface="Calibri" panose="020F0502020204030204" pitchFamily="34" charset="0"/>
              </a:rPr>
              <a:t> </a:t>
            </a:r>
            <a:r>
              <a:rPr lang="en-US" sz="1600" b="1" dirty="0" err="1">
                <a:solidFill>
                  <a:schemeClr val="tx1"/>
                </a:solidFill>
                <a:latin typeface="Calibri" panose="020F0502020204030204" pitchFamily="34" charset="0"/>
                <a:cs typeface="Calibri" panose="020F0502020204030204" pitchFamily="34" charset="0"/>
              </a:rPr>
              <a:t>bir</a:t>
            </a:r>
            <a:r>
              <a:rPr lang="en-US" sz="1600" b="1" dirty="0">
                <a:solidFill>
                  <a:schemeClr val="tx1"/>
                </a:solidFill>
                <a:latin typeface="Calibri" panose="020F0502020204030204" pitchFamily="34" charset="0"/>
                <a:cs typeface="Calibri" panose="020F0502020204030204" pitchFamily="34" charset="0"/>
              </a:rPr>
              <a:t> </a:t>
            </a:r>
            <a:r>
              <a:rPr lang="en-US" sz="1600" b="1" dirty="0" err="1">
                <a:solidFill>
                  <a:schemeClr val="tx1"/>
                </a:solidFill>
                <a:latin typeface="Calibri" panose="020F0502020204030204" pitchFamily="34" charset="0"/>
                <a:cs typeface="Calibri" panose="020F0502020204030204" pitchFamily="34" charset="0"/>
              </a:rPr>
              <a:t>durumun</a:t>
            </a:r>
            <a:r>
              <a:rPr lang="en-US" sz="1600" b="1" dirty="0">
                <a:solidFill>
                  <a:schemeClr val="tx1"/>
                </a:solidFill>
                <a:latin typeface="Calibri" panose="020F0502020204030204" pitchFamily="34" charset="0"/>
                <a:cs typeface="Calibri" panose="020F0502020204030204" pitchFamily="34" charset="0"/>
              </a:rPr>
              <a:t> </a:t>
            </a:r>
            <a:r>
              <a:rPr lang="en-US" sz="1600" b="1" dirty="0" err="1">
                <a:solidFill>
                  <a:schemeClr val="tx1"/>
                </a:solidFill>
                <a:latin typeface="Calibri" panose="020F0502020204030204" pitchFamily="34" charset="0"/>
                <a:cs typeface="Calibri" panose="020F0502020204030204" pitchFamily="34" charset="0"/>
              </a:rPr>
              <a:t>bulunduğunun</a:t>
            </a:r>
            <a:r>
              <a:rPr lang="en-US" sz="1600" b="1" dirty="0">
                <a:solidFill>
                  <a:schemeClr val="tx1"/>
                </a:solidFill>
                <a:latin typeface="Calibri" panose="020F0502020204030204" pitchFamily="34" charset="0"/>
                <a:cs typeface="Calibri" panose="020F0502020204030204" pitchFamily="34" charset="0"/>
              </a:rPr>
              <a:t> </a:t>
            </a:r>
            <a:r>
              <a:rPr lang="en-US" sz="1600" b="1" dirty="0" err="1">
                <a:solidFill>
                  <a:schemeClr val="tx1"/>
                </a:solidFill>
                <a:latin typeface="Calibri" panose="020F0502020204030204" pitchFamily="34" charset="0"/>
                <a:cs typeface="Calibri" panose="020F0502020204030204" pitchFamily="34" charset="0"/>
              </a:rPr>
              <a:t>değerlendirilmesi</a:t>
            </a:r>
            <a:r>
              <a:rPr lang="en-US" sz="1600" b="1" dirty="0">
                <a:solidFill>
                  <a:schemeClr val="tx1"/>
                </a:solidFill>
                <a:latin typeface="Calibri" panose="020F0502020204030204" pitchFamily="34" charset="0"/>
                <a:cs typeface="Calibri" panose="020F0502020204030204" pitchFamily="34" charset="0"/>
              </a:rPr>
              <a:t> </a:t>
            </a:r>
            <a:r>
              <a:rPr lang="en-US" sz="1600" b="1" dirty="0" err="1">
                <a:solidFill>
                  <a:schemeClr val="tx1"/>
                </a:solidFill>
                <a:latin typeface="Calibri" panose="020F0502020204030204" pitchFamily="34" charset="0"/>
                <a:cs typeface="Calibri" panose="020F0502020204030204" pitchFamily="34" charset="0"/>
              </a:rPr>
              <a:t>halinde</a:t>
            </a:r>
            <a:r>
              <a:rPr lang="en-US" sz="1600" b="1" dirty="0">
                <a:solidFill>
                  <a:schemeClr val="tx1"/>
                </a:solidFill>
                <a:latin typeface="Calibri" panose="020F0502020204030204" pitchFamily="34" charset="0"/>
                <a:cs typeface="Calibri" panose="020F0502020204030204" pitchFamily="34" charset="0"/>
              </a:rPr>
              <a:t> </a:t>
            </a:r>
            <a:r>
              <a:rPr lang="en-US" sz="1600" b="1" dirty="0" err="1">
                <a:solidFill>
                  <a:srgbClr val="FF0000"/>
                </a:solidFill>
                <a:latin typeface="Calibri" panose="020F0502020204030204" pitchFamily="34" charset="0"/>
                <a:cs typeface="Calibri" panose="020F0502020204030204" pitchFamily="34" charset="0"/>
              </a:rPr>
              <a:t>bu</a:t>
            </a:r>
            <a:r>
              <a:rPr lang="en-US" sz="1600" b="1" dirty="0">
                <a:solidFill>
                  <a:srgbClr val="FF0000"/>
                </a:solidFill>
                <a:latin typeface="Calibri" panose="020F0502020204030204" pitchFamily="34" charset="0"/>
                <a:cs typeface="Calibri" panose="020F0502020204030204" pitchFamily="34" charset="0"/>
              </a:rPr>
              <a:t> durum </a:t>
            </a:r>
            <a:r>
              <a:rPr lang="en-US" sz="1600" b="1" dirty="0" err="1">
                <a:solidFill>
                  <a:srgbClr val="FF0000"/>
                </a:solidFill>
                <a:latin typeface="Calibri" panose="020F0502020204030204" pitchFamily="34" charset="0"/>
                <a:cs typeface="Calibri" panose="020F0502020204030204" pitchFamily="34" charset="0"/>
              </a:rPr>
              <a:t>mükellefe</a:t>
            </a:r>
            <a:r>
              <a:rPr lang="en-US" sz="1600" b="1" dirty="0">
                <a:solidFill>
                  <a:srgbClr val="FF0000"/>
                </a:solidFill>
                <a:latin typeface="Calibri" panose="020F0502020204030204" pitchFamily="34" charset="0"/>
                <a:cs typeface="Calibri" panose="020F0502020204030204" pitchFamily="34" charset="0"/>
              </a:rPr>
              <a:t> </a:t>
            </a:r>
            <a:r>
              <a:rPr lang="en-US" sz="1600" b="1" dirty="0" err="1">
                <a:solidFill>
                  <a:srgbClr val="FF0000"/>
                </a:solidFill>
                <a:latin typeface="Calibri" panose="020F0502020204030204" pitchFamily="34" charset="0"/>
                <a:cs typeface="Calibri" panose="020F0502020204030204" pitchFamily="34" charset="0"/>
              </a:rPr>
              <a:t>bildirilir</a:t>
            </a:r>
            <a:r>
              <a:rPr lang="en-US" sz="1600" b="1" dirty="0">
                <a:solidFill>
                  <a:schemeClr val="tx1"/>
                </a:solidFill>
                <a:latin typeface="Calibri" panose="020F0502020204030204" pitchFamily="34" charset="0"/>
                <a:cs typeface="Calibri" panose="020F0502020204030204" pitchFamily="34" charset="0"/>
              </a:rPr>
              <a:t>. Bu </a:t>
            </a:r>
            <a:r>
              <a:rPr lang="en-US" sz="1600" b="1" dirty="0" err="1">
                <a:solidFill>
                  <a:schemeClr val="tx1"/>
                </a:solidFill>
                <a:latin typeface="Calibri" panose="020F0502020204030204" pitchFamily="34" charset="0"/>
                <a:cs typeface="Calibri" panose="020F0502020204030204" pitchFamily="34" charset="0"/>
              </a:rPr>
              <a:t>bildirim</a:t>
            </a:r>
            <a:r>
              <a:rPr lang="en-US" sz="1600" b="1" dirty="0">
                <a:solidFill>
                  <a:schemeClr val="tx1"/>
                </a:solidFill>
                <a:latin typeface="Calibri" panose="020F0502020204030204" pitchFamily="34" charset="0"/>
                <a:cs typeface="Calibri" panose="020F0502020204030204" pitchFamily="34" charset="0"/>
              </a:rPr>
              <a:t> </a:t>
            </a:r>
            <a:r>
              <a:rPr lang="en-US" sz="1600" b="1" dirty="0" err="1">
                <a:solidFill>
                  <a:schemeClr val="tx1"/>
                </a:solidFill>
                <a:latin typeface="Calibri" panose="020F0502020204030204" pitchFamily="34" charset="0"/>
                <a:cs typeface="Calibri" panose="020F0502020204030204" pitchFamily="34" charset="0"/>
              </a:rPr>
              <a:t>üzerine</a:t>
            </a:r>
            <a:r>
              <a:rPr lang="en-US" sz="1600" b="1" dirty="0">
                <a:solidFill>
                  <a:schemeClr val="tx1"/>
                </a:solidFill>
                <a:latin typeface="Calibri" panose="020F0502020204030204" pitchFamily="34" charset="0"/>
                <a:cs typeface="Calibri" panose="020F0502020204030204" pitchFamily="34" charset="0"/>
              </a:rPr>
              <a:t>, </a:t>
            </a:r>
            <a:r>
              <a:rPr lang="en-US" sz="1600" b="1" dirty="0" err="1">
                <a:solidFill>
                  <a:schemeClr val="tx1"/>
                </a:solidFill>
                <a:latin typeface="Calibri" panose="020F0502020204030204" pitchFamily="34" charset="0"/>
                <a:cs typeface="Calibri" panose="020F0502020204030204" pitchFamily="34" charset="0"/>
              </a:rPr>
              <a:t>izahın</a:t>
            </a:r>
            <a:r>
              <a:rPr lang="en-US" sz="1600" b="1" dirty="0">
                <a:solidFill>
                  <a:schemeClr val="tx1"/>
                </a:solidFill>
                <a:latin typeface="Calibri" panose="020F0502020204030204" pitchFamily="34" charset="0"/>
                <a:cs typeface="Calibri" panose="020F0502020204030204" pitchFamily="34" charset="0"/>
              </a:rPr>
              <a:t> </a:t>
            </a:r>
            <a:r>
              <a:rPr lang="en-US" sz="1600" b="1" dirty="0" err="1">
                <a:solidFill>
                  <a:schemeClr val="tx1"/>
                </a:solidFill>
                <a:latin typeface="Calibri" panose="020F0502020204030204" pitchFamily="34" charset="0"/>
                <a:cs typeface="Calibri" panose="020F0502020204030204" pitchFamily="34" charset="0"/>
              </a:rPr>
              <a:t>yapıldığı</a:t>
            </a:r>
            <a:r>
              <a:rPr lang="en-US" sz="1600" b="1" dirty="0">
                <a:solidFill>
                  <a:schemeClr val="tx1"/>
                </a:solidFill>
                <a:latin typeface="Calibri" panose="020F0502020204030204" pitchFamily="34" charset="0"/>
                <a:cs typeface="Calibri" panose="020F0502020204030204" pitchFamily="34" charset="0"/>
              </a:rPr>
              <a:t> </a:t>
            </a:r>
            <a:r>
              <a:rPr lang="en-US" sz="1600" b="1" dirty="0" err="1">
                <a:solidFill>
                  <a:schemeClr val="tx1"/>
                </a:solidFill>
                <a:latin typeface="Calibri" panose="020F0502020204030204" pitchFamily="34" charset="0"/>
                <a:cs typeface="Calibri" panose="020F0502020204030204" pitchFamily="34" charset="0"/>
              </a:rPr>
              <a:t>tarihten</a:t>
            </a:r>
            <a:r>
              <a:rPr lang="en-US" sz="1600" b="1" dirty="0">
                <a:solidFill>
                  <a:schemeClr val="tx1"/>
                </a:solidFill>
                <a:latin typeface="Calibri" panose="020F0502020204030204" pitchFamily="34" charset="0"/>
                <a:cs typeface="Calibri" panose="020F0502020204030204" pitchFamily="34" charset="0"/>
              </a:rPr>
              <a:t> </a:t>
            </a:r>
            <a:r>
              <a:rPr lang="en-US" sz="1600" b="1" dirty="0" err="1">
                <a:solidFill>
                  <a:schemeClr val="tx1"/>
                </a:solidFill>
                <a:latin typeface="Calibri" panose="020F0502020204030204" pitchFamily="34" charset="0"/>
                <a:cs typeface="Calibri" panose="020F0502020204030204" pitchFamily="34" charset="0"/>
              </a:rPr>
              <a:t>itibaren</a:t>
            </a:r>
            <a:r>
              <a:rPr lang="en-US" sz="1600" b="1" dirty="0">
                <a:solidFill>
                  <a:schemeClr val="tx1"/>
                </a:solidFill>
                <a:latin typeface="Calibri" panose="020F0502020204030204" pitchFamily="34" charset="0"/>
                <a:cs typeface="Calibri" panose="020F0502020204030204" pitchFamily="34" charset="0"/>
              </a:rPr>
              <a:t> 15 </a:t>
            </a:r>
            <a:r>
              <a:rPr lang="en-US" sz="1600" b="1" dirty="0" err="1">
                <a:solidFill>
                  <a:schemeClr val="tx1"/>
                </a:solidFill>
                <a:latin typeface="Calibri" panose="020F0502020204030204" pitchFamily="34" charset="0"/>
                <a:cs typeface="Calibri" panose="020F0502020204030204" pitchFamily="34" charset="0"/>
              </a:rPr>
              <a:t>günlük</a:t>
            </a:r>
            <a:r>
              <a:rPr lang="en-US" sz="1600" b="1" dirty="0">
                <a:solidFill>
                  <a:schemeClr val="tx1"/>
                </a:solidFill>
                <a:latin typeface="Calibri" panose="020F0502020204030204" pitchFamily="34" charset="0"/>
                <a:cs typeface="Calibri" panose="020F0502020204030204" pitchFamily="34" charset="0"/>
              </a:rPr>
              <a:t> </a:t>
            </a:r>
            <a:r>
              <a:rPr lang="en-US" sz="1600" b="1" dirty="0" err="1">
                <a:solidFill>
                  <a:schemeClr val="tx1"/>
                </a:solidFill>
                <a:latin typeface="Calibri" panose="020F0502020204030204" pitchFamily="34" charset="0"/>
                <a:cs typeface="Calibri" panose="020F0502020204030204" pitchFamily="34" charset="0"/>
              </a:rPr>
              <a:t>süre</a:t>
            </a:r>
            <a:r>
              <a:rPr lang="en-US" sz="1600" b="1" dirty="0">
                <a:solidFill>
                  <a:schemeClr val="tx1"/>
                </a:solidFill>
                <a:latin typeface="Calibri" panose="020F0502020204030204" pitchFamily="34" charset="0"/>
                <a:cs typeface="Calibri" panose="020F0502020204030204" pitchFamily="34" charset="0"/>
              </a:rPr>
              <a:t> </a:t>
            </a:r>
            <a:r>
              <a:rPr lang="en-US" sz="1600" b="1" dirty="0" err="1">
                <a:solidFill>
                  <a:schemeClr val="tx1"/>
                </a:solidFill>
                <a:latin typeface="Calibri" panose="020F0502020204030204" pitchFamily="34" charset="0"/>
                <a:cs typeface="Calibri" panose="020F0502020204030204" pitchFamily="34" charset="0"/>
              </a:rPr>
              <a:t>sona</a:t>
            </a:r>
            <a:r>
              <a:rPr lang="en-US" sz="1600" b="1" dirty="0">
                <a:solidFill>
                  <a:schemeClr val="tx1"/>
                </a:solidFill>
                <a:latin typeface="Calibri" panose="020F0502020204030204" pitchFamily="34" charset="0"/>
                <a:cs typeface="Calibri" panose="020F0502020204030204" pitchFamily="34" charset="0"/>
              </a:rPr>
              <a:t> </a:t>
            </a:r>
            <a:r>
              <a:rPr lang="en-US" sz="1600" b="1" dirty="0" err="1">
                <a:solidFill>
                  <a:schemeClr val="tx1"/>
                </a:solidFill>
                <a:latin typeface="Calibri" panose="020F0502020204030204" pitchFamily="34" charset="0"/>
                <a:cs typeface="Calibri" panose="020F0502020204030204" pitchFamily="34" charset="0"/>
              </a:rPr>
              <a:t>ermeden</a:t>
            </a:r>
            <a:r>
              <a:rPr lang="en-US" sz="1600" b="1" dirty="0">
                <a:solidFill>
                  <a:schemeClr val="tx1"/>
                </a:solidFill>
                <a:latin typeface="Calibri" panose="020F0502020204030204" pitchFamily="34" charset="0"/>
                <a:cs typeface="Calibri" panose="020F0502020204030204" pitchFamily="34" charset="0"/>
              </a:rPr>
              <a:t> </a:t>
            </a:r>
            <a:r>
              <a:rPr lang="en-US" sz="1600" b="1" dirty="0" err="1">
                <a:solidFill>
                  <a:schemeClr val="tx1"/>
                </a:solidFill>
                <a:latin typeface="Calibri" panose="020F0502020204030204" pitchFamily="34" charset="0"/>
                <a:cs typeface="Calibri" panose="020F0502020204030204" pitchFamily="34" charset="0"/>
              </a:rPr>
              <a:t>mükellefçe</a:t>
            </a:r>
            <a:r>
              <a:rPr lang="en-US" sz="1600" b="1" dirty="0">
                <a:solidFill>
                  <a:schemeClr val="tx1"/>
                </a:solidFill>
                <a:latin typeface="Calibri" panose="020F0502020204030204" pitchFamily="34" charset="0"/>
                <a:cs typeface="Calibri" panose="020F0502020204030204" pitchFamily="34" charset="0"/>
              </a:rPr>
              <a:t>; </a:t>
            </a:r>
            <a:endParaRPr lang="tr-TR" sz="1600" b="1" dirty="0">
              <a:solidFill>
                <a:schemeClr val="tx1"/>
              </a:solidFill>
              <a:latin typeface="Calibri" panose="020F0502020204030204" pitchFamily="34" charset="0"/>
              <a:cs typeface="Calibri" panose="020F0502020204030204" pitchFamily="34" charset="0"/>
            </a:endParaRPr>
          </a:p>
          <a:p>
            <a:pPr algn="just"/>
            <a:r>
              <a:rPr lang="en-US" sz="1600" b="1" dirty="0" err="1">
                <a:solidFill>
                  <a:schemeClr val="tx1"/>
                </a:solidFill>
                <a:latin typeface="Calibri" panose="020F0502020204030204" pitchFamily="34" charset="0"/>
                <a:cs typeface="Calibri" panose="020F0502020204030204" pitchFamily="34" charset="0"/>
              </a:rPr>
              <a:t>hiç</a:t>
            </a:r>
            <a:r>
              <a:rPr lang="en-US" sz="1600" b="1" dirty="0">
                <a:solidFill>
                  <a:schemeClr val="tx1"/>
                </a:solidFill>
                <a:latin typeface="Calibri" panose="020F0502020204030204" pitchFamily="34" charset="0"/>
                <a:cs typeface="Calibri" panose="020F0502020204030204" pitchFamily="34" charset="0"/>
              </a:rPr>
              <a:t> </a:t>
            </a:r>
            <a:r>
              <a:rPr lang="en-US" sz="1600" b="1" dirty="0" err="1">
                <a:solidFill>
                  <a:schemeClr val="tx1"/>
                </a:solidFill>
                <a:latin typeface="Calibri" panose="020F0502020204030204" pitchFamily="34" charset="0"/>
                <a:cs typeface="Calibri" panose="020F0502020204030204" pitchFamily="34" charset="0"/>
              </a:rPr>
              <a:t>verilmemiş</a:t>
            </a:r>
            <a:r>
              <a:rPr lang="en-US" sz="1600" b="1" dirty="0">
                <a:solidFill>
                  <a:schemeClr val="tx1"/>
                </a:solidFill>
                <a:latin typeface="Calibri" panose="020F0502020204030204" pitchFamily="34" charset="0"/>
                <a:cs typeface="Calibri" panose="020F0502020204030204" pitchFamily="34" charset="0"/>
              </a:rPr>
              <a:t> </a:t>
            </a:r>
            <a:r>
              <a:rPr lang="en-US" sz="1600" b="1" dirty="0" err="1">
                <a:solidFill>
                  <a:schemeClr val="tx1"/>
                </a:solidFill>
                <a:latin typeface="Calibri" panose="020F0502020204030204" pitchFamily="34" charset="0"/>
                <a:cs typeface="Calibri" panose="020F0502020204030204" pitchFamily="34" charset="0"/>
              </a:rPr>
              <a:t>olan</a:t>
            </a:r>
            <a:r>
              <a:rPr lang="en-US" sz="1600" b="1" dirty="0">
                <a:solidFill>
                  <a:schemeClr val="tx1"/>
                </a:solidFill>
                <a:latin typeface="Calibri" panose="020F0502020204030204" pitchFamily="34" charset="0"/>
                <a:cs typeface="Calibri" panose="020F0502020204030204" pitchFamily="34" charset="0"/>
              </a:rPr>
              <a:t> </a:t>
            </a:r>
            <a:r>
              <a:rPr lang="en-US" sz="1600" b="1" dirty="0" err="1">
                <a:solidFill>
                  <a:schemeClr val="tx1"/>
                </a:solidFill>
                <a:latin typeface="Calibri" panose="020F0502020204030204" pitchFamily="34" charset="0"/>
                <a:cs typeface="Calibri" panose="020F0502020204030204" pitchFamily="34" charset="0"/>
              </a:rPr>
              <a:t>vergi</a:t>
            </a:r>
            <a:r>
              <a:rPr lang="en-US" sz="1600" b="1" dirty="0">
                <a:solidFill>
                  <a:schemeClr val="tx1"/>
                </a:solidFill>
                <a:latin typeface="Calibri" panose="020F0502020204030204" pitchFamily="34" charset="0"/>
                <a:cs typeface="Calibri" panose="020F0502020204030204" pitchFamily="34" charset="0"/>
              </a:rPr>
              <a:t> </a:t>
            </a:r>
            <a:r>
              <a:rPr lang="en-US" sz="1600" b="1" dirty="0" err="1">
                <a:solidFill>
                  <a:schemeClr val="tx1"/>
                </a:solidFill>
                <a:latin typeface="Calibri" panose="020F0502020204030204" pitchFamily="34" charset="0"/>
                <a:cs typeface="Calibri" panose="020F0502020204030204" pitchFamily="34" charset="0"/>
              </a:rPr>
              <a:t>beyannamelerinin</a:t>
            </a:r>
            <a:r>
              <a:rPr lang="en-US" sz="1600" b="1" dirty="0">
                <a:solidFill>
                  <a:schemeClr val="tx1"/>
                </a:solidFill>
                <a:latin typeface="Calibri" panose="020F0502020204030204" pitchFamily="34" charset="0"/>
                <a:cs typeface="Calibri" panose="020F0502020204030204" pitchFamily="34" charset="0"/>
              </a:rPr>
              <a:t> </a:t>
            </a:r>
            <a:r>
              <a:rPr lang="en-US" sz="1600" b="1" dirty="0" err="1">
                <a:solidFill>
                  <a:schemeClr val="tx1"/>
                </a:solidFill>
                <a:latin typeface="Calibri" panose="020F0502020204030204" pitchFamily="34" charset="0"/>
                <a:cs typeface="Calibri" panose="020F0502020204030204" pitchFamily="34" charset="0"/>
              </a:rPr>
              <a:t>verilmesi</a:t>
            </a:r>
            <a:r>
              <a:rPr lang="en-US" sz="1600" b="1" dirty="0">
                <a:solidFill>
                  <a:schemeClr val="tx1"/>
                </a:solidFill>
                <a:latin typeface="Calibri" panose="020F0502020204030204" pitchFamily="34" charset="0"/>
                <a:cs typeface="Calibri" panose="020F0502020204030204" pitchFamily="34" charset="0"/>
              </a:rPr>
              <a:t>, </a:t>
            </a:r>
            <a:r>
              <a:rPr lang="en-US" sz="1600" b="1" dirty="0" err="1">
                <a:solidFill>
                  <a:schemeClr val="tx1"/>
                </a:solidFill>
                <a:latin typeface="Calibri" panose="020F0502020204030204" pitchFamily="34" charset="0"/>
                <a:cs typeface="Calibri" panose="020F0502020204030204" pitchFamily="34" charset="0"/>
              </a:rPr>
              <a:t>eksik</a:t>
            </a:r>
            <a:r>
              <a:rPr lang="en-US" sz="1600" b="1" dirty="0">
                <a:solidFill>
                  <a:schemeClr val="tx1"/>
                </a:solidFill>
                <a:latin typeface="Calibri" panose="020F0502020204030204" pitchFamily="34" charset="0"/>
                <a:cs typeface="Calibri" panose="020F0502020204030204" pitchFamily="34" charset="0"/>
              </a:rPr>
              <a:t> veya </a:t>
            </a:r>
            <a:r>
              <a:rPr lang="en-US" sz="1600" b="1" dirty="0" err="1">
                <a:solidFill>
                  <a:schemeClr val="tx1"/>
                </a:solidFill>
                <a:latin typeface="Calibri" panose="020F0502020204030204" pitchFamily="34" charset="0"/>
                <a:cs typeface="Calibri" panose="020F0502020204030204" pitchFamily="34" charset="0"/>
              </a:rPr>
              <a:t>yanlış</a:t>
            </a:r>
            <a:r>
              <a:rPr lang="en-US" sz="1600" b="1" dirty="0">
                <a:solidFill>
                  <a:schemeClr val="tx1"/>
                </a:solidFill>
                <a:latin typeface="Calibri" panose="020F0502020204030204" pitchFamily="34" charset="0"/>
                <a:cs typeface="Calibri" panose="020F0502020204030204" pitchFamily="34" charset="0"/>
              </a:rPr>
              <a:t> </a:t>
            </a:r>
            <a:r>
              <a:rPr lang="en-US" sz="1600" b="1" dirty="0" err="1">
                <a:solidFill>
                  <a:schemeClr val="tx1"/>
                </a:solidFill>
                <a:latin typeface="Calibri" panose="020F0502020204030204" pitchFamily="34" charset="0"/>
                <a:cs typeface="Calibri" panose="020F0502020204030204" pitchFamily="34" charset="0"/>
              </a:rPr>
              <a:t>yapılan</a:t>
            </a:r>
            <a:r>
              <a:rPr lang="en-US" sz="1600" b="1" dirty="0">
                <a:solidFill>
                  <a:schemeClr val="tx1"/>
                </a:solidFill>
                <a:latin typeface="Calibri" panose="020F0502020204030204" pitchFamily="34" charset="0"/>
                <a:cs typeface="Calibri" panose="020F0502020204030204" pitchFamily="34" charset="0"/>
              </a:rPr>
              <a:t> </a:t>
            </a:r>
            <a:r>
              <a:rPr lang="en-US" sz="1600" b="1" dirty="0" err="1">
                <a:solidFill>
                  <a:schemeClr val="tx1"/>
                </a:solidFill>
                <a:latin typeface="Calibri" panose="020F0502020204030204" pitchFamily="34" charset="0"/>
                <a:cs typeface="Calibri" panose="020F0502020204030204" pitchFamily="34" charset="0"/>
              </a:rPr>
              <a:t>vergi</a:t>
            </a:r>
            <a:r>
              <a:rPr lang="en-US" sz="1600" b="1" dirty="0">
                <a:solidFill>
                  <a:schemeClr val="tx1"/>
                </a:solidFill>
                <a:latin typeface="Calibri" panose="020F0502020204030204" pitchFamily="34" charset="0"/>
                <a:cs typeface="Calibri" panose="020F0502020204030204" pitchFamily="34" charset="0"/>
              </a:rPr>
              <a:t> </a:t>
            </a:r>
            <a:r>
              <a:rPr lang="en-US" sz="1600" b="1" dirty="0" err="1">
                <a:solidFill>
                  <a:schemeClr val="tx1"/>
                </a:solidFill>
                <a:latin typeface="Calibri" panose="020F0502020204030204" pitchFamily="34" charset="0"/>
                <a:cs typeface="Calibri" panose="020F0502020204030204" pitchFamily="34" charset="0"/>
              </a:rPr>
              <a:t>beyanının</a:t>
            </a:r>
            <a:r>
              <a:rPr lang="en-US" sz="1600" b="1" dirty="0">
                <a:solidFill>
                  <a:schemeClr val="tx1"/>
                </a:solidFill>
                <a:latin typeface="Calibri" panose="020F0502020204030204" pitchFamily="34" charset="0"/>
                <a:cs typeface="Calibri" panose="020F0502020204030204" pitchFamily="34" charset="0"/>
              </a:rPr>
              <a:t> </a:t>
            </a:r>
            <a:r>
              <a:rPr lang="en-US" sz="1600" b="1" dirty="0" err="1">
                <a:solidFill>
                  <a:schemeClr val="tx1"/>
                </a:solidFill>
                <a:latin typeface="Calibri" panose="020F0502020204030204" pitchFamily="34" charset="0"/>
                <a:cs typeface="Calibri" panose="020F0502020204030204" pitchFamily="34" charset="0"/>
              </a:rPr>
              <a:t>tamamlanması</a:t>
            </a:r>
            <a:r>
              <a:rPr lang="en-US" sz="1600" b="1" dirty="0">
                <a:solidFill>
                  <a:schemeClr val="tx1"/>
                </a:solidFill>
                <a:latin typeface="Calibri" panose="020F0502020204030204" pitchFamily="34" charset="0"/>
                <a:cs typeface="Calibri" panose="020F0502020204030204" pitchFamily="34" charset="0"/>
              </a:rPr>
              <a:t> veya </a:t>
            </a:r>
            <a:r>
              <a:rPr lang="en-US" sz="1600" b="1" dirty="0" err="1">
                <a:solidFill>
                  <a:schemeClr val="tx1"/>
                </a:solidFill>
                <a:latin typeface="Calibri" panose="020F0502020204030204" pitchFamily="34" charset="0"/>
                <a:cs typeface="Calibri" panose="020F0502020204030204" pitchFamily="34" charset="0"/>
              </a:rPr>
              <a:t>düzeltilmesi</a:t>
            </a:r>
            <a:r>
              <a:rPr lang="en-US" sz="1600" b="1" dirty="0">
                <a:solidFill>
                  <a:schemeClr val="tx1"/>
                </a:solidFill>
                <a:latin typeface="Calibri" panose="020F0502020204030204" pitchFamily="34" charset="0"/>
                <a:cs typeface="Calibri" panose="020F0502020204030204" pitchFamily="34" charset="0"/>
              </a:rPr>
              <a:t>, </a:t>
            </a:r>
            <a:r>
              <a:rPr lang="en-US" sz="1600" b="1" dirty="0" err="1">
                <a:solidFill>
                  <a:schemeClr val="tx1"/>
                </a:solidFill>
                <a:latin typeface="Calibri" panose="020F0502020204030204" pitchFamily="34" charset="0"/>
                <a:cs typeface="Calibri" panose="020F0502020204030204" pitchFamily="34" charset="0"/>
              </a:rPr>
              <a:t>ödeme</a:t>
            </a:r>
            <a:r>
              <a:rPr lang="en-US" sz="1600" b="1" dirty="0">
                <a:solidFill>
                  <a:schemeClr val="tx1"/>
                </a:solidFill>
                <a:latin typeface="Calibri" panose="020F0502020204030204" pitchFamily="34" charset="0"/>
                <a:cs typeface="Calibri" panose="020F0502020204030204" pitchFamily="34" charset="0"/>
              </a:rPr>
              <a:t> </a:t>
            </a:r>
            <a:r>
              <a:rPr lang="en-US" sz="1600" b="1" dirty="0" err="1">
                <a:solidFill>
                  <a:schemeClr val="tx1"/>
                </a:solidFill>
                <a:latin typeface="Calibri" panose="020F0502020204030204" pitchFamily="34" charset="0"/>
                <a:cs typeface="Calibri" panose="020F0502020204030204" pitchFamily="34" charset="0"/>
              </a:rPr>
              <a:t>süresi</a:t>
            </a:r>
            <a:r>
              <a:rPr lang="en-US" sz="1600" b="1" dirty="0">
                <a:solidFill>
                  <a:schemeClr val="tx1"/>
                </a:solidFill>
                <a:latin typeface="Calibri" panose="020F0502020204030204" pitchFamily="34" charset="0"/>
                <a:cs typeface="Calibri" panose="020F0502020204030204" pitchFamily="34" charset="0"/>
              </a:rPr>
              <a:t> </a:t>
            </a:r>
            <a:r>
              <a:rPr lang="en-US" sz="1600" b="1" dirty="0" err="1">
                <a:solidFill>
                  <a:schemeClr val="tx1"/>
                </a:solidFill>
                <a:latin typeface="Calibri" panose="020F0502020204030204" pitchFamily="34" charset="0"/>
                <a:cs typeface="Calibri" panose="020F0502020204030204" pitchFamily="34" charset="0"/>
              </a:rPr>
              <a:t>geçmiş</a:t>
            </a:r>
            <a:r>
              <a:rPr lang="en-US" sz="1600" b="1" dirty="0">
                <a:solidFill>
                  <a:schemeClr val="tx1"/>
                </a:solidFill>
                <a:latin typeface="Calibri" panose="020F0502020204030204" pitchFamily="34" charset="0"/>
                <a:cs typeface="Calibri" panose="020F0502020204030204" pitchFamily="34" charset="0"/>
              </a:rPr>
              <a:t> </a:t>
            </a:r>
            <a:r>
              <a:rPr lang="en-US" sz="1600" b="1" dirty="0" err="1">
                <a:solidFill>
                  <a:schemeClr val="tx1"/>
                </a:solidFill>
                <a:latin typeface="Calibri" panose="020F0502020204030204" pitchFamily="34" charset="0"/>
                <a:cs typeface="Calibri" panose="020F0502020204030204" pitchFamily="34" charset="0"/>
              </a:rPr>
              <a:t>bulunan</a:t>
            </a:r>
            <a:r>
              <a:rPr lang="en-US" sz="1600" b="1" dirty="0">
                <a:solidFill>
                  <a:schemeClr val="tx1"/>
                </a:solidFill>
                <a:latin typeface="Calibri" panose="020F0502020204030204" pitchFamily="34" charset="0"/>
                <a:cs typeface="Calibri" panose="020F0502020204030204" pitchFamily="34" charset="0"/>
              </a:rPr>
              <a:t> </a:t>
            </a:r>
            <a:r>
              <a:rPr lang="en-US" sz="1600" b="1" dirty="0" err="1">
                <a:solidFill>
                  <a:schemeClr val="tx1"/>
                </a:solidFill>
                <a:latin typeface="Calibri" panose="020F0502020204030204" pitchFamily="34" charset="0"/>
                <a:cs typeface="Calibri" panose="020F0502020204030204" pitchFamily="34" charset="0"/>
              </a:rPr>
              <a:t>vergilerin</a:t>
            </a:r>
            <a:r>
              <a:rPr lang="en-US" sz="1600" b="1" dirty="0">
                <a:solidFill>
                  <a:schemeClr val="tx1"/>
                </a:solidFill>
                <a:latin typeface="Calibri" panose="020F0502020204030204" pitchFamily="34" charset="0"/>
                <a:cs typeface="Calibri" panose="020F0502020204030204" pitchFamily="34" charset="0"/>
              </a:rPr>
              <a:t>, </a:t>
            </a:r>
            <a:r>
              <a:rPr lang="en-US" sz="1600" b="1" dirty="0" err="1">
                <a:solidFill>
                  <a:schemeClr val="tx1"/>
                </a:solidFill>
                <a:latin typeface="Calibri" panose="020F0502020204030204" pitchFamily="34" charset="0"/>
                <a:cs typeface="Calibri" panose="020F0502020204030204" pitchFamily="34" charset="0"/>
              </a:rPr>
              <a:t>ödemenin</a:t>
            </a:r>
            <a:r>
              <a:rPr lang="en-US" sz="1600" b="1" dirty="0">
                <a:solidFill>
                  <a:schemeClr val="tx1"/>
                </a:solidFill>
                <a:latin typeface="Calibri" panose="020F0502020204030204" pitchFamily="34" charset="0"/>
                <a:cs typeface="Calibri" panose="020F0502020204030204" pitchFamily="34" charset="0"/>
              </a:rPr>
              <a:t> </a:t>
            </a:r>
            <a:r>
              <a:rPr lang="en-US" sz="1600" b="1" dirty="0" err="1">
                <a:solidFill>
                  <a:schemeClr val="tx1"/>
                </a:solidFill>
                <a:latin typeface="Calibri" panose="020F0502020204030204" pitchFamily="34" charset="0"/>
                <a:cs typeface="Calibri" panose="020F0502020204030204" pitchFamily="34" charset="0"/>
              </a:rPr>
              <a:t>geciktiği</a:t>
            </a:r>
            <a:r>
              <a:rPr lang="en-US" sz="1600" b="1" dirty="0">
                <a:solidFill>
                  <a:schemeClr val="tx1"/>
                </a:solidFill>
                <a:latin typeface="Calibri" panose="020F0502020204030204" pitchFamily="34" charset="0"/>
                <a:cs typeface="Calibri" panose="020F0502020204030204" pitchFamily="34" charset="0"/>
              </a:rPr>
              <a:t> </a:t>
            </a:r>
            <a:r>
              <a:rPr lang="en-US" sz="1600" b="1" u="dbl" dirty="0">
                <a:solidFill>
                  <a:schemeClr val="tx1"/>
                </a:solidFill>
                <a:latin typeface="Calibri" panose="020F0502020204030204" pitchFamily="34" charset="0"/>
                <a:cs typeface="Calibri" panose="020F0502020204030204" pitchFamily="34" charset="0"/>
              </a:rPr>
              <a:t>her ay </a:t>
            </a:r>
            <a:r>
              <a:rPr lang="en-US" sz="1600" b="1" u="dbl" dirty="0" err="1">
                <a:solidFill>
                  <a:schemeClr val="tx1"/>
                </a:solidFill>
                <a:latin typeface="Calibri" panose="020F0502020204030204" pitchFamily="34" charset="0"/>
                <a:cs typeface="Calibri" panose="020F0502020204030204" pitchFamily="34" charset="0"/>
              </a:rPr>
              <a:t>ve</a:t>
            </a:r>
            <a:r>
              <a:rPr lang="en-US" sz="1600" b="1" u="dbl" dirty="0">
                <a:solidFill>
                  <a:schemeClr val="tx1"/>
                </a:solidFill>
                <a:latin typeface="Calibri" panose="020F0502020204030204" pitchFamily="34" charset="0"/>
                <a:cs typeface="Calibri" panose="020F0502020204030204" pitchFamily="34" charset="0"/>
              </a:rPr>
              <a:t> </a:t>
            </a:r>
            <a:r>
              <a:rPr lang="en-US" sz="1600" b="1" u="dbl" dirty="0" err="1">
                <a:solidFill>
                  <a:schemeClr val="tx1"/>
                </a:solidFill>
                <a:latin typeface="Calibri" panose="020F0502020204030204" pitchFamily="34" charset="0"/>
                <a:cs typeface="Calibri" panose="020F0502020204030204" pitchFamily="34" charset="0"/>
              </a:rPr>
              <a:t>kesri</a:t>
            </a:r>
            <a:r>
              <a:rPr lang="en-US" sz="1600" b="1" u="dbl" dirty="0">
                <a:solidFill>
                  <a:schemeClr val="tx1"/>
                </a:solidFill>
                <a:latin typeface="Calibri" panose="020F0502020204030204" pitchFamily="34" charset="0"/>
                <a:cs typeface="Calibri" panose="020F0502020204030204" pitchFamily="34" charset="0"/>
              </a:rPr>
              <a:t> </a:t>
            </a:r>
            <a:r>
              <a:rPr lang="en-US" sz="1600" b="1" u="dbl" dirty="0" err="1">
                <a:solidFill>
                  <a:schemeClr val="tx1"/>
                </a:solidFill>
                <a:latin typeface="Calibri" panose="020F0502020204030204" pitchFamily="34" charset="0"/>
                <a:cs typeface="Calibri" panose="020F0502020204030204" pitchFamily="34" charset="0"/>
              </a:rPr>
              <a:t>için</a:t>
            </a:r>
            <a:r>
              <a:rPr lang="en-US" sz="1600" b="1" dirty="0">
                <a:solidFill>
                  <a:schemeClr val="tx1"/>
                </a:solidFill>
                <a:latin typeface="Calibri" panose="020F0502020204030204" pitchFamily="34" charset="0"/>
                <a:cs typeface="Calibri" panose="020F0502020204030204" pitchFamily="34" charset="0"/>
              </a:rPr>
              <a:t>, 6183 </a:t>
            </a:r>
            <a:r>
              <a:rPr lang="en-US" sz="1600" b="1" dirty="0" err="1">
                <a:solidFill>
                  <a:schemeClr val="tx1"/>
                </a:solidFill>
                <a:latin typeface="Calibri" panose="020F0502020204030204" pitchFamily="34" charset="0"/>
                <a:cs typeface="Calibri" panose="020F0502020204030204" pitchFamily="34" charset="0"/>
              </a:rPr>
              <a:t>sayılı</a:t>
            </a:r>
            <a:r>
              <a:rPr lang="en-US" sz="1600" b="1" dirty="0">
                <a:solidFill>
                  <a:schemeClr val="tx1"/>
                </a:solidFill>
                <a:latin typeface="Calibri" panose="020F0502020204030204" pitchFamily="34" charset="0"/>
                <a:cs typeface="Calibri" panose="020F0502020204030204" pitchFamily="34" charset="0"/>
              </a:rPr>
              <a:t> </a:t>
            </a:r>
            <a:r>
              <a:rPr lang="en-US" sz="1600" b="1" dirty="0" err="1">
                <a:solidFill>
                  <a:schemeClr val="tx1"/>
                </a:solidFill>
                <a:latin typeface="Calibri" panose="020F0502020204030204" pitchFamily="34" charset="0"/>
                <a:cs typeface="Calibri" panose="020F0502020204030204" pitchFamily="34" charset="0"/>
              </a:rPr>
              <a:t>Kanunun</a:t>
            </a:r>
            <a:r>
              <a:rPr lang="en-US" sz="1600" b="1" dirty="0">
                <a:solidFill>
                  <a:schemeClr val="tx1"/>
                </a:solidFill>
                <a:latin typeface="Calibri" panose="020F0502020204030204" pitchFamily="34" charset="0"/>
                <a:cs typeface="Calibri" panose="020F0502020204030204" pitchFamily="34" charset="0"/>
              </a:rPr>
              <a:t> 51 </a:t>
            </a:r>
            <a:r>
              <a:rPr lang="en-US" sz="1600" b="1" dirty="0" err="1">
                <a:solidFill>
                  <a:schemeClr val="tx1"/>
                </a:solidFill>
                <a:latin typeface="Calibri" panose="020F0502020204030204" pitchFamily="34" charset="0"/>
                <a:cs typeface="Calibri" panose="020F0502020204030204" pitchFamily="34" charset="0"/>
              </a:rPr>
              <a:t>inci</a:t>
            </a:r>
            <a:r>
              <a:rPr lang="en-US" sz="1600" b="1" dirty="0">
                <a:solidFill>
                  <a:schemeClr val="tx1"/>
                </a:solidFill>
                <a:latin typeface="Calibri" panose="020F0502020204030204" pitchFamily="34" charset="0"/>
                <a:cs typeface="Calibri" panose="020F0502020204030204" pitchFamily="34" charset="0"/>
              </a:rPr>
              <a:t> </a:t>
            </a:r>
            <a:r>
              <a:rPr lang="en-US" sz="1600" b="1" dirty="0" err="1">
                <a:solidFill>
                  <a:schemeClr val="tx1"/>
                </a:solidFill>
                <a:latin typeface="Calibri" panose="020F0502020204030204" pitchFamily="34" charset="0"/>
                <a:cs typeface="Calibri" panose="020F0502020204030204" pitchFamily="34" charset="0"/>
              </a:rPr>
              <a:t>maddesinde</a:t>
            </a:r>
            <a:r>
              <a:rPr lang="en-US" sz="1600" b="1" dirty="0">
                <a:solidFill>
                  <a:schemeClr val="tx1"/>
                </a:solidFill>
                <a:latin typeface="Calibri" panose="020F0502020204030204" pitchFamily="34" charset="0"/>
                <a:cs typeface="Calibri" panose="020F0502020204030204" pitchFamily="34" charset="0"/>
              </a:rPr>
              <a:t> </a:t>
            </a:r>
            <a:r>
              <a:rPr lang="en-US" sz="1600" b="1" dirty="0" err="1">
                <a:solidFill>
                  <a:schemeClr val="tx1"/>
                </a:solidFill>
                <a:latin typeface="Calibri" panose="020F0502020204030204" pitchFamily="34" charset="0"/>
                <a:cs typeface="Calibri" panose="020F0502020204030204" pitchFamily="34" charset="0"/>
              </a:rPr>
              <a:t>belirtilen</a:t>
            </a:r>
            <a:r>
              <a:rPr lang="en-US" sz="1600" b="1" dirty="0">
                <a:solidFill>
                  <a:schemeClr val="tx1"/>
                </a:solidFill>
                <a:latin typeface="Calibri" panose="020F0502020204030204" pitchFamily="34" charset="0"/>
                <a:cs typeface="Calibri" panose="020F0502020204030204" pitchFamily="34" charset="0"/>
              </a:rPr>
              <a:t> </a:t>
            </a:r>
            <a:r>
              <a:rPr lang="en-US" sz="1600" b="1" dirty="0" err="1">
                <a:solidFill>
                  <a:schemeClr val="tx1"/>
                </a:solidFill>
                <a:latin typeface="Calibri" panose="020F0502020204030204" pitchFamily="34" charset="0"/>
                <a:cs typeface="Calibri" panose="020F0502020204030204" pitchFamily="34" charset="0"/>
              </a:rPr>
              <a:t>nispette</a:t>
            </a:r>
            <a:r>
              <a:rPr lang="en-US" sz="1600" b="1" dirty="0">
                <a:solidFill>
                  <a:schemeClr val="tx1"/>
                </a:solidFill>
                <a:latin typeface="Calibri" panose="020F0502020204030204" pitchFamily="34" charset="0"/>
                <a:cs typeface="Calibri" panose="020F0502020204030204" pitchFamily="34" charset="0"/>
              </a:rPr>
              <a:t> </a:t>
            </a:r>
            <a:r>
              <a:rPr lang="en-US" sz="1600" b="1" dirty="0" err="1">
                <a:solidFill>
                  <a:schemeClr val="tx1"/>
                </a:solidFill>
                <a:latin typeface="Calibri" panose="020F0502020204030204" pitchFamily="34" charset="0"/>
                <a:cs typeface="Calibri" panose="020F0502020204030204" pitchFamily="34" charset="0"/>
              </a:rPr>
              <a:t>uygulanacak</a:t>
            </a:r>
            <a:r>
              <a:rPr lang="en-US" sz="1600" b="1" dirty="0">
                <a:solidFill>
                  <a:schemeClr val="tx1"/>
                </a:solidFill>
                <a:latin typeface="Calibri" panose="020F0502020204030204" pitchFamily="34" charset="0"/>
                <a:cs typeface="Calibri" panose="020F0502020204030204" pitchFamily="34" charset="0"/>
              </a:rPr>
              <a:t> </a:t>
            </a:r>
            <a:r>
              <a:rPr lang="en-US" sz="1600" b="1" dirty="0" err="1">
                <a:solidFill>
                  <a:schemeClr val="tx1"/>
                </a:solidFill>
                <a:latin typeface="Calibri" panose="020F0502020204030204" pitchFamily="34" charset="0"/>
                <a:cs typeface="Calibri" panose="020F0502020204030204" pitchFamily="34" charset="0"/>
              </a:rPr>
              <a:t>gecikme</a:t>
            </a:r>
            <a:r>
              <a:rPr lang="en-US" sz="1600" b="1" dirty="0">
                <a:solidFill>
                  <a:schemeClr val="tx1"/>
                </a:solidFill>
                <a:latin typeface="Calibri" panose="020F0502020204030204" pitchFamily="34" charset="0"/>
                <a:cs typeface="Calibri" panose="020F0502020204030204" pitchFamily="34" charset="0"/>
              </a:rPr>
              <a:t> </a:t>
            </a:r>
            <a:r>
              <a:rPr lang="en-US" sz="1600" b="1" dirty="0" err="1">
                <a:solidFill>
                  <a:schemeClr val="tx1"/>
                </a:solidFill>
                <a:latin typeface="Calibri" panose="020F0502020204030204" pitchFamily="34" charset="0"/>
                <a:cs typeface="Calibri" panose="020F0502020204030204" pitchFamily="34" charset="0"/>
              </a:rPr>
              <a:t>zammı</a:t>
            </a:r>
            <a:r>
              <a:rPr lang="en-US" sz="1600" b="1" dirty="0">
                <a:solidFill>
                  <a:schemeClr val="tx1"/>
                </a:solidFill>
                <a:latin typeface="Calibri" panose="020F0502020204030204" pitchFamily="34" charset="0"/>
                <a:cs typeface="Calibri" panose="020F0502020204030204" pitchFamily="34" charset="0"/>
              </a:rPr>
              <a:t> </a:t>
            </a:r>
            <a:r>
              <a:rPr lang="en-US" sz="1600" b="1" dirty="0" err="1">
                <a:solidFill>
                  <a:schemeClr val="tx1"/>
                </a:solidFill>
                <a:latin typeface="Calibri" panose="020F0502020204030204" pitchFamily="34" charset="0"/>
                <a:cs typeface="Calibri" panose="020F0502020204030204" pitchFamily="34" charset="0"/>
              </a:rPr>
              <a:t>oranındaki</a:t>
            </a:r>
            <a:r>
              <a:rPr lang="en-US" sz="1600" b="1" dirty="0">
                <a:solidFill>
                  <a:schemeClr val="tx1"/>
                </a:solidFill>
                <a:latin typeface="Calibri" panose="020F0502020204030204" pitchFamily="34" charset="0"/>
                <a:cs typeface="Calibri" panose="020F0502020204030204" pitchFamily="34" charset="0"/>
              </a:rPr>
              <a:t> </a:t>
            </a:r>
            <a:r>
              <a:rPr lang="en-US" sz="1600" b="1" dirty="0" err="1">
                <a:solidFill>
                  <a:schemeClr val="tx1"/>
                </a:solidFill>
                <a:latin typeface="Calibri" panose="020F0502020204030204" pitchFamily="34" charset="0"/>
                <a:cs typeface="Calibri" panose="020F0502020204030204" pitchFamily="34" charset="0"/>
              </a:rPr>
              <a:t>izah</a:t>
            </a:r>
            <a:r>
              <a:rPr lang="en-US" sz="1600" b="1" dirty="0">
                <a:solidFill>
                  <a:schemeClr val="tx1"/>
                </a:solidFill>
                <a:latin typeface="Calibri" panose="020F0502020204030204" pitchFamily="34" charset="0"/>
                <a:cs typeface="Calibri" panose="020F0502020204030204" pitchFamily="34" charset="0"/>
              </a:rPr>
              <a:t> </a:t>
            </a:r>
            <a:r>
              <a:rPr lang="en-US" sz="1600" b="1" dirty="0" err="1">
                <a:solidFill>
                  <a:schemeClr val="tx1"/>
                </a:solidFill>
                <a:latin typeface="Calibri" panose="020F0502020204030204" pitchFamily="34" charset="0"/>
                <a:cs typeface="Calibri" panose="020F0502020204030204" pitchFamily="34" charset="0"/>
              </a:rPr>
              <a:t>zammıyla</a:t>
            </a:r>
            <a:r>
              <a:rPr lang="en-US" sz="1600" b="1" dirty="0">
                <a:solidFill>
                  <a:schemeClr val="tx1"/>
                </a:solidFill>
                <a:latin typeface="Calibri" panose="020F0502020204030204" pitchFamily="34" charset="0"/>
                <a:cs typeface="Calibri" panose="020F0502020204030204" pitchFamily="34" charset="0"/>
              </a:rPr>
              <a:t> </a:t>
            </a:r>
            <a:r>
              <a:rPr lang="en-US" sz="1600" b="1" dirty="0" err="1">
                <a:solidFill>
                  <a:schemeClr val="tx1"/>
                </a:solidFill>
                <a:latin typeface="Calibri" panose="020F0502020204030204" pitchFamily="34" charset="0"/>
                <a:cs typeface="Calibri" panose="020F0502020204030204" pitchFamily="34" charset="0"/>
              </a:rPr>
              <a:t>ödenmesi</a:t>
            </a:r>
            <a:r>
              <a:rPr lang="en-US" sz="1600" b="1" dirty="0">
                <a:solidFill>
                  <a:schemeClr val="tx1"/>
                </a:solidFill>
                <a:latin typeface="Calibri" panose="020F0502020204030204" pitchFamily="34" charset="0"/>
                <a:cs typeface="Calibri" panose="020F0502020204030204" pitchFamily="34" charset="0"/>
              </a:rPr>
              <a:t> </a:t>
            </a:r>
            <a:r>
              <a:rPr lang="en-US" sz="1600" b="1" dirty="0" err="1">
                <a:solidFill>
                  <a:schemeClr val="tx1"/>
                </a:solidFill>
                <a:latin typeface="Calibri" panose="020F0502020204030204" pitchFamily="34" charset="0"/>
                <a:cs typeface="Calibri" panose="020F0502020204030204" pitchFamily="34" charset="0"/>
              </a:rPr>
              <a:t>şartlarıyla</a:t>
            </a:r>
            <a:r>
              <a:rPr lang="en-US" sz="1600" b="1" dirty="0">
                <a:solidFill>
                  <a:schemeClr val="tx1"/>
                </a:solidFill>
                <a:latin typeface="Calibri" panose="020F0502020204030204" pitchFamily="34" charset="0"/>
                <a:cs typeface="Calibri" panose="020F0502020204030204" pitchFamily="34" charset="0"/>
              </a:rPr>
              <a:t> </a:t>
            </a:r>
            <a:r>
              <a:rPr lang="en-US" sz="1600" b="1" dirty="0" err="1">
                <a:solidFill>
                  <a:schemeClr val="tx1"/>
                </a:solidFill>
                <a:latin typeface="Calibri" panose="020F0502020204030204" pitchFamily="34" charset="0"/>
                <a:cs typeface="Calibri" panose="020F0502020204030204" pitchFamily="34" charset="0"/>
              </a:rPr>
              <a:t>vergi</a:t>
            </a:r>
            <a:r>
              <a:rPr lang="en-US" sz="1600" b="1" dirty="0">
                <a:solidFill>
                  <a:schemeClr val="tx1"/>
                </a:solidFill>
                <a:latin typeface="Calibri" panose="020F0502020204030204" pitchFamily="34" charset="0"/>
                <a:cs typeface="Calibri" panose="020F0502020204030204" pitchFamily="34" charset="0"/>
              </a:rPr>
              <a:t> ziyaı </a:t>
            </a:r>
            <a:r>
              <a:rPr lang="en-US" sz="1600" b="1" dirty="0" err="1">
                <a:solidFill>
                  <a:schemeClr val="tx1"/>
                </a:solidFill>
                <a:latin typeface="Calibri" panose="020F0502020204030204" pitchFamily="34" charset="0"/>
                <a:cs typeface="Calibri" panose="020F0502020204030204" pitchFamily="34" charset="0"/>
              </a:rPr>
              <a:t>cezası</a:t>
            </a:r>
            <a:r>
              <a:rPr lang="en-US" sz="1600" b="1" dirty="0">
                <a:solidFill>
                  <a:schemeClr val="tx1"/>
                </a:solidFill>
                <a:latin typeface="Calibri" panose="020F0502020204030204" pitchFamily="34" charset="0"/>
                <a:cs typeface="Calibri" panose="020F0502020204030204" pitchFamily="34" charset="0"/>
              </a:rPr>
              <a:t>, ziyaa </a:t>
            </a:r>
            <a:r>
              <a:rPr lang="en-US" sz="1600" b="1" dirty="0" err="1">
                <a:solidFill>
                  <a:schemeClr val="tx1"/>
                </a:solidFill>
                <a:latin typeface="Calibri" panose="020F0502020204030204" pitchFamily="34" charset="0"/>
                <a:cs typeface="Calibri" panose="020F0502020204030204" pitchFamily="34" charset="0"/>
              </a:rPr>
              <a:t>uğratılan</a:t>
            </a:r>
            <a:r>
              <a:rPr lang="en-US" sz="1600" b="1" dirty="0">
                <a:solidFill>
                  <a:schemeClr val="tx1"/>
                </a:solidFill>
                <a:latin typeface="Calibri" panose="020F0502020204030204" pitchFamily="34" charset="0"/>
                <a:cs typeface="Calibri" panose="020F0502020204030204" pitchFamily="34" charset="0"/>
              </a:rPr>
              <a:t> </a:t>
            </a:r>
            <a:r>
              <a:rPr lang="en-US" sz="1600" b="1" dirty="0" err="1">
                <a:solidFill>
                  <a:schemeClr val="tx1"/>
                </a:solidFill>
                <a:latin typeface="Calibri" panose="020F0502020204030204" pitchFamily="34" charset="0"/>
                <a:cs typeface="Calibri" panose="020F0502020204030204" pitchFamily="34" charset="0"/>
              </a:rPr>
              <a:t>vergi</a:t>
            </a:r>
            <a:r>
              <a:rPr lang="en-US" sz="1600" b="1" dirty="0">
                <a:solidFill>
                  <a:schemeClr val="tx1"/>
                </a:solidFill>
                <a:latin typeface="Calibri" panose="020F0502020204030204" pitchFamily="34" charset="0"/>
                <a:cs typeface="Calibri" panose="020F0502020204030204" pitchFamily="34" charset="0"/>
              </a:rPr>
              <a:t> </a:t>
            </a:r>
            <a:r>
              <a:rPr lang="en-US" sz="1600" b="1" dirty="0" err="1">
                <a:solidFill>
                  <a:schemeClr val="tx1"/>
                </a:solidFill>
                <a:latin typeface="Calibri" panose="020F0502020204030204" pitchFamily="34" charset="0"/>
                <a:cs typeface="Calibri" panose="020F0502020204030204" pitchFamily="34" charset="0"/>
              </a:rPr>
              <a:t>üzerinden</a:t>
            </a:r>
            <a:r>
              <a:rPr lang="en-US" sz="1600" b="1" dirty="0">
                <a:solidFill>
                  <a:schemeClr val="tx1"/>
                </a:solidFill>
                <a:latin typeface="Calibri" panose="020F0502020204030204" pitchFamily="34" charset="0"/>
                <a:cs typeface="Calibri" panose="020F0502020204030204" pitchFamily="34" charset="0"/>
              </a:rPr>
              <a:t> %20 </a:t>
            </a:r>
            <a:r>
              <a:rPr lang="en-US" sz="1600" b="1" dirty="0" err="1">
                <a:solidFill>
                  <a:schemeClr val="tx1"/>
                </a:solidFill>
                <a:latin typeface="Calibri" panose="020F0502020204030204" pitchFamily="34" charset="0"/>
                <a:cs typeface="Calibri" panose="020F0502020204030204" pitchFamily="34" charset="0"/>
              </a:rPr>
              <a:t>oranında</a:t>
            </a:r>
            <a:r>
              <a:rPr lang="en-US" sz="1600" b="1" dirty="0">
                <a:solidFill>
                  <a:schemeClr val="tx1"/>
                </a:solidFill>
                <a:latin typeface="Calibri" panose="020F0502020204030204" pitchFamily="34" charset="0"/>
                <a:cs typeface="Calibri" panose="020F0502020204030204" pitchFamily="34" charset="0"/>
              </a:rPr>
              <a:t> </a:t>
            </a:r>
            <a:r>
              <a:rPr lang="en-US" sz="1600" b="1" dirty="0" err="1">
                <a:solidFill>
                  <a:schemeClr val="tx1"/>
                </a:solidFill>
                <a:latin typeface="Calibri" panose="020F0502020204030204" pitchFamily="34" charset="0"/>
                <a:cs typeface="Calibri" panose="020F0502020204030204" pitchFamily="34" charset="0"/>
              </a:rPr>
              <a:t>kesilir</a:t>
            </a:r>
            <a:r>
              <a:rPr lang="en-US" sz="1600" b="1" dirty="0">
                <a:solidFill>
                  <a:schemeClr val="tx1"/>
                </a:solidFill>
                <a:latin typeface="Calibri" panose="020F0502020204030204" pitchFamily="34" charset="0"/>
                <a:cs typeface="Calibri" panose="020F0502020204030204" pitchFamily="34" charset="0"/>
              </a:rPr>
              <a:t>.</a:t>
            </a:r>
            <a:endParaRPr lang="tr-TR"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7712678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76469" y="1"/>
            <a:ext cx="8497957" cy="10734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r>
              <a:rPr lang="tr-TR" sz="3600" b="1" dirty="0">
                <a:solidFill>
                  <a:prstClr val="white"/>
                </a:solidFill>
                <a:latin typeface="Century Gothic" panose="020B0502020202020204"/>
              </a:rPr>
              <a:t>KOMİSYONUN TALEBİNE UYULMAZ İSE</a:t>
            </a:r>
          </a:p>
        </p:txBody>
      </p:sp>
      <p:sp>
        <p:nvSpPr>
          <p:cNvPr id="3" name="Ok: Sağ 2"/>
          <p:cNvSpPr/>
          <p:nvPr/>
        </p:nvSpPr>
        <p:spPr>
          <a:xfrm>
            <a:off x="109329" y="2343150"/>
            <a:ext cx="2395332" cy="2226366"/>
          </a:xfrm>
          <a:prstGeom prst="right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rgbClr val="FF0000"/>
                </a:solidFill>
              </a:rPr>
              <a:t>2.OLASILIK</a:t>
            </a:r>
          </a:p>
        </p:txBody>
      </p:sp>
      <p:sp>
        <p:nvSpPr>
          <p:cNvPr id="6" name="Küp 5"/>
          <p:cNvSpPr/>
          <p:nvPr/>
        </p:nvSpPr>
        <p:spPr>
          <a:xfrm>
            <a:off x="2504661" y="1276350"/>
            <a:ext cx="6533670" cy="3806687"/>
          </a:xfrm>
          <a:prstGeom prst="cube">
            <a:avLst/>
          </a:prstGeom>
          <a:solidFill>
            <a:srgbClr val="FF0000"/>
          </a:solidFill>
        </p:spPr>
        <p:style>
          <a:lnRef idx="3">
            <a:schemeClr val="lt1"/>
          </a:lnRef>
          <a:fillRef idx="1">
            <a:schemeClr val="accent6"/>
          </a:fillRef>
          <a:effectRef idx="1">
            <a:schemeClr val="accent6"/>
          </a:effectRef>
          <a:fontRef idx="minor">
            <a:schemeClr val="lt1"/>
          </a:fontRef>
        </p:style>
        <p:txBody>
          <a:bodyPr rtlCol="0" anchor="ctr"/>
          <a:lstStyle/>
          <a:p>
            <a:pPr algn="just"/>
            <a:r>
              <a:rPr lang="en-US" sz="2400" b="1" dirty="0" err="1">
                <a:latin typeface="Calibri" panose="020F0502020204030204" pitchFamily="34" charset="0"/>
                <a:cs typeface="Calibri" panose="020F0502020204030204" pitchFamily="34" charset="0"/>
              </a:rPr>
              <a:t>Yapılan</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izahın</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yeterli</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bulunmaması</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ve</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mükellef</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tarafından</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Vergi</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Usul</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Kanununun</a:t>
            </a:r>
            <a:r>
              <a:rPr lang="en-US" sz="2400" b="1" dirty="0">
                <a:latin typeface="Calibri" panose="020F0502020204030204" pitchFamily="34" charset="0"/>
                <a:cs typeface="Calibri" panose="020F0502020204030204" pitchFamily="34" charset="0"/>
              </a:rPr>
              <a:t> 370 </a:t>
            </a:r>
            <a:r>
              <a:rPr lang="en-US" sz="2400" b="1" dirty="0" err="1">
                <a:latin typeface="Calibri" panose="020F0502020204030204" pitchFamily="34" charset="0"/>
                <a:cs typeface="Calibri" panose="020F0502020204030204" pitchFamily="34" charset="0"/>
              </a:rPr>
              <a:t>inci</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maddesinde</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öngörülen</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işlemlerin</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gerçekleştirilmemesi</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durumunda</a:t>
            </a:r>
            <a:r>
              <a:rPr lang="en-US" sz="2400" b="1" dirty="0">
                <a:latin typeface="Calibri" panose="020F0502020204030204" pitchFamily="34" charset="0"/>
                <a:cs typeface="Calibri" panose="020F0502020204030204" pitchFamily="34" charset="0"/>
              </a:rPr>
              <a:t> </a:t>
            </a:r>
            <a:r>
              <a:rPr lang="en-US" sz="2400" b="1" u="sng" dirty="0" err="1">
                <a:solidFill>
                  <a:srgbClr val="FFFF00"/>
                </a:solidFill>
                <a:latin typeface="Calibri" panose="020F0502020204030204" pitchFamily="34" charset="0"/>
                <a:cs typeface="Calibri" panose="020F0502020204030204" pitchFamily="34" charset="0"/>
              </a:rPr>
              <a:t>incelemeye</a:t>
            </a:r>
            <a:r>
              <a:rPr lang="en-US" sz="2400" b="1" u="sng" dirty="0">
                <a:solidFill>
                  <a:srgbClr val="FFFF00"/>
                </a:solidFill>
                <a:latin typeface="Calibri" panose="020F0502020204030204" pitchFamily="34" charset="0"/>
                <a:cs typeface="Calibri" panose="020F0502020204030204" pitchFamily="34" charset="0"/>
              </a:rPr>
              <a:t> veya </a:t>
            </a:r>
            <a:r>
              <a:rPr lang="en-US" sz="2400" b="1" u="sng" dirty="0" err="1">
                <a:solidFill>
                  <a:srgbClr val="FFFF00"/>
                </a:solidFill>
                <a:latin typeface="Calibri" panose="020F0502020204030204" pitchFamily="34" charset="0"/>
                <a:cs typeface="Calibri" panose="020F0502020204030204" pitchFamily="34" charset="0"/>
              </a:rPr>
              <a:t>takdire</a:t>
            </a:r>
            <a:r>
              <a:rPr lang="en-US" sz="2400" b="1" u="sng" dirty="0">
                <a:solidFill>
                  <a:srgbClr val="FFFF00"/>
                </a:solidFill>
                <a:latin typeface="Calibri" panose="020F0502020204030204" pitchFamily="34" charset="0"/>
                <a:cs typeface="Calibri" panose="020F0502020204030204" pitchFamily="34" charset="0"/>
              </a:rPr>
              <a:t> </a:t>
            </a:r>
            <a:r>
              <a:rPr lang="en-US" sz="2400" b="1" u="sng" dirty="0" err="1">
                <a:solidFill>
                  <a:srgbClr val="FFFF00"/>
                </a:solidFill>
                <a:latin typeface="Calibri" panose="020F0502020204030204" pitchFamily="34" charset="0"/>
                <a:cs typeface="Calibri" panose="020F0502020204030204" pitchFamily="34" charset="0"/>
              </a:rPr>
              <a:t>sevk</a:t>
            </a:r>
            <a:r>
              <a:rPr lang="en-US" sz="2400" b="1" u="sng" dirty="0">
                <a:solidFill>
                  <a:srgbClr val="FFFF00"/>
                </a:solidFill>
                <a:latin typeface="Calibri" panose="020F0502020204030204" pitchFamily="34" charset="0"/>
                <a:cs typeface="Calibri" panose="020F0502020204030204" pitchFamily="34" charset="0"/>
              </a:rPr>
              <a:t> </a:t>
            </a:r>
            <a:r>
              <a:rPr lang="en-US" sz="2400" b="1" u="sng" dirty="0" err="1">
                <a:solidFill>
                  <a:srgbClr val="FFFF00"/>
                </a:solidFill>
                <a:latin typeface="Calibri" panose="020F0502020204030204" pitchFamily="34" charset="0"/>
                <a:cs typeface="Calibri" panose="020F0502020204030204" pitchFamily="34" charset="0"/>
              </a:rPr>
              <a:t>işlemleri</a:t>
            </a:r>
            <a:r>
              <a:rPr lang="en-US" sz="2400" b="1" u="sng" dirty="0">
                <a:solidFill>
                  <a:srgbClr val="FFFF00"/>
                </a:solidFill>
                <a:latin typeface="Calibri" panose="020F0502020204030204" pitchFamily="34" charset="0"/>
                <a:cs typeface="Calibri" panose="020F0502020204030204" pitchFamily="34" charset="0"/>
              </a:rPr>
              <a:t> </a:t>
            </a:r>
            <a:r>
              <a:rPr lang="en-US" sz="2400" b="1" u="sng" dirty="0" err="1">
                <a:solidFill>
                  <a:srgbClr val="FFFF00"/>
                </a:solidFill>
                <a:latin typeface="Calibri" panose="020F0502020204030204" pitchFamily="34" charset="0"/>
                <a:cs typeface="Calibri" panose="020F0502020204030204" pitchFamily="34" charset="0"/>
              </a:rPr>
              <a:t>yapılır</a:t>
            </a:r>
            <a:r>
              <a:rPr lang="en-US" sz="2400" b="1" u="sng" dirty="0">
                <a:solidFill>
                  <a:srgbClr val="FFFF00"/>
                </a:solidFill>
                <a:latin typeface="Calibri" panose="020F0502020204030204" pitchFamily="34" charset="0"/>
                <a:cs typeface="Calibri" panose="020F0502020204030204" pitchFamily="34" charset="0"/>
              </a:rPr>
              <a:t>.</a:t>
            </a:r>
            <a:endParaRPr lang="tr-TR" sz="2400" b="1" u="sng" dirty="0">
              <a:solidFill>
                <a:srgbClr val="FFFF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25607786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76469" y="1"/>
            <a:ext cx="8497957" cy="10734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r>
              <a:rPr lang="tr-TR" sz="3600" b="1" dirty="0">
                <a:solidFill>
                  <a:prstClr val="white"/>
                </a:solidFill>
                <a:latin typeface="Century Gothic" panose="020B0502020202020204"/>
              </a:rPr>
              <a:t>KOMİSYON İZAHI UYGUN GÖRÜRSE</a:t>
            </a:r>
          </a:p>
        </p:txBody>
      </p:sp>
      <p:sp>
        <p:nvSpPr>
          <p:cNvPr id="3" name="Ok: Sağ 2"/>
          <p:cNvSpPr/>
          <p:nvPr/>
        </p:nvSpPr>
        <p:spPr>
          <a:xfrm>
            <a:off x="183436" y="2114550"/>
            <a:ext cx="2395332" cy="2226366"/>
          </a:xfrm>
          <a:prstGeom prst="rightArrow">
            <a:avLst/>
          </a:prstGeom>
          <a:solidFill>
            <a:srgbClr val="00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chemeClr val="bg1"/>
                </a:solidFill>
              </a:rPr>
              <a:t>3.OLASILIK</a:t>
            </a:r>
          </a:p>
        </p:txBody>
      </p:sp>
      <p:sp>
        <p:nvSpPr>
          <p:cNvPr id="6" name="Küp 5"/>
          <p:cNvSpPr/>
          <p:nvPr/>
        </p:nvSpPr>
        <p:spPr>
          <a:xfrm>
            <a:off x="2590800" y="1200150"/>
            <a:ext cx="6115878" cy="3806687"/>
          </a:xfrm>
          <a:prstGeom prst="cube">
            <a:avLst/>
          </a:prstGeom>
          <a:blipFill>
            <a:blip r:embed="rId2" cstate="print"/>
            <a:tile tx="0" ty="0" sx="100000" sy="100000" flip="none" algn="tl"/>
          </a:blipFill>
          <a:ln w="57150">
            <a:solidFill>
              <a:schemeClr val="bg1"/>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en-US" sz="2800" b="1" dirty="0" err="1">
                <a:solidFill>
                  <a:schemeClr val="tx1"/>
                </a:solidFill>
                <a:latin typeface="Calibri" panose="020F0502020204030204" pitchFamily="34" charset="0"/>
                <a:cs typeface="Calibri" panose="020F0502020204030204" pitchFamily="34" charset="0"/>
              </a:rPr>
              <a:t>Yapılan</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izahın</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yeterli</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bulunması</a:t>
            </a:r>
            <a:r>
              <a:rPr lang="en-US" sz="2800" b="1" dirty="0">
                <a:solidFill>
                  <a:schemeClr val="tx1"/>
                </a:solidFill>
                <a:latin typeface="Calibri" panose="020F0502020204030204" pitchFamily="34" charset="0"/>
                <a:cs typeface="Calibri" panose="020F0502020204030204" pitchFamily="34" charset="0"/>
              </a:rPr>
              <a:t> </a:t>
            </a:r>
            <a:r>
              <a:rPr lang="tr-TR" sz="2800" b="1" dirty="0">
                <a:solidFill>
                  <a:schemeClr val="tx1"/>
                </a:solidFill>
                <a:latin typeface="Calibri" panose="020F0502020204030204" pitchFamily="34" charset="0"/>
                <a:cs typeface="Calibri" panose="020F0502020204030204" pitchFamily="34" charset="0"/>
              </a:rPr>
              <a:t>HALİNDE;</a:t>
            </a:r>
          </a:p>
          <a:p>
            <a:pPr algn="just"/>
            <a:r>
              <a:rPr lang="en-US" sz="2800" b="1" dirty="0" err="1">
                <a:solidFill>
                  <a:srgbClr val="FF0000"/>
                </a:solidFill>
                <a:latin typeface="Calibri" panose="020F0502020204030204" pitchFamily="34" charset="0"/>
                <a:cs typeface="Calibri" panose="020F0502020204030204" pitchFamily="34" charset="0"/>
              </a:rPr>
              <a:t>mükellef</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hakkında</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söz</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konusu</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tespitle</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ilgili</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olarak</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vergi</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incelemesine</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ve</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takdir</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komisyonuna</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sevk</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işlemi</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yapılmaz</a:t>
            </a:r>
            <a:r>
              <a:rPr lang="en-US" sz="2800" b="1" dirty="0">
                <a:solidFill>
                  <a:srgbClr val="FF0000"/>
                </a:solidFill>
                <a:latin typeface="Calibri" panose="020F0502020204030204" pitchFamily="34" charset="0"/>
                <a:cs typeface="Calibri" panose="020F0502020204030204" pitchFamily="34" charset="0"/>
              </a:rPr>
              <a:t>. </a:t>
            </a:r>
            <a:endParaRPr lang="tr-TR" sz="28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39013159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76469" y="1"/>
            <a:ext cx="8497957" cy="10734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r>
              <a:rPr lang="tr-TR" sz="3600" b="1" dirty="0">
                <a:solidFill>
                  <a:prstClr val="white"/>
                </a:solidFill>
                <a:latin typeface="Century Gothic" panose="020B0502020202020204"/>
              </a:rPr>
              <a:t>KOMİSYONUN TALEBİNE UYULUR İSE</a:t>
            </a:r>
          </a:p>
        </p:txBody>
      </p:sp>
      <p:sp>
        <p:nvSpPr>
          <p:cNvPr id="6" name="Küp 5"/>
          <p:cNvSpPr/>
          <p:nvPr/>
        </p:nvSpPr>
        <p:spPr>
          <a:xfrm>
            <a:off x="228600" y="1304510"/>
            <a:ext cx="5715000" cy="3806687"/>
          </a:xfrm>
          <a:prstGeom prst="cube">
            <a:avLst/>
          </a:prstGeom>
          <a:solidFill>
            <a:schemeClr val="tx1"/>
          </a:solidFill>
          <a:ln w="76200">
            <a:solidFill>
              <a:srgbClr val="FFFF0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tr-TR" sz="2400" b="1" dirty="0">
                <a:solidFill>
                  <a:schemeClr val="bg1"/>
                </a:solidFill>
              </a:rPr>
              <a:t>DAHA SONRA İZAHA KONU NEDENLE VERGİ İNCELEMESİ YAPILMASI YA DA KOMİSYONUN KABUL ETTİĞİ AÇIKLAMALARIN VERGİ İNCELEMESİNDE KABUL GÖRMEMESİ HALİNDE NE OLACAK !</a:t>
            </a:r>
          </a:p>
        </p:txBody>
      </p:sp>
      <p:sp>
        <p:nvSpPr>
          <p:cNvPr id="2" name="Yarım Çerçeve 1"/>
          <p:cNvSpPr/>
          <p:nvPr/>
        </p:nvSpPr>
        <p:spPr>
          <a:xfrm>
            <a:off x="5943600" y="1304510"/>
            <a:ext cx="1515718" cy="3155674"/>
          </a:xfrm>
          <a:prstGeom prst="halfFram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50">
              <a:solidFill>
                <a:schemeClr val="tx1"/>
              </a:solidFill>
            </a:endParaRPr>
          </a:p>
        </p:txBody>
      </p:sp>
      <p:sp>
        <p:nvSpPr>
          <p:cNvPr id="5" name="Akış Çizelgesi: Sonlandırıcı 4"/>
          <p:cNvSpPr/>
          <p:nvPr/>
        </p:nvSpPr>
        <p:spPr>
          <a:xfrm>
            <a:off x="6477000" y="1504950"/>
            <a:ext cx="2425148" cy="3314906"/>
          </a:xfrm>
          <a:prstGeom prst="flowChartTermina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100" dirty="0"/>
              <a:t> </a:t>
            </a:r>
            <a:r>
              <a:rPr lang="tr-TR" sz="2400" b="1" dirty="0">
                <a:latin typeface="Calibri" panose="020F0502020204030204" pitchFamily="34" charset="0"/>
                <a:cs typeface="Calibri" panose="020F0502020204030204" pitchFamily="34" charset="0"/>
              </a:rPr>
              <a:t>Bu durum vergi incelemesi yapılmasına ve gerekirse tarhiyatın ikmaline </a:t>
            </a:r>
            <a:r>
              <a:rPr lang="tr-TR" sz="2400" b="1" dirty="0">
                <a:solidFill>
                  <a:srgbClr val="FFFF00"/>
                </a:solidFill>
                <a:latin typeface="Calibri" panose="020F0502020204030204" pitchFamily="34" charset="0"/>
                <a:cs typeface="Calibri" panose="020F0502020204030204" pitchFamily="34" charset="0"/>
              </a:rPr>
              <a:t>ENGEL TEŞKİL ETMEZ.</a:t>
            </a:r>
          </a:p>
        </p:txBody>
      </p:sp>
    </p:spTree>
    <p:extLst>
      <p:ext uri="{BB962C8B-B14F-4D97-AF65-F5344CB8AC3E}">
        <p14:creationId xmlns:p14="http://schemas.microsoft.com/office/powerpoint/2010/main" xmlns="" val="41899409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76469" y="1"/>
            <a:ext cx="8497957" cy="10734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r>
              <a:rPr lang="tr-TR" sz="3600" b="1" dirty="0">
                <a:solidFill>
                  <a:prstClr val="white"/>
                </a:solidFill>
                <a:latin typeface="Century Gothic" panose="020B0502020202020204"/>
              </a:rPr>
              <a:t>KOMİSYONUN TALEBİNE UYULUR İSE</a:t>
            </a:r>
          </a:p>
        </p:txBody>
      </p:sp>
      <p:sp>
        <p:nvSpPr>
          <p:cNvPr id="2" name="Ok: Aşağı 1"/>
          <p:cNvSpPr/>
          <p:nvPr/>
        </p:nvSpPr>
        <p:spPr>
          <a:xfrm>
            <a:off x="1143000" y="1253332"/>
            <a:ext cx="7391400" cy="217087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solidFill>
                  <a:schemeClr val="tx1"/>
                </a:solidFill>
                <a:latin typeface="Calibri" panose="020F0502020204030204" pitchFamily="34" charset="0"/>
                <a:cs typeface="Calibri" panose="020F0502020204030204" pitchFamily="34" charset="0"/>
              </a:rPr>
              <a:t>Komisyona bilgi verilecek ve talebin kabul edilip edilmediği bildirilecektir</a:t>
            </a:r>
            <a:r>
              <a:rPr lang="tr-TR" sz="2800" dirty="0">
                <a:solidFill>
                  <a:schemeClr val="tx1"/>
                </a:solidFill>
                <a:latin typeface="Calibri" panose="020F0502020204030204" pitchFamily="34" charset="0"/>
                <a:cs typeface="Calibri" panose="020F0502020204030204" pitchFamily="34" charset="0"/>
              </a:rPr>
              <a:t>.</a:t>
            </a:r>
          </a:p>
        </p:txBody>
      </p:sp>
      <p:sp>
        <p:nvSpPr>
          <p:cNvPr id="10" name="Dikdörtgen: Katlanmış Köşe 9"/>
          <p:cNvSpPr/>
          <p:nvPr/>
        </p:nvSpPr>
        <p:spPr>
          <a:xfrm>
            <a:off x="1203158" y="3424204"/>
            <a:ext cx="7616687" cy="1447801"/>
          </a:xfrm>
          <a:prstGeom prst="foldedCorner">
            <a:avLst/>
          </a:prstGeom>
          <a:ln>
            <a:solidFill>
              <a:srgbClr val="FF0000"/>
            </a:solid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just"/>
            <a:endParaRPr lang="tr-TR" b="1" dirty="0">
              <a:solidFill>
                <a:srgbClr val="FF0000"/>
              </a:solidFill>
            </a:endParaRPr>
          </a:p>
          <a:p>
            <a:pPr algn="ctr"/>
            <a:r>
              <a:rPr lang="tr-TR" b="1" dirty="0">
                <a:solidFill>
                  <a:schemeClr val="bg1"/>
                </a:solidFill>
              </a:rPr>
              <a:t>KESİLECEK VERGİ ZİYAI CEZASININ </a:t>
            </a:r>
            <a:r>
              <a:rPr lang="tr-TR" sz="2800" b="1" u="sng" dirty="0">
                <a:solidFill>
                  <a:srgbClr val="FFFF00"/>
                </a:solidFill>
                <a:latin typeface="Calibri" panose="020F0502020204030204" pitchFamily="34" charset="0"/>
                <a:cs typeface="Calibri" panose="020F0502020204030204" pitchFamily="34" charset="0"/>
              </a:rPr>
              <a:t>ÖDENME ŞARTI </a:t>
            </a:r>
            <a:r>
              <a:rPr lang="tr-TR" b="1" dirty="0">
                <a:solidFill>
                  <a:schemeClr val="bg1"/>
                </a:solidFill>
              </a:rPr>
              <a:t>YOKTUR. </a:t>
            </a:r>
          </a:p>
          <a:p>
            <a:pPr algn="just"/>
            <a:endParaRPr lang="tr-TR" b="1" dirty="0">
              <a:solidFill>
                <a:schemeClr val="bg1"/>
              </a:solidFill>
            </a:endParaRPr>
          </a:p>
          <a:p>
            <a:pPr algn="ctr"/>
            <a:r>
              <a:rPr lang="tr-TR" sz="2400" b="1" dirty="0">
                <a:solidFill>
                  <a:srgbClr val="FFFF00"/>
                </a:solidFill>
                <a:latin typeface="Calibri" panose="020F0502020204030204" pitchFamily="34" charset="0"/>
                <a:cs typeface="Calibri" panose="020F0502020204030204" pitchFamily="34" charset="0"/>
              </a:rPr>
              <a:t>USULSÜZLÜK CEZALARI MADDE 370 KAPSAMINA GİRMEMEKTEDİR.</a:t>
            </a:r>
          </a:p>
        </p:txBody>
      </p:sp>
    </p:spTree>
    <p:extLst>
      <p:ext uri="{BB962C8B-B14F-4D97-AF65-F5344CB8AC3E}">
        <p14:creationId xmlns:p14="http://schemas.microsoft.com/office/powerpoint/2010/main" xmlns="" val="3024647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76469" y="1"/>
            <a:ext cx="8497957" cy="10734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r>
              <a:rPr lang="tr-TR" sz="3600" b="1" dirty="0">
                <a:solidFill>
                  <a:prstClr val="white"/>
                </a:solidFill>
                <a:latin typeface="Century Gothic" panose="020B0502020202020204"/>
              </a:rPr>
              <a:t>KOMİSYONUN TALEBİNE UYULUR İSE</a:t>
            </a:r>
          </a:p>
        </p:txBody>
      </p:sp>
      <p:sp>
        <p:nvSpPr>
          <p:cNvPr id="2" name="Ok: Aşağı 1"/>
          <p:cNvSpPr/>
          <p:nvPr/>
        </p:nvSpPr>
        <p:spPr>
          <a:xfrm>
            <a:off x="2733262" y="1162878"/>
            <a:ext cx="3647660" cy="1192696"/>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rgbClr val="FFFF00"/>
                </a:solidFill>
                <a:latin typeface="Calibri" panose="020F0502020204030204" pitchFamily="34" charset="0"/>
                <a:cs typeface="Calibri" panose="020F0502020204030204" pitchFamily="34" charset="0"/>
              </a:rPr>
              <a:t>Vergi ziyaı cezası için</a:t>
            </a:r>
            <a:endParaRPr lang="tr-TR" sz="2000" dirty="0">
              <a:solidFill>
                <a:srgbClr val="FFFF00"/>
              </a:solidFill>
              <a:latin typeface="Calibri" panose="020F0502020204030204" pitchFamily="34" charset="0"/>
              <a:cs typeface="Calibri" panose="020F0502020204030204" pitchFamily="34" charset="0"/>
            </a:endParaRPr>
          </a:p>
        </p:txBody>
      </p:sp>
      <p:sp>
        <p:nvSpPr>
          <p:cNvPr id="3" name="Akış Çizelgesi: Karar 2"/>
          <p:cNvSpPr/>
          <p:nvPr/>
        </p:nvSpPr>
        <p:spPr>
          <a:xfrm>
            <a:off x="337933" y="2445026"/>
            <a:ext cx="2643809" cy="1779104"/>
          </a:xfrm>
          <a:prstGeom prst="flowChartDecis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latin typeface="Calibri" panose="020F0502020204030204" pitchFamily="34" charset="0"/>
                <a:cs typeface="Calibri" panose="020F0502020204030204" pitchFamily="34" charset="0"/>
              </a:rPr>
              <a:t>VUK </a:t>
            </a:r>
          </a:p>
          <a:p>
            <a:pPr algn="ctr"/>
            <a:r>
              <a:rPr lang="tr-TR" sz="2000" b="1" dirty="0">
                <a:latin typeface="Calibri" panose="020F0502020204030204" pitchFamily="34" charset="0"/>
                <a:cs typeface="Calibri" panose="020F0502020204030204" pitchFamily="34" charset="0"/>
              </a:rPr>
              <a:t>m.376’dan yararlanılabilir</a:t>
            </a:r>
            <a:r>
              <a:rPr lang="tr-TR" sz="1350" dirty="0"/>
              <a:t>.</a:t>
            </a:r>
          </a:p>
        </p:txBody>
      </p:sp>
      <p:sp>
        <p:nvSpPr>
          <p:cNvPr id="6" name="Akış Çizelgesi: Karar 5"/>
          <p:cNvSpPr/>
          <p:nvPr/>
        </p:nvSpPr>
        <p:spPr>
          <a:xfrm>
            <a:off x="3170586" y="2445025"/>
            <a:ext cx="2842591" cy="1779104"/>
          </a:xfrm>
          <a:prstGeom prst="flowChartDecisi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chemeClr val="bg1"/>
                </a:solidFill>
                <a:latin typeface="Calibri" panose="020F0502020204030204" pitchFamily="34" charset="0"/>
                <a:cs typeface="Calibri" panose="020F0502020204030204" pitchFamily="34" charset="0"/>
              </a:rPr>
              <a:t>Tarhiyat Sonrası</a:t>
            </a:r>
          </a:p>
          <a:p>
            <a:pPr algn="ctr"/>
            <a:r>
              <a:rPr lang="tr-TR" b="1" dirty="0">
                <a:solidFill>
                  <a:schemeClr val="bg1"/>
                </a:solidFill>
                <a:latin typeface="Calibri" panose="020F0502020204030204" pitchFamily="34" charset="0"/>
                <a:cs typeface="Calibri" panose="020F0502020204030204" pitchFamily="34" charset="0"/>
              </a:rPr>
              <a:t>Uzlaşma Talep Edilebilir</a:t>
            </a:r>
          </a:p>
        </p:txBody>
      </p:sp>
      <p:sp>
        <p:nvSpPr>
          <p:cNvPr id="7" name="Akış Çizelgesi: Karar 6"/>
          <p:cNvSpPr/>
          <p:nvPr/>
        </p:nvSpPr>
        <p:spPr>
          <a:xfrm>
            <a:off x="6172200" y="2445025"/>
            <a:ext cx="2902226" cy="1779104"/>
          </a:xfrm>
          <a:prstGeom prst="flowChartDecision">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tx1"/>
                </a:solidFill>
                <a:latin typeface="Calibri" panose="020F0502020204030204" pitchFamily="34" charset="0"/>
                <a:cs typeface="Calibri" panose="020F0502020204030204" pitchFamily="34" charset="0"/>
              </a:rPr>
              <a:t>DAVA AÇILABİLİR</a:t>
            </a:r>
          </a:p>
        </p:txBody>
      </p:sp>
    </p:spTree>
    <p:extLst>
      <p:ext uri="{BB962C8B-B14F-4D97-AF65-F5344CB8AC3E}">
        <p14:creationId xmlns:p14="http://schemas.microsoft.com/office/powerpoint/2010/main" xmlns="" val="1200010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88843" y="168965"/>
            <a:ext cx="8647044" cy="107342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a:t>Yasal gerekçe!</a:t>
            </a:r>
          </a:p>
          <a:p>
            <a:pPr algn="ctr"/>
            <a:r>
              <a:rPr lang="tr-TR" sz="3600" b="1" dirty="0"/>
              <a:t>6728 SY KANUN M</a:t>
            </a:r>
            <a:r>
              <a:rPr lang="tr-TR" sz="3600" dirty="0"/>
              <a:t>.</a:t>
            </a:r>
          </a:p>
        </p:txBody>
      </p:sp>
      <p:sp>
        <p:nvSpPr>
          <p:cNvPr id="2" name="Akış Çizelgesi: Sıralı Erişimli Depolama 1"/>
          <p:cNvSpPr/>
          <p:nvPr/>
        </p:nvSpPr>
        <p:spPr>
          <a:xfrm>
            <a:off x="188844" y="1401417"/>
            <a:ext cx="8716618" cy="3458818"/>
          </a:xfrm>
          <a:prstGeom prst="flowChartMagneticTape">
            <a:avLst/>
          </a:prstGeom>
          <a:solidFill>
            <a:srgbClr val="FFFF00"/>
          </a:solidFill>
        </p:spPr>
        <p:style>
          <a:lnRef idx="3">
            <a:schemeClr val="lt1"/>
          </a:lnRef>
          <a:fillRef idx="1">
            <a:schemeClr val="accent5"/>
          </a:fillRef>
          <a:effectRef idx="1">
            <a:schemeClr val="accent5"/>
          </a:effectRef>
          <a:fontRef idx="minor">
            <a:schemeClr val="lt1"/>
          </a:fontRef>
        </p:style>
        <p:txBody>
          <a:bodyPr rtlCol="0" anchor="ctr"/>
          <a:lstStyle/>
          <a:p>
            <a:pPr algn="just"/>
            <a:endParaRPr lang="tr-TR" sz="2000" b="1" dirty="0">
              <a:solidFill>
                <a:schemeClr val="tx1"/>
              </a:solidFill>
              <a:latin typeface="Calibri" panose="020F0502020204030204" pitchFamily="34" charset="0"/>
              <a:cs typeface="Calibri" panose="020F0502020204030204" pitchFamily="34" charset="0"/>
            </a:endParaRPr>
          </a:p>
          <a:p>
            <a:pPr algn="just"/>
            <a:r>
              <a:rPr lang="tr-TR" sz="2000" b="1" dirty="0">
                <a:solidFill>
                  <a:schemeClr val="tx1"/>
                </a:solidFill>
                <a:latin typeface="Calibri" panose="020F0502020204030204" pitchFamily="34" charset="0"/>
                <a:cs typeface="Calibri" panose="020F0502020204030204" pitchFamily="34" charset="0"/>
              </a:rPr>
              <a:t>1</a:t>
            </a:r>
            <a:r>
              <a:rPr lang="tr-TR" sz="2000" dirty="0">
                <a:solidFill>
                  <a:schemeClr val="tx1"/>
                </a:solidFill>
                <a:latin typeface="Calibri" panose="020F0502020204030204" pitchFamily="34" charset="0"/>
                <a:cs typeface="Calibri" panose="020F0502020204030204" pitchFamily="34" charset="0"/>
              </a:rPr>
              <a:t>- </a:t>
            </a:r>
            <a:r>
              <a:rPr lang="tr-TR" sz="2000" b="1" i="1" dirty="0">
                <a:solidFill>
                  <a:schemeClr val="tx1"/>
                </a:solidFill>
                <a:latin typeface="Calibri" panose="020F0502020204030204" pitchFamily="34" charset="0"/>
                <a:cs typeface="Calibri" panose="020F0502020204030204" pitchFamily="34" charset="0"/>
              </a:rPr>
              <a:t>Pişmanlık hükmüne alternatif yeni müessese getirilmiştir.</a:t>
            </a:r>
          </a:p>
          <a:p>
            <a:pPr algn="just"/>
            <a:r>
              <a:rPr lang="tr-TR" sz="2000" b="1" i="1" dirty="0">
                <a:solidFill>
                  <a:schemeClr val="tx1"/>
                </a:solidFill>
                <a:latin typeface="Calibri" panose="020F0502020204030204" pitchFamily="34" charset="0"/>
                <a:cs typeface="Calibri" panose="020F0502020204030204" pitchFamily="34" charset="0"/>
              </a:rPr>
              <a:t>2- Pişmanlık hükmünde mükellefler idarenin ıttılaına giren olaylarda pişmanlık hükümlerinde yararlanma hakkı bulunmamaktadır. Bununla bu olumsuzluk giderilmeye çalışılmıştır.</a:t>
            </a:r>
          </a:p>
          <a:p>
            <a:pPr algn="just"/>
            <a:r>
              <a:rPr lang="tr-TR" sz="2000" b="1" i="1" dirty="0">
                <a:solidFill>
                  <a:schemeClr val="tx1"/>
                </a:solidFill>
                <a:latin typeface="Calibri" panose="020F0502020204030204" pitchFamily="34" charset="0"/>
                <a:cs typeface="Calibri" panose="020F0502020204030204" pitchFamily="34" charset="0"/>
              </a:rPr>
              <a:t>3- Karine esas alınmaktadır.</a:t>
            </a:r>
          </a:p>
          <a:p>
            <a:pPr algn="just"/>
            <a:r>
              <a:rPr lang="tr-TR" sz="2000" b="1" i="1" dirty="0">
                <a:solidFill>
                  <a:schemeClr val="tx1"/>
                </a:solidFill>
                <a:latin typeface="Calibri" panose="020F0502020204030204" pitchFamily="34" charset="0"/>
                <a:cs typeface="Calibri" panose="020F0502020204030204" pitchFamily="34" charset="0"/>
              </a:rPr>
              <a:t>3- Vergiye gönüllü uyumun artırılması amaçlanmıştır.</a:t>
            </a:r>
          </a:p>
          <a:p>
            <a:pPr algn="just"/>
            <a:endParaRPr lang="tr-TR" sz="2000" b="1" dirty="0"/>
          </a:p>
        </p:txBody>
      </p:sp>
    </p:spTree>
    <p:extLst>
      <p:ext uri="{BB962C8B-B14F-4D97-AF65-F5344CB8AC3E}">
        <p14:creationId xmlns:p14="http://schemas.microsoft.com/office/powerpoint/2010/main" xmlns="" val="6366435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76469" y="1"/>
            <a:ext cx="8497957" cy="10734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r>
              <a:rPr lang="tr-TR" sz="3600" b="1" dirty="0">
                <a:solidFill>
                  <a:prstClr val="white"/>
                </a:solidFill>
                <a:latin typeface="Century Gothic" panose="020B0502020202020204"/>
              </a:rPr>
              <a:t>KOMİSYONUN TALEBİNE UYULUR İSE</a:t>
            </a:r>
          </a:p>
        </p:txBody>
      </p:sp>
      <p:sp>
        <p:nvSpPr>
          <p:cNvPr id="2" name="Ok: Aşağı 1"/>
          <p:cNvSpPr/>
          <p:nvPr/>
        </p:nvSpPr>
        <p:spPr>
          <a:xfrm>
            <a:off x="2733262" y="1162878"/>
            <a:ext cx="3647660" cy="2018472"/>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rgbClr val="FFFF00"/>
                </a:solidFill>
                <a:latin typeface="Calibri" panose="020F0502020204030204" pitchFamily="34" charset="0"/>
                <a:cs typeface="Calibri" panose="020F0502020204030204" pitchFamily="34" charset="0"/>
              </a:rPr>
              <a:t>Vadesinde V.ASLI VE GEC. ZAMMI ÖDENMEZ İSE</a:t>
            </a:r>
            <a:endParaRPr lang="tr-TR" dirty="0">
              <a:solidFill>
                <a:srgbClr val="FFFF00"/>
              </a:solidFill>
              <a:latin typeface="Calibri" panose="020F0502020204030204" pitchFamily="34" charset="0"/>
              <a:cs typeface="Calibri" panose="020F0502020204030204" pitchFamily="34" charset="0"/>
            </a:endParaRPr>
          </a:p>
        </p:txBody>
      </p:sp>
      <p:sp>
        <p:nvSpPr>
          <p:cNvPr id="3" name="Akış Çizelgesi: Karar 2"/>
          <p:cNvSpPr/>
          <p:nvPr/>
        </p:nvSpPr>
        <p:spPr>
          <a:xfrm rot="259734">
            <a:off x="430420" y="2061073"/>
            <a:ext cx="4045224" cy="1779104"/>
          </a:xfrm>
          <a:prstGeom prst="flowChartDecis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latin typeface="Calibri" panose="020F0502020204030204" pitchFamily="34" charset="0"/>
                <a:cs typeface="Calibri" panose="020F0502020204030204" pitchFamily="34" charset="0"/>
              </a:rPr>
              <a:t>V.ZİYAI CEZASI % 50’YE TAMAMLANIR</a:t>
            </a:r>
            <a:r>
              <a:rPr lang="tr-TR" sz="2000" dirty="0">
                <a:latin typeface="Calibri" panose="020F0502020204030204" pitchFamily="34" charset="0"/>
                <a:cs typeface="Calibri" panose="020F0502020204030204" pitchFamily="34" charset="0"/>
              </a:rPr>
              <a:t>.</a:t>
            </a:r>
          </a:p>
        </p:txBody>
      </p:sp>
      <p:sp>
        <p:nvSpPr>
          <p:cNvPr id="6" name="Akış Çizelgesi: Karar 5"/>
          <p:cNvSpPr/>
          <p:nvPr/>
        </p:nvSpPr>
        <p:spPr>
          <a:xfrm rot="21320081">
            <a:off x="4479720" y="2061073"/>
            <a:ext cx="4224127" cy="1779104"/>
          </a:xfrm>
          <a:prstGeom prst="flowChartDecision">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solidFill>
                  <a:srgbClr val="FFFF00"/>
                </a:solidFill>
                <a:latin typeface="Calibri" panose="020F0502020204030204" pitchFamily="34" charset="0"/>
                <a:cs typeface="Calibri" panose="020F0502020204030204" pitchFamily="34" charset="0"/>
              </a:rPr>
              <a:t>İZAH ZAMMI</a:t>
            </a:r>
            <a:r>
              <a:rPr lang="tr-TR" sz="2000" b="1" dirty="0">
                <a:solidFill>
                  <a:schemeClr val="bg1"/>
                </a:solidFill>
                <a:latin typeface="Calibri" panose="020F0502020204030204" pitchFamily="34" charset="0"/>
                <a:cs typeface="Calibri" panose="020F0502020204030204" pitchFamily="34" charset="0"/>
              </a:rPr>
              <a:t>, GECİKME FAİZİNE DÖNÜŞÜR.</a:t>
            </a:r>
          </a:p>
        </p:txBody>
      </p:sp>
      <p:sp>
        <p:nvSpPr>
          <p:cNvPr id="5" name="Dikdörtgen: Yuvarlatılmış Köşeler 4">
            <a:extLst>
              <a:ext uri="{FF2B5EF4-FFF2-40B4-BE49-F238E27FC236}">
                <a16:creationId xmlns:a16="http://schemas.microsoft.com/office/drawing/2014/main" xmlns="" id="{FE62AF5C-B037-4494-A427-A45A6E7F7092}"/>
              </a:ext>
            </a:extLst>
          </p:cNvPr>
          <p:cNvSpPr/>
          <p:nvPr/>
        </p:nvSpPr>
        <p:spPr>
          <a:xfrm>
            <a:off x="718833" y="4000158"/>
            <a:ext cx="7924800" cy="838200"/>
          </a:xfrm>
          <a:prstGeom prst="roundRect">
            <a:avLst/>
          </a:prstGeom>
          <a:solidFill>
            <a:srgbClr val="339966"/>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latin typeface="Calibri" panose="020F0502020204030204" pitchFamily="34" charset="0"/>
                <a:cs typeface="Calibri" panose="020F0502020204030204" pitchFamily="34" charset="0"/>
              </a:rPr>
              <a:t>ŞARTLARI GERÇEKLEŞİR İSE 6183 SY AATUHK M.48 TECİL HÜKÜMLERİNDEN YARARLANILABİLİR.!</a:t>
            </a:r>
          </a:p>
        </p:txBody>
      </p:sp>
      <p:sp>
        <p:nvSpPr>
          <p:cNvPr id="7" name="Ok: Aşağı 6">
            <a:extLst>
              <a:ext uri="{FF2B5EF4-FFF2-40B4-BE49-F238E27FC236}">
                <a16:creationId xmlns:a16="http://schemas.microsoft.com/office/drawing/2014/main" xmlns="" id="{C548F5B7-B17D-43DF-AD15-E1ED72AC8D46}"/>
              </a:ext>
            </a:extLst>
          </p:cNvPr>
          <p:cNvSpPr/>
          <p:nvPr/>
        </p:nvSpPr>
        <p:spPr>
          <a:xfrm>
            <a:off x="3720478" y="3193143"/>
            <a:ext cx="1738492" cy="736269"/>
          </a:xfrm>
          <a:prstGeom prst="downArrow">
            <a:avLst/>
          </a:prstGeom>
          <a:blipFill>
            <a:blip r:embed="rId2" cstate="print"/>
            <a:tile tx="0" ty="0" sx="100000" sy="100000" flip="none" algn="tl"/>
          </a:blipFill>
        </p:spPr>
        <p:style>
          <a:lnRef idx="3">
            <a:schemeClr val="lt1"/>
          </a:lnRef>
          <a:fillRef idx="1">
            <a:schemeClr val="accent4"/>
          </a:fillRef>
          <a:effectRef idx="1">
            <a:schemeClr val="accent4"/>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xmlns="" val="13801698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76469" y="1"/>
            <a:ext cx="8497957" cy="10734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r>
              <a:rPr lang="tr-TR" sz="3600" b="1" dirty="0">
                <a:solidFill>
                  <a:prstClr val="white"/>
                </a:solidFill>
                <a:latin typeface="Century Gothic" panose="020B0502020202020204"/>
              </a:rPr>
              <a:t>ÖRNEK</a:t>
            </a:r>
          </a:p>
        </p:txBody>
      </p:sp>
      <p:sp>
        <p:nvSpPr>
          <p:cNvPr id="3" name="Ok: Sağ 2">
            <a:extLst>
              <a:ext uri="{FF2B5EF4-FFF2-40B4-BE49-F238E27FC236}">
                <a16:creationId xmlns:a16="http://schemas.microsoft.com/office/drawing/2014/main" xmlns="" id="{7AE1F429-9C7A-43B2-AB97-99F96DCB10EB}"/>
              </a:ext>
            </a:extLst>
          </p:cNvPr>
          <p:cNvSpPr/>
          <p:nvPr/>
        </p:nvSpPr>
        <p:spPr>
          <a:xfrm>
            <a:off x="381001" y="1581150"/>
            <a:ext cx="1828800" cy="10668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KOMİSYON YAZISI</a:t>
            </a:r>
          </a:p>
        </p:txBody>
      </p:sp>
      <p:sp>
        <p:nvSpPr>
          <p:cNvPr id="5" name="Kaydırma: Dikey 4">
            <a:extLst>
              <a:ext uri="{FF2B5EF4-FFF2-40B4-BE49-F238E27FC236}">
                <a16:creationId xmlns:a16="http://schemas.microsoft.com/office/drawing/2014/main" xmlns="" id="{FA35B149-50C8-4DC8-94EC-D374C330AEE5}"/>
              </a:ext>
            </a:extLst>
          </p:cNvPr>
          <p:cNvSpPr/>
          <p:nvPr/>
        </p:nvSpPr>
        <p:spPr>
          <a:xfrm>
            <a:off x="2249905" y="1407695"/>
            <a:ext cx="2057400" cy="2018297"/>
          </a:xfrm>
          <a:prstGeom prst="verticalScrol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7.9.2017’de Tebliğ edildi.</a:t>
            </a:r>
          </a:p>
          <a:p>
            <a:pPr algn="ctr"/>
            <a:r>
              <a:rPr lang="tr-TR" b="1" dirty="0"/>
              <a:t>(Süre sonu 22.9.2017)</a:t>
            </a:r>
          </a:p>
        </p:txBody>
      </p:sp>
      <p:sp>
        <p:nvSpPr>
          <p:cNvPr id="9" name="Ok: Sağ 8">
            <a:extLst>
              <a:ext uri="{FF2B5EF4-FFF2-40B4-BE49-F238E27FC236}">
                <a16:creationId xmlns:a16="http://schemas.microsoft.com/office/drawing/2014/main" xmlns="" id="{80401687-4F79-4DC1-86D4-A2CA9C6F0B11}"/>
              </a:ext>
            </a:extLst>
          </p:cNvPr>
          <p:cNvSpPr/>
          <p:nvPr/>
        </p:nvSpPr>
        <p:spPr>
          <a:xfrm>
            <a:off x="4191001" y="1565108"/>
            <a:ext cx="1729584" cy="106680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tr-TR" b="1" dirty="0"/>
              <a:t>MÜKELLEF</a:t>
            </a:r>
          </a:p>
        </p:txBody>
      </p:sp>
      <p:sp>
        <p:nvSpPr>
          <p:cNvPr id="11" name="Kaydırma: Dikey 10">
            <a:extLst>
              <a:ext uri="{FF2B5EF4-FFF2-40B4-BE49-F238E27FC236}">
                <a16:creationId xmlns:a16="http://schemas.microsoft.com/office/drawing/2014/main" xmlns="" id="{EF524B54-B705-4B6C-970D-1754D6DA450A}"/>
              </a:ext>
            </a:extLst>
          </p:cNvPr>
          <p:cNvSpPr/>
          <p:nvPr/>
        </p:nvSpPr>
        <p:spPr>
          <a:xfrm>
            <a:off x="5928605" y="1390650"/>
            <a:ext cx="2057400" cy="2018297"/>
          </a:xfrm>
          <a:prstGeom prst="verticalScrol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KABUL ETTİ VE YAZIYI 14.9.2017’DE KOMİSYONA ELDEN İZAHATI VERDİ</a:t>
            </a:r>
          </a:p>
        </p:txBody>
      </p:sp>
      <p:sp>
        <p:nvSpPr>
          <p:cNvPr id="6" name="Konuşma Balonu: Dikdörtgen 5">
            <a:extLst>
              <a:ext uri="{FF2B5EF4-FFF2-40B4-BE49-F238E27FC236}">
                <a16:creationId xmlns:a16="http://schemas.microsoft.com/office/drawing/2014/main" xmlns="" id="{90A83714-7DCE-4CC4-89E6-3450BB02155F}"/>
              </a:ext>
            </a:extLst>
          </p:cNvPr>
          <p:cNvSpPr/>
          <p:nvPr/>
        </p:nvSpPr>
        <p:spPr>
          <a:xfrm>
            <a:off x="576469" y="3599447"/>
            <a:ext cx="7957931" cy="1295400"/>
          </a:xfrm>
          <a:prstGeom prst="wedgeRectCallout">
            <a:avLst/>
          </a:prstGeom>
          <a:blipFill>
            <a:blip r:embed="rId2" cstate="print"/>
            <a:tile tx="0" ty="0" sx="100000" sy="100000" flip="none" algn="tl"/>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solidFill>
                  <a:schemeClr val="tx1"/>
                </a:solidFill>
                <a:latin typeface="Calibri" panose="020F0502020204030204" pitchFamily="34" charset="0"/>
                <a:cs typeface="Calibri" panose="020F0502020204030204" pitchFamily="34" charset="0"/>
              </a:rPr>
              <a:t>Mükellefin en geç  </a:t>
            </a:r>
            <a:r>
              <a:rPr lang="tr-TR" sz="2800" b="1" dirty="0">
                <a:solidFill>
                  <a:srgbClr val="FF0000"/>
                </a:solidFill>
                <a:latin typeface="Calibri" panose="020F0502020204030204" pitchFamily="34" charset="0"/>
                <a:cs typeface="Calibri" panose="020F0502020204030204" pitchFamily="34" charset="0"/>
              </a:rPr>
              <a:t>29.9.2017</a:t>
            </a:r>
            <a:r>
              <a:rPr lang="tr-TR" sz="2800" b="1" dirty="0">
                <a:solidFill>
                  <a:schemeClr val="tx1"/>
                </a:solidFill>
                <a:latin typeface="Calibri" panose="020F0502020204030204" pitchFamily="34" charset="0"/>
                <a:cs typeface="Calibri" panose="020F0502020204030204" pitchFamily="34" charset="0"/>
              </a:rPr>
              <a:t> tarihine beyanname vermesi ya da verilen beyannameleri </a:t>
            </a:r>
            <a:r>
              <a:rPr lang="tr-TR" sz="2800" b="1" dirty="0">
                <a:solidFill>
                  <a:srgbClr val="FF0000"/>
                </a:solidFill>
                <a:latin typeface="Calibri" panose="020F0502020204030204" pitchFamily="34" charset="0"/>
                <a:cs typeface="Calibri" panose="020F0502020204030204" pitchFamily="34" charset="0"/>
              </a:rPr>
              <a:t>bu tarihe </a:t>
            </a:r>
            <a:r>
              <a:rPr lang="tr-TR" sz="2800" b="1" dirty="0">
                <a:solidFill>
                  <a:schemeClr val="tx1"/>
                </a:solidFill>
                <a:latin typeface="Calibri" panose="020F0502020204030204" pitchFamily="34" charset="0"/>
                <a:cs typeface="Calibri" panose="020F0502020204030204" pitchFamily="34" charset="0"/>
              </a:rPr>
              <a:t>kadar düzeltmesi gerekmektedir</a:t>
            </a:r>
          </a:p>
        </p:txBody>
      </p:sp>
    </p:spTree>
    <p:extLst>
      <p:ext uri="{BB962C8B-B14F-4D97-AF65-F5344CB8AC3E}">
        <p14:creationId xmlns:p14="http://schemas.microsoft.com/office/powerpoint/2010/main" xmlns="" val="34371099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76469" y="1"/>
            <a:ext cx="8497957" cy="10734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r>
              <a:rPr lang="tr-TR" sz="3600" b="1" dirty="0">
                <a:solidFill>
                  <a:prstClr val="white"/>
                </a:solidFill>
                <a:latin typeface="Century Gothic" panose="020B0502020202020204"/>
              </a:rPr>
              <a:t>ÖRNEK</a:t>
            </a:r>
          </a:p>
        </p:txBody>
      </p:sp>
      <p:sp>
        <p:nvSpPr>
          <p:cNvPr id="3" name="Ok: Sağ 2">
            <a:extLst>
              <a:ext uri="{FF2B5EF4-FFF2-40B4-BE49-F238E27FC236}">
                <a16:creationId xmlns:a16="http://schemas.microsoft.com/office/drawing/2014/main" xmlns="" id="{7AE1F429-9C7A-43B2-AB97-99F96DCB10EB}"/>
              </a:ext>
            </a:extLst>
          </p:cNvPr>
          <p:cNvSpPr/>
          <p:nvPr/>
        </p:nvSpPr>
        <p:spPr>
          <a:xfrm>
            <a:off x="152400" y="1538037"/>
            <a:ext cx="1633331" cy="10668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KOMİSYON YAZISI</a:t>
            </a:r>
          </a:p>
        </p:txBody>
      </p:sp>
      <p:sp>
        <p:nvSpPr>
          <p:cNvPr id="5" name="Kaydırma: Dikey 4">
            <a:extLst>
              <a:ext uri="{FF2B5EF4-FFF2-40B4-BE49-F238E27FC236}">
                <a16:creationId xmlns:a16="http://schemas.microsoft.com/office/drawing/2014/main" xmlns="" id="{FA35B149-50C8-4DC8-94EC-D374C330AEE5}"/>
              </a:ext>
            </a:extLst>
          </p:cNvPr>
          <p:cNvSpPr/>
          <p:nvPr/>
        </p:nvSpPr>
        <p:spPr>
          <a:xfrm>
            <a:off x="1524000" y="1367590"/>
            <a:ext cx="2057400" cy="2018297"/>
          </a:xfrm>
          <a:prstGeom prst="verticalScrol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7.9.2017’de Tebliğ edildi.</a:t>
            </a:r>
          </a:p>
          <a:p>
            <a:pPr algn="ctr"/>
            <a:r>
              <a:rPr lang="tr-TR" b="1" dirty="0"/>
              <a:t>(Süre sonu 22.9.2017)</a:t>
            </a:r>
          </a:p>
        </p:txBody>
      </p:sp>
      <p:sp>
        <p:nvSpPr>
          <p:cNvPr id="9" name="Ok: Sağ 8">
            <a:extLst>
              <a:ext uri="{FF2B5EF4-FFF2-40B4-BE49-F238E27FC236}">
                <a16:creationId xmlns:a16="http://schemas.microsoft.com/office/drawing/2014/main" xmlns="" id="{80401687-4F79-4DC1-86D4-A2CA9C6F0B11}"/>
              </a:ext>
            </a:extLst>
          </p:cNvPr>
          <p:cNvSpPr/>
          <p:nvPr/>
        </p:nvSpPr>
        <p:spPr>
          <a:xfrm>
            <a:off x="3372721" y="1657350"/>
            <a:ext cx="1633331" cy="106680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tr-TR" b="1" dirty="0"/>
              <a:t>MÜKELLEF</a:t>
            </a:r>
          </a:p>
        </p:txBody>
      </p:sp>
      <p:sp>
        <p:nvSpPr>
          <p:cNvPr id="11" name="Kaydırma: Dikey 10">
            <a:extLst>
              <a:ext uri="{FF2B5EF4-FFF2-40B4-BE49-F238E27FC236}">
                <a16:creationId xmlns:a16="http://schemas.microsoft.com/office/drawing/2014/main" xmlns="" id="{EF524B54-B705-4B6C-970D-1754D6DA450A}"/>
              </a:ext>
            </a:extLst>
          </p:cNvPr>
          <p:cNvSpPr/>
          <p:nvPr/>
        </p:nvSpPr>
        <p:spPr>
          <a:xfrm>
            <a:off x="4770868" y="1367590"/>
            <a:ext cx="2057400" cy="2018297"/>
          </a:xfrm>
          <a:prstGeom prst="verticalScrol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14.9.2017’DE KOMİSYONA ELDEN İZAHATI VERDİ.</a:t>
            </a:r>
          </a:p>
          <a:p>
            <a:pPr algn="ctr"/>
            <a:r>
              <a:rPr lang="tr-TR" b="1" dirty="0"/>
              <a:t>Kabul etmedi</a:t>
            </a:r>
          </a:p>
        </p:txBody>
      </p:sp>
      <p:sp>
        <p:nvSpPr>
          <p:cNvPr id="6" name="Konuşma Balonu: Dikdörtgen 5">
            <a:extLst>
              <a:ext uri="{FF2B5EF4-FFF2-40B4-BE49-F238E27FC236}">
                <a16:creationId xmlns:a16="http://schemas.microsoft.com/office/drawing/2014/main" xmlns="" id="{90A83714-7DCE-4CC4-89E6-3450BB02155F}"/>
              </a:ext>
            </a:extLst>
          </p:cNvPr>
          <p:cNvSpPr/>
          <p:nvPr/>
        </p:nvSpPr>
        <p:spPr>
          <a:xfrm>
            <a:off x="576469" y="3599447"/>
            <a:ext cx="7957931" cy="1295400"/>
          </a:xfrm>
          <a:prstGeom prst="wedgeRectCallout">
            <a:avLst/>
          </a:prstGeom>
          <a:blipFill>
            <a:blip r:embed="rId2" cstate="print"/>
            <a:tile tx="0" ty="0" sx="100000" sy="100000" flip="none" algn="tl"/>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solidFill>
                  <a:srgbClr val="FF0000"/>
                </a:solidFill>
              </a:rPr>
              <a:t>İSTENİRSE;</a:t>
            </a:r>
            <a:r>
              <a:rPr lang="tr-TR" sz="2800" b="1" dirty="0">
                <a:solidFill>
                  <a:schemeClr val="tx1"/>
                </a:solidFill>
              </a:rPr>
              <a:t> en geç  </a:t>
            </a:r>
            <a:r>
              <a:rPr lang="tr-TR" sz="2800" b="1" dirty="0">
                <a:solidFill>
                  <a:srgbClr val="FF0000"/>
                </a:solidFill>
              </a:rPr>
              <a:t>29.9.2017</a:t>
            </a:r>
            <a:r>
              <a:rPr lang="tr-TR" sz="2800" b="1" dirty="0">
                <a:solidFill>
                  <a:schemeClr val="tx1"/>
                </a:solidFill>
              </a:rPr>
              <a:t> tarihine beyanname verilmesi ya da verilen beyannameleri kadar düzeltilmesi gerekmektedir</a:t>
            </a:r>
          </a:p>
        </p:txBody>
      </p:sp>
      <p:sp>
        <p:nvSpPr>
          <p:cNvPr id="8" name="Ok: Aşağı 7">
            <a:extLst>
              <a:ext uri="{FF2B5EF4-FFF2-40B4-BE49-F238E27FC236}">
                <a16:creationId xmlns:a16="http://schemas.microsoft.com/office/drawing/2014/main" xmlns="" id="{2D4E32DB-7D60-49F7-A128-D1B3D0944547}"/>
              </a:ext>
            </a:extLst>
          </p:cNvPr>
          <p:cNvSpPr/>
          <p:nvPr/>
        </p:nvSpPr>
        <p:spPr>
          <a:xfrm>
            <a:off x="6593042" y="1367590"/>
            <a:ext cx="2481384" cy="2231857"/>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latin typeface="Calibri" panose="020F0502020204030204" pitchFamily="34" charset="0"/>
                <a:cs typeface="Calibri" panose="020F0502020204030204" pitchFamily="34" charset="0"/>
              </a:rPr>
              <a:t>KOMİSYON izahı kabul etmediğini yazı ile bildirdi.</a:t>
            </a:r>
          </a:p>
        </p:txBody>
      </p:sp>
    </p:spTree>
    <p:extLst>
      <p:ext uri="{BB962C8B-B14F-4D97-AF65-F5344CB8AC3E}">
        <p14:creationId xmlns:p14="http://schemas.microsoft.com/office/powerpoint/2010/main" xmlns="" val="31595737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46043" y="202924"/>
            <a:ext cx="8497957" cy="10734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r>
              <a:rPr lang="tr-TR" sz="3600" b="1" dirty="0">
                <a:solidFill>
                  <a:prstClr val="white"/>
                </a:solidFill>
                <a:latin typeface="Century Gothic" panose="020B0502020202020204"/>
              </a:rPr>
              <a:t>İZAH ZAMMI HESABINDA AY KESİRİ</a:t>
            </a:r>
          </a:p>
        </p:txBody>
      </p:sp>
      <p:sp>
        <p:nvSpPr>
          <p:cNvPr id="2" name="Ok: Aşağı 1"/>
          <p:cNvSpPr/>
          <p:nvPr/>
        </p:nvSpPr>
        <p:spPr>
          <a:xfrm>
            <a:off x="2514600" y="1276350"/>
            <a:ext cx="3647660" cy="1485072"/>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rgbClr val="FFFF00"/>
                </a:solidFill>
                <a:latin typeface="Calibri" panose="020F0502020204030204" pitchFamily="34" charset="0"/>
                <a:cs typeface="Calibri" panose="020F0502020204030204" pitchFamily="34" charset="0"/>
              </a:rPr>
              <a:t>GECİKME ZAMMI</a:t>
            </a:r>
            <a:endParaRPr lang="tr-TR" dirty="0">
              <a:solidFill>
                <a:srgbClr val="FFFF00"/>
              </a:solidFill>
              <a:latin typeface="Calibri" panose="020F0502020204030204" pitchFamily="34" charset="0"/>
              <a:cs typeface="Calibri" panose="020F0502020204030204" pitchFamily="34" charset="0"/>
            </a:endParaRPr>
          </a:p>
        </p:txBody>
      </p:sp>
      <p:sp>
        <p:nvSpPr>
          <p:cNvPr id="5" name="Çift Dalga 4">
            <a:extLst>
              <a:ext uri="{FF2B5EF4-FFF2-40B4-BE49-F238E27FC236}">
                <a16:creationId xmlns:a16="http://schemas.microsoft.com/office/drawing/2014/main" xmlns="" id="{82508517-AD5B-4FAE-8DCC-431BC1A0195D}"/>
              </a:ext>
            </a:extLst>
          </p:cNvPr>
          <p:cNvSpPr/>
          <p:nvPr/>
        </p:nvSpPr>
        <p:spPr>
          <a:xfrm>
            <a:off x="838200" y="2647950"/>
            <a:ext cx="7391400" cy="2286000"/>
          </a:xfrm>
          <a:prstGeom prst="doubleWave">
            <a:avLst/>
          </a:prstGeom>
          <a:solidFill>
            <a:srgbClr val="00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400" b="1" dirty="0">
                <a:latin typeface="Calibri" panose="020F0502020204030204" pitchFamily="34" charset="0"/>
                <a:cs typeface="Calibri" panose="020F0502020204030204" pitchFamily="34" charset="0"/>
              </a:rPr>
              <a:t>Maddede </a:t>
            </a:r>
            <a:r>
              <a:rPr lang="tr-TR" sz="2400" b="1" dirty="0">
                <a:solidFill>
                  <a:srgbClr val="FFFF00"/>
                </a:solidFill>
                <a:latin typeface="Calibri" panose="020F0502020204030204" pitchFamily="34" charset="0"/>
                <a:cs typeface="Calibri" panose="020F0502020204030204" pitchFamily="34" charset="0"/>
              </a:rPr>
              <a:t>«her ay ve kesri için» </a:t>
            </a:r>
            <a:r>
              <a:rPr lang="tr-TR" sz="2400" b="1" dirty="0">
                <a:latin typeface="Calibri" panose="020F0502020204030204" pitchFamily="34" charset="0"/>
                <a:cs typeface="Calibri" panose="020F0502020204030204" pitchFamily="34" charset="0"/>
              </a:rPr>
              <a:t>ifadesi yer almakta olup, ay kesirlerinde günlük zam hesaplanması ile ilgili belirleme yapılmamıştır. Tebliğde de açıklama yer almamaktadır. Ay kesri için de tam ay olarak gecikme zammının hesaplanması olasıdır. </a:t>
            </a:r>
          </a:p>
        </p:txBody>
      </p:sp>
      <p:sp>
        <p:nvSpPr>
          <p:cNvPr id="3" name="Oval 2">
            <a:extLst>
              <a:ext uri="{FF2B5EF4-FFF2-40B4-BE49-F238E27FC236}">
                <a16:creationId xmlns:a16="http://schemas.microsoft.com/office/drawing/2014/main" xmlns="" id="{9AEBA291-C8D4-4D22-B177-88581056F919}"/>
              </a:ext>
            </a:extLst>
          </p:cNvPr>
          <p:cNvSpPr/>
          <p:nvPr/>
        </p:nvSpPr>
        <p:spPr>
          <a:xfrm>
            <a:off x="6096000" y="1276350"/>
            <a:ext cx="2885660" cy="1485072"/>
          </a:xfrm>
          <a:prstGeom prst="ellipse">
            <a:avLst/>
          </a:prstGeom>
          <a:solidFill>
            <a:srgbClr val="00CC99"/>
          </a:solidFill>
        </p:spPr>
        <p:style>
          <a:lnRef idx="3">
            <a:schemeClr val="lt1"/>
          </a:lnRef>
          <a:fillRef idx="1">
            <a:schemeClr val="accent6"/>
          </a:fillRef>
          <a:effectRef idx="1">
            <a:schemeClr val="accent6"/>
          </a:effectRef>
          <a:fontRef idx="minor">
            <a:schemeClr val="lt1"/>
          </a:fontRef>
        </p:style>
        <p:txBody>
          <a:bodyPr rtlCol="0" anchor="ctr"/>
          <a:lstStyle/>
          <a:p>
            <a:pPr algn="just"/>
            <a:r>
              <a:rPr lang="tr-TR" sz="1200" b="1" dirty="0">
                <a:solidFill>
                  <a:srgbClr val="FFFF00"/>
                </a:solidFill>
              </a:rPr>
              <a:t>6183 sayılı Kanunun 51 inci maddesinde belirtilen </a:t>
            </a:r>
            <a:r>
              <a:rPr lang="tr-TR" sz="2000" b="1" dirty="0">
                <a:solidFill>
                  <a:srgbClr val="FF0000"/>
                </a:solidFill>
              </a:rPr>
              <a:t>nispette</a:t>
            </a:r>
            <a:r>
              <a:rPr lang="tr-TR" sz="1200" b="1" dirty="0">
                <a:solidFill>
                  <a:srgbClr val="FFFF00"/>
                </a:solidFill>
              </a:rPr>
              <a:t> uygulanacak gecikme zammı oranında  MADDE!</a:t>
            </a:r>
          </a:p>
        </p:txBody>
      </p:sp>
    </p:spTree>
    <p:extLst>
      <p:ext uri="{BB962C8B-B14F-4D97-AF65-F5344CB8AC3E}">
        <p14:creationId xmlns:p14="http://schemas.microsoft.com/office/powerpoint/2010/main" xmlns="" val="15446394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76469" y="1"/>
            <a:ext cx="8497957" cy="10734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r>
              <a:rPr lang="tr-TR" sz="3600" b="1" dirty="0">
                <a:solidFill>
                  <a:prstClr val="white"/>
                </a:solidFill>
                <a:latin typeface="Century Gothic" panose="020B0502020202020204"/>
              </a:rPr>
              <a:t>HUKUKSAL SONUÇ</a:t>
            </a:r>
          </a:p>
        </p:txBody>
      </p:sp>
      <p:sp>
        <p:nvSpPr>
          <p:cNvPr id="2" name="Ok: Aşağı 1"/>
          <p:cNvSpPr/>
          <p:nvPr/>
        </p:nvSpPr>
        <p:spPr>
          <a:xfrm>
            <a:off x="536715" y="1252330"/>
            <a:ext cx="3647660" cy="154802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solidFill>
                  <a:schemeClr val="bg1"/>
                </a:solidFill>
                <a:latin typeface="Calibri" panose="020F0502020204030204" pitchFamily="34" charset="0"/>
                <a:cs typeface="Calibri" panose="020F0502020204030204" pitchFamily="34" charset="0"/>
              </a:rPr>
              <a:t>İZAH KONUSU HUSUSLARLA SINIRLI</a:t>
            </a:r>
          </a:p>
          <a:p>
            <a:pPr algn="ctr"/>
            <a:r>
              <a:rPr lang="tr-TR" sz="1600" b="1" dirty="0">
                <a:solidFill>
                  <a:schemeClr val="bg1"/>
                </a:solidFill>
                <a:latin typeface="Calibri" panose="020F0502020204030204" pitchFamily="34" charset="0"/>
                <a:cs typeface="Calibri" panose="020F0502020204030204" pitchFamily="34" charset="0"/>
              </a:rPr>
              <a:t>OLARAK</a:t>
            </a:r>
          </a:p>
        </p:txBody>
      </p:sp>
      <p:sp>
        <p:nvSpPr>
          <p:cNvPr id="3" name="Akış Çizelgesi: Karar 2"/>
          <p:cNvSpPr/>
          <p:nvPr/>
        </p:nvSpPr>
        <p:spPr>
          <a:xfrm>
            <a:off x="188845" y="2838450"/>
            <a:ext cx="4343399" cy="1981200"/>
          </a:xfrm>
          <a:prstGeom prst="flowChartDecis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latin typeface="Calibri" panose="020F0502020204030204" pitchFamily="34" charset="0"/>
                <a:cs typeface="Calibri" panose="020F0502020204030204" pitchFamily="34" charset="0"/>
              </a:rPr>
              <a:t>VUK M.371 HÜKMÜNDEN YARARLANILAMAZ</a:t>
            </a:r>
            <a:endParaRPr lang="tr-TR" sz="2000" dirty="0">
              <a:latin typeface="Calibri" panose="020F0502020204030204" pitchFamily="34" charset="0"/>
              <a:cs typeface="Calibri" panose="020F0502020204030204" pitchFamily="34" charset="0"/>
            </a:endParaRPr>
          </a:p>
        </p:txBody>
      </p:sp>
      <p:sp>
        <p:nvSpPr>
          <p:cNvPr id="6" name="Akış Çizelgesi: Karar 5"/>
          <p:cNvSpPr/>
          <p:nvPr/>
        </p:nvSpPr>
        <p:spPr>
          <a:xfrm>
            <a:off x="4706351" y="2800350"/>
            <a:ext cx="4166937" cy="2057400"/>
          </a:xfrm>
          <a:prstGeom prst="flowChartDecisi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tx1"/>
                </a:solidFill>
                <a:latin typeface="Calibri" panose="020F0502020204030204" pitchFamily="34" charset="0"/>
                <a:cs typeface="Calibri" panose="020F0502020204030204" pitchFamily="34" charset="0"/>
              </a:rPr>
              <a:t>VUK M.371 HÜKMÜNDEN YARARLANILIR.</a:t>
            </a:r>
            <a:endParaRPr lang="tr-TR" sz="2000" dirty="0">
              <a:solidFill>
                <a:schemeClr val="tx1"/>
              </a:solidFill>
              <a:latin typeface="Calibri" panose="020F0502020204030204" pitchFamily="34" charset="0"/>
              <a:cs typeface="Calibri" panose="020F0502020204030204" pitchFamily="34" charset="0"/>
            </a:endParaRPr>
          </a:p>
        </p:txBody>
      </p:sp>
      <p:sp>
        <p:nvSpPr>
          <p:cNvPr id="7" name="Ok: Aşağı 6"/>
          <p:cNvSpPr/>
          <p:nvPr/>
        </p:nvSpPr>
        <p:spPr>
          <a:xfrm>
            <a:off x="4965990" y="1255338"/>
            <a:ext cx="3647660" cy="1478838"/>
          </a:xfrm>
          <a:prstGeom prst="downArrow">
            <a:avLst/>
          </a:prstGeom>
          <a:solidFill>
            <a:srgbClr val="00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solidFill>
                  <a:schemeClr val="bg1"/>
                </a:solidFill>
                <a:latin typeface="Calibri" panose="020F0502020204030204" pitchFamily="34" charset="0"/>
                <a:cs typeface="Calibri" panose="020F0502020204030204" pitchFamily="34" charset="0"/>
              </a:rPr>
              <a:t>İZAHA KONUSU</a:t>
            </a:r>
          </a:p>
          <a:p>
            <a:pPr algn="ctr"/>
            <a:r>
              <a:rPr lang="tr-TR" sz="1600" b="1" dirty="0">
                <a:solidFill>
                  <a:schemeClr val="bg1"/>
                </a:solidFill>
                <a:latin typeface="Calibri" panose="020F0502020204030204" pitchFamily="34" charset="0"/>
                <a:cs typeface="Calibri" panose="020F0502020204030204" pitchFamily="34" charset="0"/>
              </a:rPr>
              <a:t>DIŞINDAKİ HUSUSLAR</a:t>
            </a:r>
          </a:p>
        </p:txBody>
      </p:sp>
    </p:spTree>
    <p:extLst>
      <p:ext uri="{BB962C8B-B14F-4D97-AF65-F5344CB8AC3E}">
        <p14:creationId xmlns:p14="http://schemas.microsoft.com/office/powerpoint/2010/main" xmlns="" val="26754382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76469" y="1"/>
            <a:ext cx="8497957" cy="10734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r>
              <a:rPr lang="tr-TR" sz="3600" b="1" dirty="0">
                <a:solidFill>
                  <a:prstClr val="white"/>
                </a:solidFill>
                <a:latin typeface="Century Gothic" panose="020B0502020202020204"/>
              </a:rPr>
              <a:t>HUKUKSAL SONUÇ</a:t>
            </a:r>
          </a:p>
        </p:txBody>
      </p:sp>
      <p:sp>
        <p:nvSpPr>
          <p:cNvPr id="3" name="Akış Çizelgesi: Karar 2"/>
          <p:cNvSpPr/>
          <p:nvPr/>
        </p:nvSpPr>
        <p:spPr>
          <a:xfrm>
            <a:off x="152400" y="1848678"/>
            <a:ext cx="4901642" cy="3161472"/>
          </a:xfrm>
          <a:prstGeom prst="flowChartDecis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latin typeface="Calibri" panose="020F0502020204030204" pitchFamily="34" charset="0"/>
                <a:cs typeface="Calibri" panose="020F0502020204030204" pitchFamily="34" charset="0"/>
              </a:rPr>
              <a:t>KANUNDA SINIRLANDIRICI BİR HÜKÜM BULUNMAMAKTADIR.</a:t>
            </a:r>
            <a:endParaRPr lang="tr-TR" sz="2000" dirty="0">
              <a:latin typeface="Calibri" panose="020F0502020204030204" pitchFamily="34" charset="0"/>
              <a:cs typeface="Calibri" panose="020F0502020204030204" pitchFamily="34" charset="0"/>
            </a:endParaRPr>
          </a:p>
        </p:txBody>
      </p:sp>
      <p:sp>
        <p:nvSpPr>
          <p:cNvPr id="6" name="Akış Çizelgesi: Karar 5"/>
          <p:cNvSpPr/>
          <p:nvPr/>
        </p:nvSpPr>
        <p:spPr>
          <a:xfrm>
            <a:off x="5054042" y="1678157"/>
            <a:ext cx="4020384" cy="3085272"/>
          </a:xfrm>
          <a:prstGeom prst="flowChartDecision">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tx1"/>
                </a:solidFill>
                <a:latin typeface="Calibri" panose="020F0502020204030204" pitchFamily="34" charset="0"/>
                <a:cs typeface="Calibri" panose="020F0502020204030204" pitchFamily="34" charset="0"/>
              </a:rPr>
              <a:t>İHTİRAZİ KAYITLA BEYANNAEME VERİLEREK</a:t>
            </a:r>
          </a:p>
          <a:p>
            <a:pPr algn="ctr"/>
            <a:r>
              <a:rPr lang="tr-TR" sz="2000" b="1" dirty="0">
                <a:solidFill>
                  <a:srgbClr val="FF0000"/>
                </a:solidFill>
                <a:latin typeface="Calibri" panose="020F0502020204030204" pitchFamily="34" charset="0"/>
                <a:cs typeface="Calibri" panose="020F0502020204030204" pitchFamily="34" charset="0"/>
              </a:rPr>
              <a:t>DAVA KONUSU EDİLEBİLİR</a:t>
            </a:r>
            <a:r>
              <a:rPr lang="tr-TR" sz="2000" b="1" dirty="0">
                <a:solidFill>
                  <a:schemeClr val="tx1"/>
                </a:solidFill>
                <a:latin typeface="Calibri" panose="020F0502020204030204" pitchFamily="34" charset="0"/>
                <a:cs typeface="Calibri" panose="020F0502020204030204" pitchFamily="34" charset="0"/>
              </a:rPr>
              <a:t>.</a:t>
            </a:r>
            <a:endParaRPr lang="tr-TR" sz="2000" dirty="0">
              <a:solidFill>
                <a:schemeClr val="tx1"/>
              </a:solidFill>
              <a:latin typeface="Calibri" panose="020F0502020204030204" pitchFamily="34" charset="0"/>
              <a:cs typeface="Calibri" panose="020F0502020204030204" pitchFamily="34" charset="0"/>
            </a:endParaRPr>
          </a:p>
        </p:txBody>
      </p:sp>
      <p:sp>
        <p:nvSpPr>
          <p:cNvPr id="7" name="Ok: Aşağı 6"/>
          <p:cNvSpPr/>
          <p:nvPr/>
        </p:nvSpPr>
        <p:spPr>
          <a:xfrm>
            <a:off x="2887320" y="1252330"/>
            <a:ext cx="3647660" cy="170042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rgbClr val="FFFF00"/>
                </a:solidFill>
                <a:latin typeface="Calibri" panose="020F0502020204030204" pitchFamily="34" charset="0"/>
                <a:cs typeface="Calibri" panose="020F0502020204030204" pitchFamily="34" charset="0"/>
              </a:rPr>
              <a:t>İhtirazi kayıt konulabilir mi?</a:t>
            </a:r>
          </a:p>
        </p:txBody>
      </p:sp>
    </p:spTree>
    <p:extLst>
      <p:ext uri="{BB962C8B-B14F-4D97-AF65-F5344CB8AC3E}">
        <p14:creationId xmlns:p14="http://schemas.microsoft.com/office/powerpoint/2010/main" xmlns="" val="17071121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27991" y="1"/>
            <a:ext cx="8497957" cy="10734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r>
              <a:rPr lang="tr-TR" sz="3600" b="1" dirty="0">
                <a:solidFill>
                  <a:prstClr val="white"/>
                </a:solidFill>
                <a:latin typeface="Century Gothic" panose="020B0502020202020204"/>
              </a:rPr>
              <a:t>KAPSAMA ALINAN İŞLEMLER</a:t>
            </a:r>
          </a:p>
        </p:txBody>
      </p:sp>
      <p:sp>
        <p:nvSpPr>
          <p:cNvPr id="2" name="Oval 1"/>
          <p:cNvSpPr/>
          <p:nvPr/>
        </p:nvSpPr>
        <p:spPr>
          <a:xfrm>
            <a:off x="1123123" y="1500809"/>
            <a:ext cx="6917634" cy="1590261"/>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rgbClr val="FFFF00"/>
                </a:solidFill>
              </a:rPr>
              <a:t>İzaha davetin kapsamını belirleme yetkisi 370. maddenin dördüncü fıkrası ile Maliye Bakanlığına  verildiğinden </a:t>
            </a:r>
          </a:p>
        </p:txBody>
      </p:sp>
      <p:sp>
        <p:nvSpPr>
          <p:cNvPr id="5" name="Akış Çizelgesi: Manyetik Disk 4"/>
          <p:cNvSpPr/>
          <p:nvPr/>
        </p:nvSpPr>
        <p:spPr>
          <a:xfrm>
            <a:off x="533400" y="3257550"/>
            <a:ext cx="8292548" cy="1463537"/>
          </a:xfrm>
          <a:prstGeom prst="flowChartMagneticDisk">
            <a:avLst/>
          </a:prstGeom>
          <a:solidFill>
            <a:srgbClr val="FF0000"/>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b="1" dirty="0">
              <a:latin typeface="Calibri" panose="020F0502020204030204" pitchFamily="34" charset="0"/>
              <a:cs typeface="Calibri" panose="020F0502020204030204" pitchFamily="34" charset="0"/>
            </a:endParaRPr>
          </a:p>
          <a:p>
            <a:pPr algn="ctr"/>
            <a:r>
              <a:rPr lang="tr-TR" sz="2800" b="1" dirty="0">
                <a:latin typeface="Calibri" panose="020F0502020204030204" pitchFamily="34" charset="0"/>
                <a:cs typeface="Calibri" panose="020F0502020204030204" pitchFamily="34" charset="0"/>
              </a:rPr>
              <a:t>KAPSAM MALİYE BAKANLIĞI’NCA BELİRLENMİŞTİR</a:t>
            </a:r>
            <a:r>
              <a:rPr lang="tr-TR" sz="2400" b="1" dirty="0"/>
              <a:t>.</a:t>
            </a:r>
          </a:p>
        </p:txBody>
      </p:sp>
    </p:spTree>
    <p:extLst>
      <p:ext uri="{BB962C8B-B14F-4D97-AF65-F5344CB8AC3E}">
        <p14:creationId xmlns:p14="http://schemas.microsoft.com/office/powerpoint/2010/main" xmlns="" val="41337004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27991" y="1"/>
            <a:ext cx="8497957" cy="10734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r>
              <a:rPr lang="tr-TR" sz="3600" b="1" dirty="0">
                <a:solidFill>
                  <a:prstClr val="white"/>
                </a:solidFill>
                <a:latin typeface="Century Gothic" panose="020B0502020202020204"/>
              </a:rPr>
              <a:t>KAPSAM</a:t>
            </a:r>
          </a:p>
        </p:txBody>
      </p:sp>
      <p:sp>
        <p:nvSpPr>
          <p:cNvPr id="3" name="Düşünce Balonu: Bulut 2"/>
          <p:cNvSpPr/>
          <p:nvPr/>
        </p:nvSpPr>
        <p:spPr>
          <a:xfrm>
            <a:off x="327991" y="1639957"/>
            <a:ext cx="5307496" cy="2802835"/>
          </a:xfrm>
          <a:prstGeom prst="cloudCallout">
            <a:avLst/>
          </a:prstGeom>
          <a:solidFill>
            <a:schemeClr val="bg1"/>
          </a:solidFill>
          <a:ln w="76200">
            <a:solidFill>
              <a:srgbClr val="FFFF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700" b="1" dirty="0">
                <a:solidFill>
                  <a:srgbClr val="FF0000"/>
                </a:solidFill>
                <a:latin typeface="Calibri" panose="020F0502020204030204" pitchFamily="34" charset="0"/>
                <a:cs typeface="Calibri" panose="020F0502020204030204" pitchFamily="34" charset="0"/>
              </a:rPr>
              <a:t>Kapsam her zaman değiştirilebilir.</a:t>
            </a:r>
          </a:p>
          <a:p>
            <a:pPr algn="ctr"/>
            <a:r>
              <a:rPr lang="tr-TR" sz="2700" b="1" dirty="0">
                <a:solidFill>
                  <a:srgbClr val="FF0000"/>
                </a:solidFill>
                <a:latin typeface="Calibri" panose="020F0502020204030204" pitchFamily="34" charset="0"/>
                <a:cs typeface="Calibri" panose="020F0502020204030204" pitchFamily="34" charset="0"/>
              </a:rPr>
              <a:t>Yetki Maliye Bakanlığı’ndadır.</a:t>
            </a:r>
          </a:p>
        </p:txBody>
      </p:sp>
      <p:sp>
        <p:nvSpPr>
          <p:cNvPr id="6" name="Kaydırma: Dikey 5"/>
          <p:cNvSpPr/>
          <p:nvPr/>
        </p:nvSpPr>
        <p:spPr>
          <a:xfrm>
            <a:off x="5546035" y="1232451"/>
            <a:ext cx="3448878" cy="3458818"/>
          </a:xfrm>
          <a:prstGeom prst="verticalScroll">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rgbClr val="FFFF00"/>
                </a:solidFill>
                <a:latin typeface="Calibri" panose="020F0502020204030204" pitchFamily="34" charset="0"/>
                <a:cs typeface="Calibri" panose="020F0502020204030204" pitchFamily="34" charset="0"/>
              </a:rPr>
              <a:t>VERGİLENDİRME YETKİSİNİN İDAREYE DEVRİ SONUCUNU DOĞURUP DOĞURMADIĞI TARTIŞMALIDIR.</a:t>
            </a:r>
          </a:p>
        </p:txBody>
      </p:sp>
    </p:spTree>
    <p:extLst>
      <p:ext uri="{BB962C8B-B14F-4D97-AF65-F5344CB8AC3E}">
        <p14:creationId xmlns:p14="http://schemas.microsoft.com/office/powerpoint/2010/main" xmlns="" val="846943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27991" y="1"/>
            <a:ext cx="8497957" cy="10734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r>
              <a:rPr lang="tr-TR" sz="3600" b="1" dirty="0">
                <a:solidFill>
                  <a:prstClr val="white"/>
                </a:solidFill>
                <a:latin typeface="Century Gothic" panose="020B0502020202020204"/>
              </a:rPr>
              <a:t>BELİRLENEN KAPSAM</a:t>
            </a:r>
          </a:p>
        </p:txBody>
      </p:sp>
      <p:sp>
        <p:nvSpPr>
          <p:cNvPr id="2" name="Kaydırma: Dikey 1"/>
          <p:cNvSpPr/>
          <p:nvPr/>
        </p:nvSpPr>
        <p:spPr>
          <a:xfrm>
            <a:off x="1" y="1242392"/>
            <a:ext cx="8994912" cy="3667539"/>
          </a:xfrm>
          <a:prstGeom prst="vertic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tr-TR" sz="1500" b="1" dirty="0">
              <a:solidFill>
                <a:srgbClr val="FF0000"/>
              </a:solidFill>
              <a:latin typeface="Calibri" panose="020F0502020204030204" pitchFamily="34" charset="0"/>
              <a:cs typeface="Calibri" panose="020F0502020204030204" pitchFamily="34" charset="0"/>
            </a:endParaRPr>
          </a:p>
          <a:p>
            <a:pPr algn="just">
              <a:lnSpc>
                <a:spcPct val="150000"/>
              </a:lnSpc>
            </a:pPr>
            <a:r>
              <a:rPr lang="tr-TR" b="1" dirty="0">
                <a:solidFill>
                  <a:srgbClr val="FF0000"/>
                </a:solidFill>
                <a:latin typeface="Calibri" panose="020F0502020204030204" pitchFamily="34" charset="0"/>
                <a:cs typeface="Calibri" panose="020F0502020204030204" pitchFamily="34" charset="0"/>
              </a:rPr>
              <a:t>1-</a:t>
            </a:r>
            <a:r>
              <a:rPr lang="en-US" b="1" dirty="0">
                <a:solidFill>
                  <a:srgbClr val="FF0000"/>
                </a:solidFill>
                <a:latin typeface="Calibri" panose="020F0502020204030204" pitchFamily="34" charset="0"/>
                <a:cs typeface="Calibri" panose="020F0502020204030204" pitchFamily="34" charset="0"/>
              </a:rPr>
              <a:t>Ba-Bs </a:t>
            </a:r>
            <a:r>
              <a:rPr lang="en-US" b="1" dirty="0" err="1">
                <a:solidFill>
                  <a:srgbClr val="FF0000"/>
                </a:solidFill>
                <a:latin typeface="Calibri" panose="020F0502020204030204" pitchFamily="34" charset="0"/>
                <a:cs typeface="Calibri" panose="020F0502020204030204" pitchFamily="34" charset="0"/>
              </a:rPr>
              <a:t>Bildirim</a:t>
            </a:r>
            <a:r>
              <a:rPr lang="en-US" b="1" dirty="0">
                <a:solidFill>
                  <a:srgbClr val="FF0000"/>
                </a:solidFill>
                <a:latin typeface="Calibri" panose="020F0502020204030204" pitchFamily="34" charset="0"/>
                <a:cs typeface="Calibri" panose="020F0502020204030204" pitchFamily="34" charset="0"/>
              </a:rPr>
              <a:t> </a:t>
            </a:r>
            <a:r>
              <a:rPr lang="en-US" b="1" dirty="0" err="1">
                <a:solidFill>
                  <a:srgbClr val="FF0000"/>
                </a:solidFill>
                <a:latin typeface="Calibri" panose="020F0502020204030204" pitchFamily="34" charset="0"/>
                <a:cs typeface="Calibri" panose="020F0502020204030204" pitchFamily="34" charset="0"/>
              </a:rPr>
              <a:t>Formlarında</a:t>
            </a:r>
            <a:r>
              <a:rPr lang="en-US" b="1" dirty="0">
                <a:solidFill>
                  <a:srgbClr val="FF0000"/>
                </a:solidFill>
                <a:latin typeface="Calibri" panose="020F0502020204030204" pitchFamily="34" charset="0"/>
                <a:cs typeface="Calibri" panose="020F0502020204030204" pitchFamily="34" charset="0"/>
              </a:rPr>
              <a:t> </a:t>
            </a:r>
            <a:r>
              <a:rPr lang="en-US" b="1" dirty="0" err="1">
                <a:solidFill>
                  <a:srgbClr val="FF0000"/>
                </a:solidFill>
                <a:latin typeface="Calibri" panose="020F0502020204030204" pitchFamily="34" charset="0"/>
                <a:cs typeface="Calibri" panose="020F0502020204030204" pitchFamily="34" charset="0"/>
              </a:rPr>
              <a:t>Yer</a:t>
            </a:r>
            <a:r>
              <a:rPr lang="en-US" b="1" dirty="0">
                <a:solidFill>
                  <a:srgbClr val="FF0000"/>
                </a:solidFill>
                <a:latin typeface="Calibri" panose="020F0502020204030204" pitchFamily="34" charset="0"/>
                <a:cs typeface="Calibri" panose="020F0502020204030204" pitchFamily="34" charset="0"/>
              </a:rPr>
              <a:t> Alan </a:t>
            </a:r>
            <a:r>
              <a:rPr lang="en-US" b="1" dirty="0" err="1">
                <a:solidFill>
                  <a:srgbClr val="FF0000"/>
                </a:solidFill>
                <a:latin typeface="Calibri" panose="020F0502020204030204" pitchFamily="34" charset="0"/>
                <a:cs typeface="Calibri" panose="020F0502020204030204" pitchFamily="34" charset="0"/>
              </a:rPr>
              <a:t>Bilgilerin</a:t>
            </a:r>
            <a:r>
              <a:rPr lang="en-US" b="1" dirty="0">
                <a:solidFill>
                  <a:srgbClr val="FF0000"/>
                </a:solidFill>
                <a:latin typeface="Calibri" panose="020F0502020204030204" pitchFamily="34" charset="0"/>
                <a:cs typeface="Calibri" panose="020F0502020204030204" pitchFamily="34" charset="0"/>
              </a:rPr>
              <a:t> </a:t>
            </a:r>
            <a:r>
              <a:rPr lang="en-US" b="1" dirty="0" err="1">
                <a:solidFill>
                  <a:srgbClr val="FF0000"/>
                </a:solidFill>
                <a:latin typeface="Calibri" panose="020F0502020204030204" pitchFamily="34" charset="0"/>
                <a:cs typeface="Calibri" panose="020F0502020204030204" pitchFamily="34" charset="0"/>
              </a:rPr>
              <a:t>Analizi</a:t>
            </a:r>
            <a:r>
              <a:rPr lang="en-US" b="1" dirty="0">
                <a:solidFill>
                  <a:srgbClr val="FF0000"/>
                </a:solidFill>
                <a:latin typeface="Calibri" panose="020F0502020204030204" pitchFamily="34" charset="0"/>
                <a:cs typeface="Calibri" panose="020F0502020204030204" pitchFamily="34" charset="0"/>
              </a:rPr>
              <a:t> </a:t>
            </a:r>
            <a:r>
              <a:rPr lang="en-US" b="1" dirty="0" err="1">
                <a:solidFill>
                  <a:srgbClr val="FF0000"/>
                </a:solidFill>
                <a:latin typeface="Calibri" panose="020F0502020204030204" pitchFamily="34" charset="0"/>
                <a:cs typeface="Calibri" panose="020F0502020204030204" pitchFamily="34" charset="0"/>
              </a:rPr>
              <a:t>Sonucunda</a:t>
            </a:r>
            <a:r>
              <a:rPr lang="en-US" b="1" dirty="0">
                <a:solidFill>
                  <a:srgbClr val="FF0000"/>
                </a:solidFill>
                <a:latin typeface="Calibri" panose="020F0502020204030204" pitchFamily="34" charset="0"/>
                <a:cs typeface="Calibri" panose="020F0502020204030204" pitchFamily="34" charset="0"/>
              </a:rPr>
              <a:t> </a:t>
            </a:r>
            <a:r>
              <a:rPr lang="en-US" b="1" dirty="0" err="1">
                <a:solidFill>
                  <a:srgbClr val="FF0000"/>
                </a:solidFill>
                <a:latin typeface="Calibri" panose="020F0502020204030204" pitchFamily="34" charset="0"/>
                <a:cs typeface="Calibri" panose="020F0502020204030204" pitchFamily="34" charset="0"/>
              </a:rPr>
              <a:t>Mükelleflerin</a:t>
            </a:r>
            <a:r>
              <a:rPr lang="en-US" b="1" dirty="0">
                <a:solidFill>
                  <a:srgbClr val="FF0000"/>
                </a:solidFill>
                <a:latin typeface="Calibri" panose="020F0502020204030204" pitchFamily="34" charset="0"/>
                <a:cs typeface="Calibri" panose="020F0502020204030204" pitchFamily="34" charset="0"/>
              </a:rPr>
              <a:t> </a:t>
            </a:r>
            <a:r>
              <a:rPr lang="en-US" b="1" dirty="0" err="1">
                <a:solidFill>
                  <a:srgbClr val="FF0000"/>
                </a:solidFill>
                <a:latin typeface="Calibri" panose="020F0502020204030204" pitchFamily="34" charset="0"/>
                <a:cs typeface="Calibri" panose="020F0502020204030204" pitchFamily="34" charset="0"/>
              </a:rPr>
              <a:t>İzaha</a:t>
            </a:r>
            <a:r>
              <a:rPr lang="en-US" b="1" dirty="0">
                <a:solidFill>
                  <a:srgbClr val="FF0000"/>
                </a:solidFill>
                <a:latin typeface="Calibri" panose="020F0502020204030204" pitchFamily="34" charset="0"/>
                <a:cs typeface="Calibri" panose="020F0502020204030204" pitchFamily="34" charset="0"/>
              </a:rPr>
              <a:t> </a:t>
            </a:r>
            <a:r>
              <a:rPr lang="en-US" b="1" dirty="0" err="1">
                <a:solidFill>
                  <a:srgbClr val="FF0000"/>
                </a:solidFill>
                <a:latin typeface="Calibri" panose="020F0502020204030204" pitchFamily="34" charset="0"/>
                <a:cs typeface="Calibri" panose="020F0502020204030204" pitchFamily="34" charset="0"/>
              </a:rPr>
              <a:t>Davet</a:t>
            </a:r>
            <a:r>
              <a:rPr lang="en-US" b="1" dirty="0">
                <a:solidFill>
                  <a:srgbClr val="FF0000"/>
                </a:solidFill>
                <a:latin typeface="Calibri" panose="020F0502020204030204" pitchFamily="34" charset="0"/>
                <a:cs typeface="Calibri" panose="020F0502020204030204" pitchFamily="34" charset="0"/>
              </a:rPr>
              <a:t> </a:t>
            </a:r>
            <a:r>
              <a:rPr lang="en-US" b="1" dirty="0" err="1">
                <a:solidFill>
                  <a:srgbClr val="FF0000"/>
                </a:solidFill>
                <a:latin typeface="Calibri" panose="020F0502020204030204" pitchFamily="34" charset="0"/>
                <a:cs typeface="Calibri" panose="020F0502020204030204" pitchFamily="34" charset="0"/>
              </a:rPr>
              <a:t>Edilmesi</a:t>
            </a:r>
            <a:r>
              <a:rPr lang="tr-TR" b="1" dirty="0">
                <a:solidFill>
                  <a:srgbClr val="FF0000"/>
                </a:solidFill>
                <a:latin typeface="Calibri" panose="020F0502020204030204" pitchFamily="34" charset="0"/>
                <a:cs typeface="Calibri" panose="020F0502020204030204" pitchFamily="34" charset="0"/>
              </a:rPr>
              <a:t>,</a:t>
            </a:r>
          </a:p>
          <a:p>
            <a:pPr algn="just">
              <a:lnSpc>
                <a:spcPct val="150000"/>
              </a:lnSpc>
            </a:pPr>
            <a:r>
              <a:rPr lang="tr-TR" b="1" dirty="0">
                <a:solidFill>
                  <a:srgbClr val="FF0000"/>
                </a:solidFill>
                <a:latin typeface="Calibri" panose="020F0502020204030204" pitchFamily="34" charset="0"/>
                <a:cs typeface="Calibri" panose="020F0502020204030204" pitchFamily="34" charset="0"/>
              </a:rPr>
              <a:t>2- </a:t>
            </a:r>
            <a:r>
              <a:rPr lang="tr-TR" b="1" dirty="0">
                <a:solidFill>
                  <a:schemeClr val="tx1"/>
                </a:solidFill>
                <a:latin typeface="Calibri" panose="020F0502020204030204" pitchFamily="34" charset="0"/>
                <a:cs typeface="Calibri" panose="020F0502020204030204" pitchFamily="34" charset="0"/>
              </a:rPr>
              <a:t>Kredi Kartı Satış Bilgileri ile Katma Değer Vergisi (KDV) Beyannamelerinin Karşılaştırılması Sonucunda Mükelleflerin İzaha Davet Edilmesi,</a:t>
            </a:r>
          </a:p>
          <a:p>
            <a:pPr algn="just">
              <a:lnSpc>
                <a:spcPct val="150000"/>
              </a:lnSpc>
            </a:pPr>
            <a:r>
              <a:rPr lang="tr-TR" b="1" dirty="0">
                <a:solidFill>
                  <a:schemeClr val="tx1"/>
                </a:solidFill>
                <a:latin typeface="Calibri" panose="020F0502020204030204" pitchFamily="34" charset="0"/>
                <a:cs typeface="Calibri" panose="020F0502020204030204" pitchFamily="34" charset="0"/>
              </a:rPr>
              <a:t>3- </a:t>
            </a:r>
            <a:r>
              <a:rPr lang="tr-TR" b="1" dirty="0">
                <a:solidFill>
                  <a:srgbClr val="FF0000"/>
                </a:solidFill>
                <a:latin typeface="Calibri" panose="020F0502020204030204" pitchFamily="34" charset="0"/>
                <a:cs typeface="Calibri" panose="020F0502020204030204" pitchFamily="34" charset="0"/>
              </a:rPr>
              <a:t>Yıllık Beyannameler ile Muhtasar ve Prim Hizmet Beyannamelerinin Karşılaştırılması Sonucunda Mükelleflerin İzaha Davet Edilmesi,</a:t>
            </a:r>
          </a:p>
          <a:p>
            <a:pPr algn="just">
              <a:lnSpc>
                <a:spcPct val="150000"/>
              </a:lnSpc>
            </a:pPr>
            <a:r>
              <a:rPr lang="tr-TR" b="1" dirty="0">
                <a:solidFill>
                  <a:srgbClr val="FF0000"/>
                </a:solidFill>
                <a:latin typeface="Calibri" panose="020F0502020204030204" pitchFamily="34" charset="0"/>
                <a:cs typeface="Calibri" panose="020F0502020204030204" pitchFamily="34" charset="0"/>
              </a:rPr>
              <a:t>4- </a:t>
            </a:r>
            <a:r>
              <a:rPr lang="tr-TR" b="1" dirty="0">
                <a:solidFill>
                  <a:schemeClr val="tx1"/>
                </a:solidFill>
                <a:latin typeface="Calibri" panose="020F0502020204030204" pitchFamily="34" charset="0"/>
                <a:cs typeface="Calibri" panose="020F0502020204030204" pitchFamily="34" charset="0"/>
              </a:rPr>
              <a:t>Çeşitli Kurum ve Kuruluşlardan Elde Edilen Bilgiler ile Asgari Ücret Tarifelerinin Karşılaştırılması Sonucunda Mükelleflerin İzaha Davet Edilmesi </a:t>
            </a:r>
          </a:p>
          <a:p>
            <a:pPr algn="just"/>
            <a:endParaRPr lang="tr-TR" sz="135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9556982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27991" y="1"/>
            <a:ext cx="8497957" cy="10734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r>
              <a:rPr lang="tr-TR" sz="3600" b="1" dirty="0">
                <a:solidFill>
                  <a:prstClr val="white"/>
                </a:solidFill>
                <a:latin typeface="Century Gothic" panose="020B0502020202020204"/>
              </a:rPr>
              <a:t>BELİRLENEN KAPSAM</a:t>
            </a:r>
          </a:p>
        </p:txBody>
      </p:sp>
      <p:sp>
        <p:nvSpPr>
          <p:cNvPr id="2" name="Kaydırma: Dikey 1"/>
          <p:cNvSpPr/>
          <p:nvPr/>
        </p:nvSpPr>
        <p:spPr>
          <a:xfrm>
            <a:off x="139147" y="1242391"/>
            <a:ext cx="9004853" cy="3796748"/>
          </a:xfrm>
          <a:prstGeom prst="vertic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tr-TR" sz="1500" b="1" dirty="0">
              <a:solidFill>
                <a:srgbClr val="FF0000"/>
              </a:solidFill>
            </a:endParaRPr>
          </a:p>
          <a:p>
            <a:pPr algn="just">
              <a:lnSpc>
                <a:spcPct val="150000"/>
              </a:lnSpc>
            </a:pPr>
            <a:endParaRPr lang="tr-TR" sz="1500" b="1" dirty="0">
              <a:solidFill>
                <a:srgbClr val="FF0000"/>
              </a:solidFill>
            </a:endParaRPr>
          </a:p>
          <a:p>
            <a:pPr algn="just">
              <a:lnSpc>
                <a:spcPct val="150000"/>
              </a:lnSpc>
            </a:pPr>
            <a:endParaRPr lang="tr-TR" sz="1500" b="1" dirty="0">
              <a:solidFill>
                <a:srgbClr val="FF0000"/>
              </a:solidFill>
            </a:endParaRPr>
          </a:p>
          <a:p>
            <a:pPr algn="just">
              <a:lnSpc>
                <a:spcPct val="150000"/>
              </a:lnSpc>
            </a:pPr>
            <a:r>
              <a:rPr lang="tr-TR" sz="1500" b="1" dirty="0">
                <a:solidFill>
                  <a:srgbClr val="FF0000"/>
                </a:solidFill>
                <a:latin typeface="Calibri" panose="020F0502020204030204" pitchFamily="34" charset="0"/>
                <a:cs typeface="Calibri" panose="020F0502020204030204" pitchFamily="34" charset="0"/>
              </a:rPr>
              <a:t>5-</a:t>
            </a:r>
            <a:r>
              <a:rPr lang="en-US" sz="1500" b="1" dirty="0" err="1">
                <a:solidFill>
                  <a:srgbClr val="FF0000"/>
                </a:solidFill>
                <a:latin typeface="Calibri" panose="020F0502020204030204" pitchFamily="34" charset="0"/>
                <a:cs typeface="Calibri" panose="020F0502020204030204" pitchFamily="34" charset="0"/>
              </a:rPr>
              <a:t>Yıllık</a:t>
            </a:r>
            <a:r>
              <a:rPr lang="en-US" sz="1500" b="1" dirty="0">
                <a:solidFill>
                  <a:srgbClr val="FF0000"/>
                </a:solidFill>
                <a:latin typeface="Calibri" panose="020F0502020204030204" pitchFamily="34" charset="0"/>
                <a:cs typeface="Calibri" panose="020F0502020204030204" pitchFamily="34" charset="0"/>
              </a:rPr>
              <a:t> </a:t>
            </a:r>
            <a:r>
              <a:rPr lang="en-US" sz="1500" b="1" dirty="0" err="1">
                <a:solidFill>
                  <a:srgbClr val="FF0000"/>
                </a:solidFill>
                <a:latin typeface="Calibri" panose="020F0502020204030204" pitchFamily="34" charset="0"/>
                <a:cs typeface="Calibri" panose="020F0502020204030204" pitchFamily="34" charset="0"/>
              </a:rPr>
              <a:t>Gelir</a:t>
            </a:r>
            <a:r>
              <a:rPr lang="en-US" sz="1500" b="1" dirty="0">
                <a:solidFill>
                  <a:srgbClr val="FF0000"/>
                </a:solidFill>
                <a:latin typeface="Calibri" panose="020F0502020204030204" pitchFamily="34" charset="0"/>
                <a:cs typeface="Calibri" panose="020F0502020204030204" pitchFamily="34" charset="0"/>
              </a:rPr>
              <a:t> </a:t>
            </a:r>
            <a:r>
              <a:rPr lang="en-US" sz="1500" b="1" dirty="0" err="1">
                <a:solidFill>
                  <a:srgbClr val="FF0000"/>
                </a:solidFill>
                <a:latin typeface="Calibri" panose="020F0502020204030204" pitchFamily="34" charset="0"/>
                <a:cs typeface="Calibri" panose="020F0502020204030204" pitchFamily="34" charset="0"/>
              </a:rPr>
              <a:t>ve</a:t>
            </a:r>
            <a:r>
              <a:rPr lang="en-US" sz="1500" b="1" dirty="0">
                <a:solidFill>
                  <a:srgbClr val="FF0000"/>
                </a:solidFill>
                <a:latin typeface="Calibri" panose="020F0502020204030204" pitchFamily="34" charset="0"/>
                <a:cs typeface="Calibri" panose="020F0502020204030204" pitchFamily="34" charset="0"/>
              </a:rPr>
              <a:t> </a:t>
            </a:r>
            <a:r>
              <a:rPr lang="en-US" sz="1500" b="1" dirty="0" err="1">
                <a:solidFill>
                  <a:srgbClr val="FF0000"/>
                </a:solidFill>
                <a:latin typeface="Calibri" panose="020F0502020204030204" pitchFamily="34" charset="0"/>
                <a:cs typeface="Calibri" panose="020F0502020204030204" pitchFamily="34" charset="0"/>
              </a:rPr>
              <a:t>Kurumlar</a:t>
            </a:r>
            <a:r>
              <a:rPr lang="en-US" sz="1500" b="1" dirty="0">
                <a:solidFill>
                  <a:srgbClr val="FF0000"/>
                </a:solidFill>
                <a:latin typeface="Calibri" panose="020F0502020204030204" pitchFamily="34" charset="0"/>
                <a:cs typeface="Calibri" panose="020F0502020204030204" pitchFamily="34" charset="0"/>
              </a:rPr>
              <a:t> </a:t>
            </a:r>
            <a:r>
              <a:rPr lang="en-US" sz="1500" b="1" dirty="0" err="1">
                <a:solidFill>
                  <a:srgbClr val="FF0000"/>
                </a:solidFill>
                <a:latin typeface="Calibri" panose="020F0502020204030204" pitchFamily="34" charset="0"/>
                <a:cs typeface="Calibri" panose="020F0502020204030204" pitchFamily="34" charset="0"/>
              </a:rPr>
              <a:t>Vergisi</a:t>
            </a:r>
            <a:r>
              <a:rPr lang="en-US" sz="1500" b="1" dirty="0">
                <a:solidFill>
                  <a:srgbClr val="FF0000"/>
                </a:solidFill>
                <a:latin typeface="Calibri" panose="020F0502020204030204" pitchFamily="34" charset="0"/>
                <a:cs typeface="Calibri" panose="020F0502020204030204" pitchFamily="34" charset="0"/>
              </a:rPr>
              <a:t> </a:t>
            </a:r>
            <a:r>
              <a:rPr lang="en-US" sz="1500" b="1" dirty="0" err="1">
                <a:solidFill>
                  <a:srgbClr val="FF0000"/>
                </a:solidFill>
                <a:latin typeface="Calibri" panose="020F0502020204030204" pitchFamily="34" charset="0"/>
                <a:cs typeface="Calibri" panose="020F0502020204030204" pitchFamily="34" charset="0"/>
              </a:rPr>
              <a:t>Beyannameleri</a:t>
            </a:r>
            <a:r>
              <a:rPr lang="en-US" sz="1500" b="1" dirty="0">
                <a:solidFill>
                  <a:srgbClr val="FF0000"/>
                </a:solidFill>
                <a:latin typeface="Calibri" panose="020F0502020204030204" pitchFamily="34" charset="0"/>
                <a:cs typeface="Calibri" panose="020F0502020204030204" pitchFamily="34" charset="0"/>
              </a:rPr>
              <a:t> </a:t>
            </a:r>
            <a:r>
              <a:rPr lang="en-US" sz="1500" b="1" dirty="0" err="1">
                <a:solidFill>
                  <a:srgbClr val="FF0000"/>
                </a:solidFill>
                <a:latin typeface="Calibri" panose="020F0502020204030204" pitchFamily="34" charset="0"/>
                <a:cs typeface="Calibri" panose="020F0502020204030204" pitchFamily="34" charset="0"/>
              </a:rPr>
              <a:t>Üzerinde</a:t>
            </a:r>
            <a:r>
              <a:rPr lang="en-US" sz="1500" b="1" dirty="0">
                <a:solidFill>
                  <a:srgbClr val="FF0000"/>
                </a:solidFill>
                <a:latin typeface="Calibri" panose="020F0502020204030204" pitchFamily="34" charset="0"/>
                <a:cs typeface="Calibri" panose="020F0502020204030204" pitchFamily="34" charset="0"/>
              </a:rPr>
              <a:t> </a:t>
            </a:r>
            <a:r>
              <a:rPr lang="en-US" sz="1500" b="1" dirty="0" err="1">
                <a:solidFill>
                  <a:srgbClr val="FF0000"/>
                </a:solidFill>
                <a:latin typeface="Calibri" panose="020F0502020204030204" pitchFamily="34" charset="0"/>
                <a:cs typeface="Calibri" panose="020F0502020204030204" pitchFamily="34" charset="0"/>
              </a:rPr>
              <a:t>Yapılan</a:t>
            </a:r>
            <a:r>
              <a:rPr lang="en-US" sz="1500" b="1" dirty="0">
                <a:solidFill>
                  <a:srgbClr val="FF0000"/>
                </a:solidFill>
                <a:latin typeface="Calibri" panose="020F0502020204030204" pitchFamily="34" charset="0"/>
                <a:cs typeface="Calibri" panose="020F0502020204030204" pitchFamily="34" charset="0"/>
              </a:rPr>
              <a:t> </a:t>
            </a:r>
            <a:r>
              <a:rPr lang="en-US" sz="1500" b="1" dirty="0" err="1">
                <a:solidFill>
                  <a:srgbClr val="FF0000"/>
                </a:solidFill>
                <a:latin typeface="Calibri" panose="020F0502020204030204" pitchFamily="34" charset="0"/>
                <a:cs typeface="Calibri" panose="020F0502020204030204" pitchFamily="34" charset="0"/>
              </a:rPr>
              <a:t>İndirimleri</a:t>
            </a:r>
            <a:r>
              <a:rPr lang="en-US" sz="1500" b="1" dirty="0">
                <a:solidFill>
                  <a:srgbClr val="FF0000"/>
                </a:solidFill>
                <a:latin typeface="Calibri" panose="020F0502020204030204" pitchFamily="34" charset="0"/>
                <a:cs typeface="Calibri" panose="020F0502020204030204" pitchFamily="34" charset="0"/>
              </a:rPr>
              <a:t>, </a:t>
            </a:r>
            <a:r>
              <a:rPr lang="en-US" sz="1500" b="1" dirty="0" err="1">
                <a:solidFill>
                  <a:srgbClr val="FF0000"/>
                </a:solidFill>
                <a:latin typeface="Calibri" panose="020F0502020204030204" pitchFamily="34" charset="0"/>
                <a:cs typeface="Calibri" panose="020F0502020204030204" pitchFamily="34" charset="0"/>
              </a:rPr>
              <a:t>Kanuni</a:t>
            </a:r>
            <a:r>
              <a:rPr lang="en-US" sz="1500" b="1" dirty="0">
                <a:solidFill>
                  <a:srgbClr val="FF0000"/>
                </a:solidFill>
                <a:latin typeface="Calibri" panose="020F0502020204030204" pitchFamily="34" charset="0"/>
                <a:cs typeface="Calibri" panose="020F0502020204030204" pitchFamily="34" charset="0"/>
              </a:rPr>
              <a:t> </a:t>
            </a:r>
            <a:r>
              <a:rPr lang="en-US" sz="1500" b="1" dirty="0" err="1">
                <a:solidFill>
                  <a:srgbClr val="FF0000"/>
                </a:solidFill>
                <a:latin typeface="Calibri" panose="020F0502020204030204" pitchFamily="34" charset="0"/>
                <a:cs typeface="Calibri" panose="020F0502020204030204" pitchFamily="34" charset="0"/>
              </a:rPr>
              <a:t>Oranları</a:t>
            </a:r>
            <a:r>
              <a:rPr lang="en-US" sz="1500" b="1" dirty="0">
                <a:solidFill>
                  <a:srgbClr val="FF0000"/>
                </a:solidFill>
                <a:latin typeface="Calibri" panose="020F0502020204030204" pitchFamily="34" charset="0"/>
                <a:cs typeface="Calibri" panose="020F0502020204030204" pitchFamily="34" charset="0"/>
              </a:rPr>
              <a:t> </a:t>
            </a:r>
            <a:r>
              <a:rPr lang="en-US" sz="1500" b="1" dirty="0" err="1">
                <a:solidFill>
                  <a:srgbClr val="FF0000"/>
                </a:solidFill>
                <a:latin typeface="Calibri" panose="020F0502020204030204" pitchFamily="34" charset="0"/>
                <a:cs typeface="Calibri" panose="020F0502020204030204" pitchFamily="34" charset="0"/>
              </a:rPr>
              <a:t>Aşan</a:t>
            </a:r>
            <a:r>
              <a:rPr lang="en-US" sz="1500" b="1" dirty="0">
                <a:solidFill>
                  <a:srgbClr val="FF0000"/>
                </a:solidFill>
                <a:latin typeface="Calibri" panose="020F0502020204030204" pitchFamily="34" charset="0"/>
                <a:cs typeface="Calibri" panose="020F0502020204030204" pitchFamily="34" charset="0"/>
              </a:rPr>
              <a:t> </a:t>
            </a:r>
            <a:r>
              <a:rPr lang="en-US" sz="1500" b="1" dirty="0" err="1">
                <a:solidFill>
                  <a:srgbClr val="FF0000"/>
                </a:solidFill>
                <a:latin typeface="Calibri" panose="020F0502020204030204" pitchFamily="34" charset="0"/>
                <a:cs typeface="Calibri" panose="020F0502020204030204" pitchFamily="34" charset="0"/>
              </a:rPr>
              <a:t>Mükelleflerin</a:t>
            </a:r>
            <a:r>
              <a:rPr lang="en-US" sz="1500" b="1" dirty="0">
                <a:solidFill>
                  <a:srgbClr val="FF0000"/>
                </a:solidFill>
                <a:latin typeface="Calibri" panose="020F0502020204030204" pitchFamily="34" charset="0"/>
                <a:cs typeface="Calibri" panose="020F0502020204030204" pitchFamily="34" charset="0"/>
              </a:rPr>
              <a:t> </a:t>
            </a:r>
            <a:r>
              <a:rPr lang="en-US" sz="1500" b="1" dirty="0" err="1">
                <a:solidFill>
                  <a:srgbClr val="FF0000"/>
                </a:solidFill>
                <a:latin typeface="Calibri" panose="020F0502020204030204" pitchFamily="34" charset="0"/>
                <a:cs typeface="Calibri" panose="020F0502020204030204" pitchFamily="34" charset="0"/>
              </a:rPr>
              <a:t>İzaha</a:t>
            </a:r>
            <a:r>
              <a:rPr lang="en-US" sz="1500" b="1" dirty="0">
                <a:solidFill>
                  <a:srgbClr val="FF0000"/>
                </a:solidFill>
                <a:latin typeface="Calibri" panose="020F0502020204030204" pitchFamily="34" charset="0"/>
                <a:cs typeface="Calibri" panose="020F0502020204030204" pitchFamily="34" charset="0"/>
              </a:rPr>
              <a:t> </a:t>
            </a:r>
            <a:r>
              <a:rPr lang="en-US" sz="1500" b="1" dirty="0" err="1">
                <a:solidFill>
                  <a:srgbClr val="FF0000"/>
                </a:solidFill>
                <a:latin typeface="Calibri" panose="020F0502020204030204" pitchFamily="34" charset="0"/>
                <a:cs typeface="Calibri" panose="020F0502020204030204" pitchFamily="34" charset="0"/>
              </a:rPr>
              <a:t>Davet</a:t>
            </a:r>
            <a:r>
              <a:rPr lang="en-US" sz="1500" b="1" dirty="0">
                <a:solidFill>
                  <a:srgbClr val="FF0000"/>
                </a:solidFill>
                <a:latin typeface="Calibri" panose="020F0502020204030204" pitchFamily="34" charset="0"/>
                <a:cs typeface="Calibri" panose="020F0502020204030204" pitchFamily="34" charset="0"/>
              </a:rPr>
              <a:t> </a:t>
            </a:r>
            <a:r>
              <a:rPr lang="en-US" sz="1500" b="1" dirty="0" err="1">
                <a:solidFill>
                  <a:srgbClr val="FF0000"/>
                </a:solidFill>
                <a:latin typeface="Calibri" panose="020F0502020204030204" pitchFamily="34" charset="0"/>
                <a:cs typeface="Calibri" panose="020F0502020204030204" pitchFamily="34" charset="0"/>
              </a:rPr>
              <a:t>Edilmesi</a:t>
            </a:r>
            <a:r>
              <a:rPr lang="tr-TR" sz="1500" b="1" dirty="0">
                <a:solidFill>
                  <a:srgbClr val="FF0000"/>
                </a:solidFill>
                <a:latin typeface="Calibri" panose="020F0502020204030204" pitchFamily="34" charset="0"/>
                <a:cs typeface="Calibri" panose="020F0502020204030204" pitchFamily="34" charset="0"/>
              </a:rPr>
              <a:t>,</a:t>
            </a:r>
          </a:p>
          <a:p>
            <a:pPr algn="just">
              <a:lnSpc>
                <a:spcPct val="150000"/>
              </a:lnSpc>
            </a:pPr>
            <a:r>
              <a:rPr lang="tr-TR" sz="1500" b="1" dirty="0">
                <a:solidFill>
                  <a:srgbClr val="FF0000"/>
                </a:solidFill>
                <a:latin typeface="Calibri" panose="020F0502020204030204" pitchFamily="34" charset="0"/>
                <a:cs typeface="Calibri" panose="020F0502020204030204" pitchFamily="34" charset="0"/>
              </a:rPr>
              <a:t>6-</a:t>
            </a:r>
            <a:r>
              <a:rPr lang="en-US" sz="1500" b="1" dirty="0" err="1">
                <a:solidFill>
                  <a:schemeClr val="tx1"/>
                </a:solidFill>
                <a:latin typeface="Calibri" panose="020F0502020204030204" pitchFamily="34" charset="0"/>
                <a:cs typeface="Calibri" panose="020F0502020204030204" pitchFamily="34" charset="0"/>
              </a:rPr>
              <a:t>Dağıttığı</a:t>
            </a:r>
            <a:r>
              <a:rPr lang="en-US" sz="1500" b="1" dirty="0">
                <a:solidFill>
                  <a:schemeClr val="tx1"/>
                </a:solidFill>
                <a:latin typeface="Calibri" panose="020F0502020204030204" pitchFamily="34" charset="0"/>
                <a:cs typeface="Calibri" panose="020F0502020204030204" pitchFamily="34" charset="0"/>
              </a:rPr>
              <a:t> </a:t>
            </a:r>
            <a:r>
              <a:rPr lang="en-US" sz="1500" b="1" dirty="0" err="1">
                <a:solidFill>
                  <a:schemeClr val="tx1"/>
                </a:solidFill>
                <a:latin typeface="Calibri" panose="020F0502020204030204" pitchFamily="34" charset="0"/>
                <a:cs typeface="Calibri" panose="020F0502020204030204" pitchFamily="34" charset="0"/>
              </a:rPr>
              <a:t>Kâr</a:t>
            </a:r>
            <a:r>
              <a:rPr lang="en-US" sz="1500" b="1" dirty="0">
                <a:solidFill>
                  <a:schemeClr val="tx1"/>
                </a:solidFill>
                <a:latin typeface="Calibri" panose="020F0502020204030204" pitchFamily="34" charset="0"/>
                <a:cs typeface="Calibri" panose="020F0502020204030204" pitchFamily="34" charset="0"/>
              </a:rPr>
              <a:t> </a:t>
            </a:r>
            <a:r>
              <a:rPr lang="en-US" sz="1500" b="1" dirty="0" err="1">
                <a:solidFill>
                  <a:schemeClr val="tx1"/>
                </a:solidFill>
                <a:latin typeface="Calibri" panose="020F0502020204030204" pitchFamily="34" charset="0"/>
                <a:cs typeface="Calibri" panose="020F0502020204030204" pitchFamily="34" charset="0"/>
              </a:rPr>
              <a:t>Üzerinden</a:t>
            </a:r>
            <a:r>
              <a:rPr lang="en-US" sz="1500" b="1" dirty="0">
                <a:solidFill>
                  <a:schemeClr val="tx1"/>
                </a:solidFill>
                <a:latin typeface="Calibri" panose="020F0502020204030204" pitchFamily="34" charset="0"/>
                <a:cs typeface="Calibri" panose="020F0502020204030204" pitchFamily="34" charset="0"/>
              </a:rPr>
              <a:t> Tevkifat </a:t>
            </a:r>
            <a:r>
              <a:rPr lang="en-US" sz="1500" b="1" dirty="0" err="1">
                <a:solidFill>
                  <a:schemeClr val="tx1"/>
                </a:solidFill>
                <a:latin typeface="Calibri" panose="020F0502020204030204" pitchFamily="34" charset="0"/>
                <a:cs typeface="Calibri" panose="020F0502020204030204" pitchFamily="34" charset="0"/>
              </a:rPr>
              <a:t>Yapmadığı</a:t>
            </a:r>
            <a:r>
              <a:rPr lang="en-US" sz="1500" b="1" dirty="0">
                <a:solidFill>
                  <a:schemeClr val="tx1"/>
                </a:solidFill>
                <a:latin typeface="Calibri" panose="020F0502020204030204" pitchFamily="34" charset="0"/>
                <a:cs typeface="Calibri" panose="020F0502020204030204" pitchFamily="34" charset="0"/>
              </a:rPr>
              <a:t> </a:t>
            </a:r>
            <a:r>
              <a:rPr lang="en-US" sz="1500" b="1" dirty="0" err="1">
                <a:solidFill>
                  <a:schemeClr val="tx1"/>
                </a:solidFill>
                <a:latin typeface="Calibri" panose="020F0502020204030204" pitchFamily="34" charset="0"/>
                <a:cs typeface="Calibri" panose="020F0502020204030204" pitchFamily="34" charset="0"/>
              </a:rPr>
              <a:t>Tespit</a:t>
            </a:r>
            <a:r>
              <a:rPr lang="en-US" sz="1500" b="1" dirty="0">
                <a:solidFill>
                  <a:schemeClr val="tx1"/>
                </a:solidFill>
                <a:latin typeface="Calibri" panose="020F0502020204030204" pitchFamily="34" charset="0"/>
                <a:cs typeface="Calibri" panose="020F0502020204030204" pitchFamily="34" charset="0"/>
              </a:rPr>
              <a:t> </a:t>
            </a:r>
            <a:r>
              <a:rPr lang="en-US" sz="1500" b="1" dirty="0" err="1">
                <a:solidFill>
                  <a:schemeClr val="tx1"/>
                </a:solidFill>
                <a:latin typeface="Calibri" panose="020F0502020204030204" pitchFamily="34" charset="0"/>
                <a:cs typeface="Calibri" panose="020F0502020204030204" pitchFamily="34" charset="0"/>
              </a:rPr>
              <a:t>Edilenlerin</a:t>
            </a:r>
            <a:r>
              <a:rPr lang="en-US" sz="1500" b="1" dirty="0">
                <a:solidFill>
                  <a:schemeClr val="tx1"/>
                </a:solidFill>
                <a:latin typeface="Calibri" panose="020F0502020204030204" pitchFamily="34" charset="0"/>
                <a:cs typeface="Calibri" panose="020F0502020204030204" pitchFamily="34" charset="0"/>
              </a:rPr>
              <a:t> </a:t>
            </a:r>
            <a:r>
              <a:rPr lang="en-US" sz="1500" b="1" dirty="0" err="1">
                <a:solidFill>
                  <a:schemeClr val="tx1"/>
                </a:solidFill>
                <a:latin typeface="Calibri" panose="020F0502020204030204" pitchFamily="34" charset="0"/>
                <a:cs typeface="Calibri" panose="020F0502020204030204" pitchFamily="34" charset="0"/>
              </a:rPr>
              <a:t>İzaha</a:t>
            </a:r>
            <a:r>
              <a:rPr lang="en-US" sz="1500" b="1" dirty="0">
                <a:solidFill>
                  <a:schemeClr val="tx1"/>
                </a:solidFill>
                <a:latin typeface="Calibri" panose="020F0502020204030204" pitchFamily="34" charset="0"/>
                <a:cs typeface="Calibri" panose="020F0502020204030204" pitchFamily="34" charset="0"/>
              </a:rPr>
              <a:t> </a:t>
            </a:r>
            <a:r>
              <a:rPr lang="en-US" sz="1500" b="1" dirty="0" err="1">
                <a:solidFill>
                  <a:schemeClr val="tx1"/>
                </a:solidFill>
                <a:latin typeface="Calibri" panose="020F0502020204030204" pitchFamily="34" charset="0"/>
                <a:cs typeface="Calibri" panose="020F0502020204030204" pitchFamily="34" charset="0"/>
              </a:rPr>
              <a:t>Davet</a:t>
            </a:r>
            <a:r>
              <a:rPr lang="en-US" sz="1500" b="1" dirty="0">
                <a:solidFill>
                  <a:schemeClr val="tx1"/>
                </a:solidFill>
                <a:latin typeface="Calibri" panose="020F0502020204030204" pitchFamily="34" charset="0"/>
                <a:cs typeface="Calibri" panose="020F0502020204030204" pitchFamily="34" charset="0"/>
              </a:rPr>
              <a:t> </a:t>
            </a:r>
            <a:r>
              <a:rPr lang="en-US" sz="1500" b="1" dirty="0" err="1">
                <a:solidFill>
                  <a:schemeClr val="tx1"/>
                </a:solidFill>
                <a:latin typeface="Calibri" panose="020F0502020204030204" pitchFamily="34" charset="0"/>
                <a:cs typeface="Calibri" panose="020F0502020204030204" pitchFamily="34" charset="0"/>
              </a:rPr>
              <a:t>Edilmesi</a:t>
            </a:r>
            <a:r>
              <a:rPr lang="tr-TR" sz="1500" b="1" dirty="0">
                <a:solidFill>
                  <a:schemeClr val="tx1"/>
                </a:solidFill>
                <a:latin typeface="Calibri" panose="020F0502020204030204" pitchFamily="34" charset="0"/>
                <a:cs typeface="Calibri" panose="020F0502020204030204" pitchFamily="34" charset="0"/>
              </a:rPr>
              <a:t>,</a:t>
            </a:r>
          </a:p>
          <a:p>
            <a:pPr algn="just">
              <a:lnSpc>
                <a:spcPct val="150000"/>
              </a:lnSpc>
            </a:pPr>
            <a:r>
              <a:rPr lang="tr-TR" sz="1500" b="1" dirty="0">
                <a:solidFill>
                  <a:schemeClr val="tx1"/>
                </a:solidFill>
                <a:latin typeface="Calibri" panose="020F0502020204030204" pitchFamily="34" charset="0"/>
                <a:cs typeface="Calibri" panose="020F0502020204030204" pitchFamily="34" charset="0"/>
              </a:rPr>
              <a:t>7- </a:t>
            </a:r>
            <a:r>
              <a:rPr lang="tr-TR" sz="1500" b="1" dirty="0">
                <a:solidFill>
                  <a:srgbClr val="FF0000"/>
                </a:solidFill>
                <a:latin typeface="Calibri" panose="020F0502020204030204" pitchFamily="34" charset="0"/>
                <a:cs typeface="Calibri" panose="020F0502020204030204" pitchFamily="34" charset="0"/>
              </a:rPr>
              <a:t>Geçmiş Yıl Zararlarının Mahsubu Yönünden Mükelleflerin İzaha Davet Edilmesi,</a:t>
            </a:r>
          </a:p>
          <a:p>
            <a:pPr algn="just">
              <a:lnSpc>
                <a:spcPct val="150000"/>
              </a:lnSpc>
            </a:pPr>
            <a:r>
              <a:rPr lang="tr-TR" sz="1500" b="1" dirty="0">
                <a:solidFill>
                  <a:srgbClr val="FF0000"/>
                </a:solidFill>
                <a:latin typeface="Calibri" panose="020F0502020204030204" pitchFamily="34" charset="0"/>
                <a:cs typeface="Calibri" panose="020F0502020204030204" pitchFamily="34" charset="0"/>
              </a:rPr>
              <a:t>8- </a:t>
            </a:r>
            <a:r>
              <a:rPr lang="tr-TR" sz="1500" b="1" dirty="0">
                <a:solidFill>
                  <a:schemeClr val="tx1"/>
                </a:solidFill>
                <a:latin typeface="Calibri" panose="020F0502020204030204" pitchFamily="34" charset="0"/>
                <a:cs typeface="Calibri" panose="020F0502020204030204" pitchFamily="34" charset="0"/>
              </a:rPr>
              <a:t>İştirak Kazançlarını İlgili Hesapta Göstermeyen Mükelleflerin İzaha Davet Edilmesi,</a:t>
            </a:r>
          </a:p>
          <a:p>
            <a:pPr algn="just">
              <a:lnSpc>
                <a:spcPct val="150000"/>
              </a:lnSpc>
            </a:pPr>
            <a:r>
              <a:rPr lang="tr-TR" sz="1500" b="1" dirty="0">
                <a:solidFill>
                  <a:schemeClr val="tx1"/>
                </a:solidFill>
                <a:latin typeface="Calibri" panose="020F0502020204030204" pitchFamily="34" charset="0"/>
                <a:cs typeface="Calibri" panose="020F0502020204030204" pitchFamily="34" charset="0"/>
              </a:rPr>
              <a:t>9-</a:t>
            </a:r>
            <a:r>
              <a:rPr lang="tr-TR" sz="1500" b="1" dirty="0">
                <a:solidFill>
                  <a:schemeClr val="bg1"/>
                </a:solidFill>
                <a:latin typeface="Calibri" panose="020F0502020204030204" pitchFamily="34" charset="0"/>
                <a:cs typeface="Calibri" panose="020F0502020204030204" pitchFamily="34" charset="0"/>
              </a:rPr>
              <a:t> </a:t>
            </a:r>
            <a:r>
              <a:rPr lang="tr-TR" sz="1500" b="1" dirty="0">
                <a:solidFill>
                  <a:srgbClr val="FF0000"/>
                </a:solidFill>
                <a:latin typeface="Calibri" panose="020F0502020204030204" pitchFamily="34" charset="0"/>
                <a:cs typeface="Calibri" panose="020F0502020204030204" pitchFamily="34" charset="0"/>
              </a:rPr>
              <a:t>Kurumlar Vergisi Kanununun 5/1-e Maddesindeki İstisna ile İlgili Olarak Mükelleflerin İzaha Davet Edilmesi,</a:t>
            </a:r>
          </a:p>
          <a:p>
            <a:pPr algn="just">
              <a:lnSpc>
                <a:spcPct val="150000"/>
              </a:lnSpc>
            </a:pPr>
            <a:r>
              <a:rPr lang="tr-TR" sz="1500" b="1" dirty="0">
                <a:solidFill>
                  <a:srgbClr val="FF0000"/>
                </a:solidFill>
                <a:latin typeface="Calibri" panose="020F0502020204030204" pitchFamily="34" charset="0"/>
                <a:cs typeface="Calibri" panose="020F0502020204030204" pitchFamily="34" charset="0"/>
              </a:rPr>
              <a:t>10- </a:t>
            </a:r>
            <a:r>
              <a:rPr lang="tr-TR" sz="1500" b="1" dirty="0">
                <a:solidFill>
                  <a:schemeClr val="tx1"/>
                </a:solidFill>
                <a:latin typeface="Calibri" panose="020F0502020204030204" pitchFamily="34" charset="0"/>
                <a:cs typeface="Calibri" panose="020F0502020204030204" pitchFamily="34" charset="0"/>
              </a:rPr>
              <a:t>Örtülü Sermaye Yönünden Mükelleflerin İzaha Davet Edilmesi,</a:t>
            </a:r>
          </a:p>
          <a:p>
            <a:pPr algn="just">
              <a:lnSpc>
                <a:spcPct val="150000"/>
              </a:lnSpc>
            </a:pPr>
            <a:r>
              <a:rPr lang="tr-TR" sz="1500" b="1" dirty="0">
                <a:solidFill>
                  <a:schemeClr val="tx1"/>
                </a:solidFill>
                <a:latin typeface="Calibri" panose="020F0502020204030204" pitchFamily="34" charset="0"/>
                <a:cs typeface="Calibri" panose="020F0502020204030204" pitchFamily="34" charset="0"/>
              </a:rPr>
              <a:t>11-</a:t>
            </a:r>
            <a:r>
              <a:rPr lang="tr-TR" sz="1500" b="1" dirty="0">
                <a:solidFill>
                  <a:schemeClr val="bg1"/>
                </a:solidFill>
                <a:latin typeface="Calibri" panose="020F0502020204030204" pitchFamily="34" charset="0"/>
                <a:cs typeface="Calibri" panose="020F0502020204030204" pitchFamily="34" charset="0"/>
              </a:rPr>
              <a:t> </a:t>
            </a:r>
            <a:r>
              <a:rPr lang="tr-TR" sz="1500" b="1" dirty="0">
                <a:solidFill>
                  <a:srgbClr val="FF0000"/>
                </a:solidFill>
                <a:latin typeface="Calibri" panose="020F0502020204030204" pitchFamily="34" charset="0"/>
                <a:cs typeface="Calibri" panose="020F0502020204030204" pitchFamily="34" charset="0"/>
              </a:rPr>
              <a:t>Ortaklardan Alacaklar İçin Hesaplanması Gereken Faizler Yönünden Mükelleflerin İzaha Davet Edilmesi</a:t>
            </a:r>
          </a:p>
          <a:p>
            <a:pPr algn="just">
              <a:lnSpc>
                <a:spcPct val="150000"/>
              </a:lnSpc>
            </a:pPr>
            <a:endParaRPr lang="tr-TR" sz="1500" b="1" dirty="0">
              <a:solidFill>
                <a:srgbClr val="FF0000"/>
              </a:solidFill>
            </a:endParaRPr>
          </a:p>
          <a:p>
            <a:pPr algn="just">
              <a:lnSpc>
                <a:spcPct val="150000"/>
              </a:lnSpc>
            </a:pPr>
            <a:endParaRPr lang="tr-TR" sz="1500" b="1" dirty="0">
              <a:solidFill>
                <a:srgbClr val="FF0000"/>
              </a:solidFill>
            </a:endParaRPr>
          </a:p>
          <a:p>
            <a:pPr algn="just"/>
            <a:endParaRPr lang="tr-TR" sz="1350" dirty="0"/>
          </a:p>
        </p:txBody>
      </p:sp>
    </p:spTree>
    <p:extLst>
      <p:ext uri="{BB962C8B-B14F-4D97-AF65-F5344CB8AC3E}">
        <p14:creationId xmlns:p14="http://schemas.microsoft.com/office/powerpoint/2010/main" xmlns="" val="2915902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88843" y="168965"/>
            <a:ext cx="5168348" cy="10734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VUK M.370/A</a:t>
            </a:r>
          </a:p>
        </p:txBody>
      </p:sp>
      <p:sp>
        <p:nvSpPr>
          <p:cNvPr id="2" name="Akış Çizelgesi: Sıralı Erişimli Depolama 1"/>
          <p:cNvSpPr/>
          <p:nvPr/>
        </p:nvSpPr>
        <p:spPr>
          <a:xfrm>
            <a:off x="188844" y="895350"/>
            <a:ext cx="8955156" cy="4114800"/>
          </a:xfrm>
          <a:prstGeom prst="flowChartMagneticTape">
            <a:avLst/>
          </a:prstGeom>
        </p:spPr>
        <p:style>
          <a:lnRef idx="3">
            <a:schemeClr val="lt1"/>
          </a:lnRef>
          <a:fillRef idx="1">
            <a:schemeClr val="dk1"/>
          </a:fillRef>
          <a:effectRef idx="1">
            <a:schemeClr val="dk1"/>
          </a:effectRef>
          <a:fontRef idx="minor">
            <a:schemeClr val="lt1"/>
          </a:fontRef>
        </p:style>
        <p:txBody>
          <a:bodyPr rtlCol="0" anchor="ctr"/>
          <a:lstStyle/>
          <a:p>
            <a:pPr algn="just"/>
            <a:r>
              <a:rPr lang="tr-TR" sz="2100" b="1" dirty="0">
                <a:latin typeface="Calibri" panose="020F0502020204030204" pitchFamily="34" charset="0"/>
                <a:ea typeface="SimSun" panose="02010600030101010101" pitchFamily="2" charset="-122"/>
                <a:cs typeface="Times New Roman" panose="02020603050405020304" pitchFamily="18" charset="0"/>
              </a:rPr>
              <a:t>1- Vergi incelemesine başlanılmadan veya</a:t>
            </a:r>
          </a:p>
          <a:p>
            <a:pPr algn="just"/>
            <a:r>
              <a:rPr lang="tr-TR" sz="2100" b="1" dirty="0">
                <a:latin typeface="Calibri" panose="020F0502020204030204" pitchFamily="34" charset="0"/>
                <a:ea typeface="SimSun" panose="02010600030101010101" pitchFamily="2" charset="-122"/>
                <a:cs typeface="Times New Roman" panose="02020603050405020304" pitchFamily="18" charset="0"/>
              </a:rPr>
              <a:t>2- takdir komisyonuna sevk edilmeden </a:t>
            </a:r>
          </a:p>
          <a:p>
            <a:pPr algn="ctr"/>
            <a:r>
              <a:rPr lang="tr-TR" sz="2800" b="1" dirty="0">
                <a:solidFill>
                  <a:srgbClr val="FFFF00"/>
                </a:solidFill>
                <a:latin typeface="Calibri" panose="020F0502020204030204" pitchFamily="34" charset="0"/>
                <a:ea typeface="SimSun" panose="02010600030101010101" pitchFamily="2" charset="-122"/>
                <a:cs typeface="Times New Roman" panose="02020603050405020304" pitchFamily="18" charset="0"/>
              </a:rPr>
              <a:t>önce </a:t>
            </a:r>
          </a:p>
          <a:p>
            <a:pPr algn="just"/>
            <a:r>
              <a:rPr lang="tr-TR" sz="2100" b="1" dirty="0">
                <a:latin typeface="Calibri" panose="020F0502020204030204" pitchFamily="34" charset="0"/>
                <a:ea typeface="SimSun" panose="02010600030101010101" pitchFamily="2" charset="-122"/>
                <a:cs typeface="Times New Roman" panose="02020603050405020304" pitchFamily="18" charset="0"/>
              </a:rPr>
              <a:t>verginin ziyaa uğradığına delalet eden </a:t>
            </a:r>
            <a:r>
              <a:rPr lang="tr-TR" sz="2700" b="1" dirty="0">
                <a:solidFill>
                  <a:srgbClr val="FFFF00"/>
                </a:solidFill>
                <a:latin typeface="Calibri" panose="020F0502020204030204" pitchFamily="34" charset="0"/>
                <a:ea typeface="SimSun" panose="02010600030101010101" pitchFamily="2" charset="-122"/>
                <a:cs typeface="Times New Roman" panose="02020603050405020304" pitchFamily="18" charset="0"/>
              </a:rPr>
              <a:t>emareler bulunduğuna</a:t>
            </a:r>
            <a:r>
              <a:rPr lang="tr-TR" sz="2100" b="1" dirty="0">
                <a:latin typeface="Calibri" panose="020F0502020204030204" pitchFamily="34" charset="0"/>
                <a:ea typeface="SimSun" panose="02010600030101010101" pitchFamily="2" charset="-122"/>
                <a:cs typeface="Times New Roman" panose="02020603050405020304" pitchFamily="18" charset="0"/>
              </a:rPr>
              <a:t> dair yetkili merciler tarafından yapılmış ön tespitler hakkında tespit tarihine kadar ihbarda bulunulmamış olması kaydıyla </a:t>
            </a:r>
            <a:r>
              <a:rPr lang="tr-TR" sz="2100" b="1" dirty="0">
                <a:solidFill>
                  <a:srgbClr val="FFFF00"/>
                </a:solidFill>
                <a:latin typeface="Calibri" panose="020F0502020204030204" pitchFamily="34" charset="0"/>
                <a:ea typeface="SimSun" panose="02010600030101010101" pitchFamily="2" charset="-122"/>
                <a:cs typeface="Times New Roman" panose="02020603050405020304" pitchFamily="18" charset="0"/>
              </a:rPr>
              <a:t>mükellefler izaha davet edilebilir.</a:t>
            </a:r>
            <a:r>
              <a:rPr lang="tr-TR" sz="2100" b="1" dirty="0">
                <a:solidFill>
                  <a:srgbClr val="FF0000"/>
                </a:solidFill>
                <a:latin typeface="Calibri" panose="020F0502020204030204" pitchFamily="34" charset="0"/>
                <a:ea typeface="SimSun" panose="02010600030101010101" pitchFamily="2" charset="-122"/>
                <a:cs typeface="Times New Roman" panose="02020603050405020304" pitchFamily="18" charset="0"/>
              </a:rPr>
              <a:t> </a:t>
            </a:r>
          </a:p>
          <a:p>
            <a:pPr algn="ctr"/>
            <a:r>
              <a:rPr lang="tr-TR" sz="3600" b="1" dirty="0">
                <a:solidFill>
                  <a:schemeClr val="bg1"/>
                </a:solidFill>
                <a:latin typeface="Calibri" panose="020F0502020204030204" pitchFamily="34" charset="0"/>
                <a:ea typeface="SimSun" panose="02010600030101010101" pitchFamily="2" charset="-122"/>
                <a:cs typeface="Times New Roman" panose="02020603050405020304" pitchFamily="18" charset="0"/>
              </a:rPr>
              <a:t>ZORUNLULUK YOKTUR!</a:t>
            </a:r>
            <a:endParaRPr lang="tr-TR" sz="3600" dirty="0">
              <a:solidFill>
                <a:schemeClr val="bg1"/>
              </a:solidFill>
            </a:endParaRPr>
          </a:p>
        </p:txBody>
      </p:sp>
    </p:spTree>
    <p:extLst>
      <p:ext uri="{BB962C8B-B14F-4D97-AF65-F5344CB8AC3E}">
        <p14:creationId xmlns:p14="http://schemas.microsoft.com/office/powerpoint/2010/main" xmlns="" val="40296184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27991" y="1"/>
            <a:ext cx="8497957" cy="10734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r>
              <a:rPr lang="tr-TR" sz="3600" b="1" dirty="0">
                <a:solidFill>
                  <a:prstClr val="white"/>
                </a:solidFill>
                <a:latin typeface="Century Gothic" panose="020B0502020202020204"/>
              </a:rPr>
              <a:t>BELİRLENEN KAPSAM</a:t>
            </a:r>
          </a:p>
        </p:txBody>
      </p:sp>
      <p:sp>
        <p:nvSpPr>
          <p:cNvPr id="2" name="Kaydırma: Dikey 1"/>
          <p:cNvSpPr/>
          <p:nvPr/>
        </p:nvSpPr>
        <p:spPr>
          <a:xfrm>
            <a:off x="20053" y="1335723"/>
            <a:ext cx="9004853" cy="3796748"/>
          </a:xfrm>
          <a:prstGeom prst="vertic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tr-TR" sz="1350" b="1" dirty="0">
              <a:solidFill>
                <a:schemeClr val="bg1"/>
              </a:solidFill>
            </a:endParaRPr>
          </a:p>
          <a:p>
            <a:pPr algn="just">
              <a:lnSpc>
                <a:spcPct val="150000"/>
              </a:lnSpc>
            </a:pPr>
            <a:r>
              <a:rPr lang="tr-TR" sz="1500" b="1" dirty="0">
                <a:solidFill>
                  <a:schemeClr val="tx1"/>
                </a:solidFill>
                <a:latin typeface="Calibri" panose="020F0502020204030204" pitchFamily="34" charset="0"/>
                <a:cs typeface="Calibri" panose="020F0502020204030204" pitchFamily="34" charset="0"/>
              </a:rPr>
              <a:t>12- </a:t>
            </a:r>
            <a:r>
              <a:rPr lang="en-US" sz="1500" b="1" dirty="0" err="1">
                <a:solidFill>
                  <a:schemeClr val="tx1"/>
                </a:solidFill>
                <a:latin typeface="Calibri" panose="020F0502020204030204" pitchFamily="34" charset="0"/>
                <a:cs typeface="Calibri" panose="020F0502020204030204" pitchFamily="34" charset="0"/>
              </a:rPr>
              <a:t>Ortaklık</a:t>
            </a:r>
            <a:r>
              <a:rPr lang="en-US" sz="1500" b="1" dirty="0">
                <a:solidFill>
                  <a:schemeClr val="tx1"/>
                </a:solidFill>
                <a:latin typeface="Calibri" panose="020F0502020204030204" pitchFamily="34" charset="0"/>
                <a:cs typeface="Calibri" panose="020F0502020204030204" pitchFamily="34" charset="0"/>
              </a:rPr>
              <a:t> </a:t>
            </a:r>
            <a:r>
              <a:rPr lang="en-US" sz="1500" b="1" dirty="0" err="1">
                <a:solidFill>
                  <a:schemeClr val="tx1"/>
                </a:solidFill>
                <a:latin typeface="Calibri" panose="020F0502020204030204" pitchFamily="34" charset="0"/>
                <a:cs typeface="Calibri" panose="020F0502020204030204" pitchFamily="34" charset="0"/>
              </a:rPr>
              <a:t>Hakları</a:t>
            </a:r>
            <a:r>
              <a:rPr lang="en-US" sz="1500" b="1" dirty="0">
                <a:solidFill>
                  <a:schemeClr val="tx1"/>
                </a:solidFill>
                <a:latin typeface="Calibri" panose="020F0502020204030204" pitchFamily="34" charset="0"/>
                <a:cs typeface="Calibri" panose="020F0502020204030204" pitchFamily="34" charset="0"/>
              </a:rPr>
              <a:t> veya </a:t>
            </a:r>
            <a:r>
              <a:rPr lang="en-US" sz="1500" b="1" dirty="0" err="1">
                <a:solidFill>
                  <a:schemeClr val="tx1"/>
                </a:solidFill>
                <a:latin typeface="Calibri" panose="020F0502020204030204" pitchFamily="34" charset="0"/>
                <a:cs typeface="Calibri" panose="020F0502020204030204" pitchFamily="34" charset="0"/>
              </a:rPr>
              <a:t>Hisselerini</a:t>
            </a:r>
            <a:r>
              <a:rPr lang="en-US" sz="1500" b="1" dirty="0">
                <a:solidFill>
                  <a:schemeClr val="tx1"/>
                </a:solidFill>
                <a:latin typeface="Calibri" panose="020F0502020204030204" pitchFamily="34" charset="0"/>
                <a:cs typeface="Calibri" panose="020F0502020204030204" pitchFamily="34" charset="0"/>
              </a:rPr>
              <a:t> Elden </a:t>
            </a:r>
            <a:r>
              <a:rPr lang="en-US" sz="1500" b="1" dirty="0" err="1">
                <a:solidFill>
                  <a:schemeClr val="tx1"/>
                </a:solidFill>
                <a:latin typeface="Calibri" panose="020F0502020204030204" pitchFamily="34" charset="0"/>
                <a:cs typeface="Calibri" panose="020F0502020204030204" pitchFamily="34" charset="0"/>
              </a:rPr>
              <a:t>Çıkardıkları</a:t>
            </a:r>
            <a:r>
              <a:rPr lang="en-US" sz="1500" b="1" dirty="0">
                <a:solidFill>
                  <a:schemeClr val="tx1"/>
                </a:solidFill>
                <a:latin typeface="Calibri" panose="020F0502020204030204" pitchFamily="34" charset="0"/>
                <a:cs typeface="Calibri" panose="020F0502020204030204" pitchFamily="34" charset="0"/>
              </a:rPr>
              <a:t> </a:t>
            </a:r>
            <a:r>
              <a:rPr lang="en-US" sz="1500" b="1" dirty="0" err="1">
                <a:solidFill>
                  <a:schemeClr val="tx1"/>
                </a:solidFill>
                <a:latin typeface="Calibri" panose="020F0502020204030204" pitchFamily="34" charset="0"/>
                <a:cs typeface="Calibri" panose="020F0502020204030204" pitchFamily="34" charset="0"/>
              </a:rPr>
              <a:t>Halde</a:t>
            </a:r>
            <a:r>
              <a:rPr lang="en-US" sz="1500" b="1" dirty="0">
                <a:solidFill>
                  <a:schemeClr val="tx1"/>
                </a:solidFill>
                <a:latin typeface="Calibri" panose="020F0502020204030204" pitchFamily="34" charset="0"/>
                <a:cs typeface="Calibri" panose="020F0502020204030204" pitchFamily="34" charset="0"/>
              </a:rPr>
              <a:t> </a:t>
            </a:r>
            <a:r>
              <a:rPr lang="en-US" sz="1500" b="1" dirty="0" err="1">
                <a:solidFill>
                  <a:schemeClr val="tx1"/>
                </a:solidFill>
                <a:latin typeface="Calibri" panose="020F0502020204030204" pitchFamily="34" charset="0"/>
                <a:cs typeface="Calibri" panose="020F0502020204030204" pitchFamily="34" charset="0"/>
              </a:rPr>
              <a:t>Beyanda</a:t>
            </a:r>
            <a:r>
              <a:rPr lang="en-US" sz="1500" b="1" dirty="0">
                <a:solidFill>
                  <a:schemeClr val="tx1"/>
                </a:solidFill>
                <a:latin typeface="Calibri" panose="020F0502020204030204" pitchFamily="34" charset="0"/>
                <a:cs typeface="Calibri" panose="020F0502020204030204" pitchFamily="34" charset="0"/>
              </a:rPr>
              <a:t> </a:t>
            </a:r>
            <a:r>
              <a:rPr lang="en-US" sz="1500" b="1" dirty="0" err="1">
                <a:solidFill>
                  <a:schemeClr val="tx1"/>
                </a:solidFill>
                <a:latin typeface="Calibri" panose="020F0502020204030204" pitchFamily="34" charset="0"/>
                <a:cs typeface="Calibri" panose="020F0502020204030204" pitchFamily="34" charset="0"/>
              </a:rPr>
              <a:t>Bulunmayan</a:t>
            </a:r>
            <a:r>
              <a:rPr lang="en-US" sz="1500" b="1" dirty="0">
                <a:solidFill>
                  <a:schemeClr val="tx1"/>
                </a:solidFill>
                <a:latin typeface="Calibri" panose="020F0502020204030204" pitchFamily="34" charset="0"/>
                <a:cs typeface="Calibri" panose="020F0502020204030204" pitchFamily="34" charset="0"/>
              </a:rPr>
              <a:t> Limited </a:t>
            </a:r>
            <a:r>
              <a:rPr lang="en-US" sz="1500" b="1" dirty="0" err="1">
                <a:solidFill>
                  <a:schemeClr val="tx1"/>
                </a:solidFill>
                <a:latin typeface="Calibri" panose="020F0502020204030204" pitchFamily="34" charset="0"/>
                <a:cs typeface="Calibri" panose="020F0502020204030204" pitchFamily="34" charset="0"/>
              </a:rPr>
              <a:t>Şirket</a:t>
            </a:r>
            <a:r>
              <a:rPr lang="en-US" sz="1500" b="1" dirty="0">
                <a:solidFill>
                  <a:schemeClr val="tx1"/>
                </a:solidFill>
                <a:latin typeface="Calibri" panose="020F0502020204030204" pitchFamily="34" charset="0"/>
                <a:cs typeface="Calibri" panose="020F0502020204030204" pitchFamily="34" charset="0"/>
              </a:rPr>
              <a:t> </a:t>
            </a:r>
            <a:r>
              <a:rPr lang="en-US" sz="1500" b="1" dirty="0" err="1">
                <a:solidFill>
                  <a:schemeClr val="tx1"/>
                </a:solidFill>
                <a:latin typeface="Calibri" panose="020F0502020204030204" pitchFamily="34" charset="0"/>
                <a:cs typeface="Calibri" panose="020F0502020204030204" pitchFamily="34" charset="0"/>
              </a:rPr>
              <a:t>Ortaklarının</a:t>
            </a:r>
            <a:r>
              <a:rPr lang="en-US" sz="1500" b="1" dirty="0">
                <a:solidFill>
                  <a:schemeClr val="tx1"/>
                </a:solidFill>
                <a:latin typeface="Calibri" panose="020F0502020204030204" pitchFamily="34" charset="0"/>
                <a:cs typeface="Calibri" panose="020F0502020204030204" pitchFamily="34" charset="0"/>
              </a:rPr>
              <a:t> </a:t>
            </a:r>
            <a:r>
              <a:rPr lang="en-US" sz="1500" b="1" dirty="0" err="1">
                <a:solidFill>
                  <a:schemeClr val="tx1"/>
                </a:solidFill>
                <a:latin typeface="Calibri" panose="020F0502020204030204" pitchFamily="34" charset="0"/>
                <a:cs typeface="Calibri" panose="020F0502020204030204" pitchFamily="34" charset="0"/>
              </a:rPr>
              <a:t>İzaha</a:t>
            </a:r>
            <a:r>
              <a:rPr lang="en-US" sz="1500" b="1" dirty="0">
                <a:solidFill>
                  <a:schemeClr val="tx1"/>
                </a:solidFill>
                <a:latin typeface="Calibri" panose="020F0502020204030204" pitchFamily="34" charset="0"/>
                <a:cs typeface="Calibri" panose="020F0502020204030204" pitchFamily="34" charset="0"/>
              </a:rPr>
              <a:t> </a:t>
            </a:r>
            <a:r>
              <a:rPr lang="en-US" sz="1500" b="1" dirty="0" err="1">
                <a:solidFill>
                  <a:schemeClr val="tx1"/>
                </a:solidFill>
                <a:latin typeface="Calibri" panose="020F0502020204030204" pitchFamily="34" charset="0"/>
                <a:cs typeface="Calibri" panose="020F0502020204030204" pitchFamily="34" charset="0"/>
              </a:rPr>
              <a:t>Davet</a:t>
            </a:r>
            <a:r>
              <a:rPr lang="en-US" sz="1500" b="1" dirty="0">
                <a:solidFill>
                  <a:schemeClr val="tx1"/>
                </a:solidFill>
                <a:latin typeface="Calibri" panose="020F0502020204030204" pitchFamily="34" charset="0"/>
                <a:cs typeface="Calibri" panose="020F0502020204030204" pitchFamily="34" charset="0"/>
              </a:rPr>
              <a:t> </a:t>
            </a:r>
            <a:r>
              <a:rPr lang="en-US" sz="1500" b="1" dirty="0" err="1">
                <a:solidFill>
                  <a:schemeClr val="tx1"/>
                </a:solidFill>
                <a:latin typeface="Calibri" panose="020F0502020204030204" pitchFamily="34" charset="0"/>
                <a:cs typeface="Calibri" panose="020F0502020204030204" pitchFamily="34" charset="0"/>
              </a:rPr>
              <a:t>Edilmesi</a:t>
            </a:r>
            <a:r>
              <a:rPr lang="en-US" sz="1500" b="1" dirty="0">
                <a:solidFill>
                  <a:schemeClr val="tx1"/>
                </a:solidFill>
                <a:latin typeface="Calibri" panose="020F0502020204030204" pitchFamily="34" charset="0"/>
                <a:cs typeface="Calibri" panose="020F0502020204030204" pitchFamily="34" charset="0"/>
              </a:rPr>
              <a:t> </a:t>
            </a:r>
            <a:r>
              <a:rPr lang="tr-TR" sz="1500" b="1" dirty="0">
                <a:solidFill>
                  <a:schemeClr val="tx1"/>
                </a:solidFill>
                <a:latin typeface="Calibri" panose="020F0502020204030204" pitchFamily="34" charset="0"/>
                <a:cs typeface="Calibri" panose="020F0502020204030204" pitchFamily="34" charset="0"/>
              </a:rPr>
              <a:t>,</a:t>
            </a:r>
          </a:p>
          <a:p>
            <a:pPr algn="just">
              <a:lnSpc>
                <a:spcPct val="150000"/>
              </a:lnSpc>
            </a:pPr>
            <a:r>
              <a:rPr lang="tr-TR" sz="1500" b="1" dirty="0">
                <a:solidFill>
                  <a:schemeClr val="tx1"/>
                </a:solidFill>
                <a:latin typeface="Calibri" panose="020F0502020204030204" pitchFamily="34" charset="0"/>
                <a:cs typeface="Calibri" panose="020F0502020204030204" pitchFamily="34" charset="0"/>
              </a:rPr>
              <a:t>13- </a:t>
            </a:r>
            <a:r>
              <a:rPr lang="en-US" sz="1500" b="1" dirty="0" err="1">
                <a:solidFill>
                  <a:srgbClr val="FF0000"/>
                </a:solidFill>
                <a:latin typeface="Calibri" panose="020F0502020204030204" pitchFamily="34" charset="0"/>
                <a:cs typeface="Calibri" panose="020F0502020204030204" pitchFamily="34" charset="0"/>
              </a:rPr>
              <a:t>Gayrimenkul</a:t>
            </a:r>
            <a:r>
              <a:rPr lang="en-US" sz="1500" b="1" dirty="0">
                <a:solidFill>
                  <a:srgbClr val="FF0000"/>
                </a:solidFill>
                <a:latin typeface="Calibri" panose="020F0502020204030204" pitchFamily="34" charset="0"/>
                <a:cs typeface="Calibri" panose="020F0502020204030204" pitchFamily="34" charset="0"/>
              </a:rPr>
              <a:t> Alım/</a:t>
            </a:r>
            <a:r>
              <a:rPr lang="en-US" sz="1500" b="1" dirty="0" err="1">
                <a:solidFill>
                  <a:srgbClr val="FF0000"/>
                </a:solidFill>
                <a:latin typeface="Calibri" panose="020F0502020204030204" pitchFamily="34" charset="0"/>
                <a:cs typeface="Calibri" panose="020F0502020204030204" pitchFamily="34" charset="0"/>
              </a:rPr>
              <a:t>Satım</a:t>
            </a:r>
            <a:r>
              <a:rPr lang="en-US" sz="1500" b="1" dirty="0">
                <a:solidFill>
                  <a:srgbClr val="FF0000"/>
                </a:solidFill>
                <a:latin typeface="Calibri" panose="020F0502020204030204" pitchFamily="34" charset="0"/>
                <a:cs typeface="Calibri" panose="020F0502020204030204" pitchFamily="34" charset="0"/>
              </a:rPr>
              <a:t> </a:t>
            </a:r>
            <a:r>
              <a:rPr lang="en-US" sz="1500" b="1" dirty="0" err="1">
                <a:solidFill>
                  <a:srgbClr val="FF0000"/>
                </a:solidFill>
                <a:latin typeface="Calibri" panose="020F0502020204030204" pitchFamily="34" charset="0"/>
                <a:cs typeface="Calibri" panose="020F0502020204030204" pitchFamily="34" charset="0"/>
              </a:rPr>
              <a:t>Bedelinin</a:t>
            </a:r>
            <a:r>
              <a:rPr lang="en-US" sz="1500" b="1" dirty="0">
                <a:solidFill>
                  <a:srgbClr val="FF0000"/>
                </a:solidFill>
                <a:latin typeface="Calibri" panose="020F0502020204030204" pitchFamily="34" charset="0"/>
                <a:cs typeface="Calibri" panose="020F0502020204030204" pitchFamily="34" charset="0"/>
              </a:rPr>
              <a:t> </a:t>
            </a:r>
            <a:r>
              <a:rPr lang="en-US" sz="1500" b="1" dirty="0" err="1">
                <a:solidFill>
                  <a:srgbClr val="FF0000"/>
                </a:solidFill>
                <a:latin typeface="Calibri" panose="020F0502020204030204" pitchFamily="34" charset="0"/>
                <a:cs typeface="Calibri" panose="020F0502020204030204" pitchFamily="34" charset="0"/>
              </a:rPr>
              <a:t>Eksik</a:t>
            </a:r>
            <a:r>
              <a:rPr lang="en-US" sz="1500" b="1" dirty="0">
                <a:solidFill>
                  <a:srgbClr val="FF0000"/>
                </a:solidFill>
                <a:latin typeface="Calibri" panose="020F0502020204030204" pitchFamily="34" charset="0"/>
                <a:cs typeface="Calibri" panose="020F0502020204030204" pitchFamily="34" charset="0"/>
              </a:rPr>
              <a:t> </a:t>
            </a:r>
            <a:r>
              <a:rPr lang="en-US" sz="1500" b="1" dirty="0" err="1">
                <a:solidFill>
                  <a:srgbClr val="FF0000"/>
                </a:solidFill>
                <a:latin typeface="Calibri" panose="020F0502020204030204" pitchFamily="34" charset="0"/>
                <a:cs typeface="Calibri" panose="020F0502020204030204" pitchFamily="34" charset="0"/>
              </a:rPr>
              <a:t>Beyan</a:t>
            </a:r>
            <a:r>
              <a:rPr lang="en-US" sz="1500" b="1" dirty="0">
                <a:solidFill>
                  <a:srgbClr val="FF0000"/>
                </a:solidFill>
                <a:latin typeface="Calibri" panose="020F0502020204030204" pitchFamily="34" charset="0"/>
                <a:cs typeface="Calibri" panose="020F0502020204030204" pitchFamily="34" charset="0"/>
              </a:rPr>
              <a:t> </a:t>
            </a:r>
            <a:r>
              <a:rPr lang="en-US" sz="1500" b="1" dirty="0" err="1">
                <a:solidFill>
                  <a:srgbClr val="FF0000"/>
                </a:solidFill>
                <a:latin typeface="Calibri" panose="020F0502020204030204" pitchFamily="34" charset="0"/>
                <a:cs typeface="Calibri" panose="020F0502020204030204" pitchFamily="34" charset="0"/>
              </a:rPr>
              <a:t>Edilmiş</a:t>
            </a:r>
            <a:r>
              <a:rPr lang="en-US" sz="1500" b="1" dirty="0">
                <a:solidFill>
                  <a:srgbClr val="FF0000"/>
                </a:solidFill>
                <a:latin typeface="Calibri" panose="020F0502020204030204" pitchFamily="34" charset="0"/>
                <a:cs typeface="Calibri" panose="020F0502020204030204" pitchFamily="34" charset="0"/>
              </a:rPr>
              <a:t> </a:t>
            </a:r>
            <a:r>
              <a:rPr lang="en-US" sz="1500" b="1" dirty="0" err="1">
                <a:solidFill>
                  <a:srgbClr val="FF0000"/>
                </a:solidFill>
                <a:latin typeface="Calibri" panose="020F0502020204030204" pitchFamily="34" charset="0"/>
                <a:cs typeface="Calibri" panose="020F0502020204030204" pitchFamily="34" charset="0"/>
              </a:rPr>
              <a:t>Olabileceğine</a:t>
            </a:r>
            <a:r>
              <a:rPr lang="en-US" sz="1500" b="1" dirty="0">
                <a:solidFill>
                  <a:srgbClr val="FF0000"/>
                </a:solidFill>
                <a:latin typeface="Calibri" panose="020F0502020204030204" pitchFamily="34" charset="0"/>
                <a:cs typeface="Calibri" panose="020F0502020204030204" pitchFamily="34" charset="0"/>
              </a:rPr>
              <a:t> </a:t>
            </a:r>
            <a:r>
              <a:rPr lang="en-US" sz="1500" b="1" dirty="0" err="1">
                <a:solidFill>
                  <a:srgbClr val="FF0000"/>
                </a:solidFill>
                <a:latin typeface="Calibri" panose="020F0502020204030204" pitchFamily="34" charset="0"/>
                <a:cs typeface="Calibri" panose="020F0502020204030204" pitchFamily="34" charset="0"/>
              </a:rPr>
              <a:t>Dair</a:t>
            </a:r>
            <a:r>
              <a:rPr lang="en-US" sz="1500" b="1" dirty="0">
                <a:solidFill>
                  <a:srgbClr val="FF0000"/>
                </a:solidFill>
                <a:latin typeface="Calibri" panose="020F0502020204030204" pitchFamily="34" charset="0"/>
                <a:cs typeface="Calibri" panose="020F0502020204030204" pitchFamily="34" charset="0"/>
              </a:rPr>
              <a:t> </a:t>
            </a:r>
            <a:r>
              <a:rPr lang="en-US" sz="1500" b="1" dirty="0" err="1">
                <a:solidFill>
                  <a:srgbClr val="FF0000"/>
                </a:solidFill>
                <a:latin typeface="Calibri" panose="020F0502020204030204" pitchFamily="34" charset="0"/>
                <a:cs typeface="Calibri" panose="020F0502020204030204" pitchFamily="34" charset="0"/>
              </a:rPr>
              <a:t>Haklarında</a:t>
            </a:r>
            <a:r>
              <a:rPr lang="en-US" sz="1500" b="1" dirty="0">
                <a:solidFill>
                  <a:srgbClr val="FF0000"/>
                </a:solidFill>
                <a:latin typeface="Calibri" panose="020F0502020204030204" pitchFamily="34" charset="0"/>
                <a:cs typeface="Calibri" panose="020F0502020204030204" pitchFamily="34" charset="0"/>
              </a:rPr>
              <a:t> </a:t>
            </a:r>
            <a:r>
              <a:rPr lang="en-US" sz="1500" b="1" dirty="0" err="1">
                <a:solidFill>
                  <a:srgbClr val="FF0000"/>
                </a:solidFill>
                <a:latin typeface="Calibri" panose="020F0502020204030204" pitchFamily="34" charset="0"/>
                <a:cs typeface="Calibri" panose="020F0502020204030204" pitchFamily="34" charset="0"/>
              </a:rPr>
              <a:t>Tespit</a:t>
            </a:r>
            <a:r>
              <a:rPr lang="en-US" sz="1500" b="1" dirty="0">
                <a:solidFill>
                  <a:srgbClr val="FF0000"/>
                </a:solidFill>
                <a:latin typeface="Calibri" panose="020F0502020204030204" pitchFamily="34" charset="0"/>
                <a:cs typeface="Calibri" panose="020F0502020204030204" pitchFamily="34" charset="0"/>
              </a:rPr>
              <a:t> </a:t>
            </a:r>
            <a:r>
              <a:rPr lang="en-US" sz="1500" b="1" dirty="0" err="1">
                <a:solidFill>
                  <a:srgbClr val="FF0000"/>
                </a:solidFill>
                <a:latin typeface="Calibri" panose="020F0502020204030204" pitchFamily="34" charset="0"/>
                <a:cs typeface="Calibri" panose="020F0502020204030204" pitchFamily="34" charset="0"/>
              </a:rPr>
              <a:t>Bulunanların</a:t>
            </a:r>
            <a:r>
              <a:rPr lang="en-US" sz="1500" b="1" dirty="0">
                <a:solidFill>
                  <a:srgbClr val="FF0000"/>
                </a:solidFill>
                <a:latin typeface="Calibri" panose="020F0502020204030204" pitchFamily="34" charset="0"/>
                <a:cs typeface="Calibri" panose="020F0502020204030204" pitchFamily="34" charset="0"/>
              </a:rPr>
              <a:t> </a:t>
            </a:r>
            <a:r>
              <a:rPr lang="en-US" sz="1500" b="1" dirty="0" err="1">
                <a:solidFill>
                  <a:srgbClr val="FF0000"/>
                </a:solidFill>
                <a:latin typeface="Calibri" panose="020F0502020204030204" pitchFamily="34" charset="0"/>
                <a:cs typeface="Calibri" panose="020F0502020204030204" pitchFamily="34" charset="0"/>
              </a:rPr>
              <a:t>İzaha</a:t>
            </a:r>
            <a:r>
              <a:rPr lang="en-US" sz="1500" b="1" dirty="0">
                <a:solidFill>
                  <a:srgbClr val="FF0000"/>
                </a:solidFill>
                <a:latin typeface="Calibri" panose="020F0502020204030204" pitchFamily="34" charset="0"/>
                <a:cs typeface="Calibri" panose="020F0502020204030204" pitchFamily="34" charset="0"/>
              </a:rPr>
              <a:t> </a:t>
            </a:r>
            <a:r>
              <a:rPr lang="en-US" sz="1500" b="1" dirty="0" err="1">
                <a:solidFill>
                  <a:srgbClr val="FF0000"/>
                </a:solidFill>
                <a:latin typeface="Calibri" panose="020F0502020204030204" pitchFamily="34" charset="0"/>
                <a:cs typeface="Calibri" panose="020F0502020204030204" pitchFamily="34" charset="0"/>
              </a:rPr>
              <a:t>Davet</a:t>
            </a:r>
            <a:r>
              <a:rPr lang="en-US" sz="1500" b="1" dirty="0">
                <a:solidFill>
                  <a:srgbClr val="FF0000"/>
                </a:solidFill>
                <a:latin typeface="Calibri" panose="020F0502020204030204" pitchFamily="34" charset="0"/>
                <a:cs typeface="Calibri" panose="020F0502020204030204" pitchFamily="34" charset="0"/>
              </a:rPr>
              <a:t> </a:t>
            </a:r>
            <a:r>
              <a:rPr lang="en-US" sz="1500" b="1" dirty="0" err="1">
                <a:solidFill>
                  <a:srgbClr val="FF0000"/>
                </a:solidFill>
                <a:latin typeface="Calibri" panose="020F0502020204030204" pitchFamily="34" charset="0"/>
                <a:cs typeface="Calibri" panose="020F0502020204030204" pitchFamily="34" charset="0"/>
              </a:rPr>
              <a:t>Edilmesi</a:t>
            </a:r>
            <a:r>
              <a:rPr lang="en-US" sz="1500" b="1" dirty="0">
                <a:solidFill>
                  <a:srgbClr val="FF0000"/>
                </a:solidFill>
                <a:latin typeface="Calibri" panose="020F0502020204030204" pitchFamily="34" charset="0"/>
                <a:cs typeface="Calibri" panose="020F0502020204030204" pitchFamily="34" charset="0"/>
              </a:rPr>
              <a:t> </a:t>
            </a:r>
            <a:r>
              <a:rPr lang="tr-TR" sz="1500" b="1" dirty="0">
                <a:solidFill>
                  <a:srgbClr val="FF0000"/>
                </a:solidFill>
                <a:latin typeface="Calibri" panose="020F0502020204030204" pitchFamily="34" charset="0"/>
                <a:cs typeface="Calibri" panose="020F0502020204030204" pitchFamily="34" charset="0"/>
              </a:rPr>
              <a:t>,</a:t>
            </a:r>
          </a:p>
          <a:p>
            <a:pPr algn="just">
              <a:lnSpc>
                <a:spcPct val="150000"/>
              </a:lnSpc>
            </a:pPr>
            <a:r>
              <a:rPr lang="tr-TR" sz="1500" b="1" dirty="0">
                <a:solidFill>
                  <a:schemeClr val="tx1"/>
                </a:solidFill>
                <a:latin typeface="Calibri" panose="020F0502020204030204" pitchFamily="34" charset="0"/>
                <a:cs typeface="Calibri" panose="020F0502020204030204" pitchFamily="34" charset="0"/>
              </a:rPr>
              <a:t>14- </a:t>
            </a:r>
            <a:r>
              <a:rPr lang="en-US" sz="1500" b="1" dirty="0" err="1">
                <a:solidFill>
                  <a:schemeClr val="tx1"/>
                </a:solidFill>
                <a:latin typeface="Calibri" panose="020F0502020204030204" pitchFamily="34" charset="0"/>
                <a:cs typeface="Calibri" panose="020F0502020204030204" pitchFamily="34" charset="0"/>
              </a:rPr>
              <a:t>Gayrimenkullere</a:t>
            </a:r>
            <a:r>
              <a:rPr lang="en-US" sz="1500" b="1" dirty="0">
                <a:solidFill>
                  <a:schemeClr val="tx1"/>
                </a:solidFill>
                <a:latin typeface="Calibri" panose="020F0502020204030204" pitchFamily="34" charset="0"/>
                <a:cs typeface="Calibri" panose="020F0502020204030204" pitchFamily="34" charset="0"/>
              </a:rPr>
              <a:t> </a:t>
            </a:r>
            <a:r>
              <a:rPr lang="en-US" sz="1500" b="1" dirty="0" err="1">
                <a:solidFill>
                  <a:schemeClr val="tx1"/>
                </a:solidFill>
                <a:latin typeface="Calibri" panose="020F0502020204030204" pitchFamily="34" charset="0"/>
                <a:cs typeface="Calibri" panose="020F0502020204030204" pitchFamily="34" charset="0"/>
              </a:rPr>
              <a:t>İlişkin</a:t>
            </a:r>
            <a:r>
              <a:rPr lang="en-US" sz="1500" b="1" dirty="0">
                <a:solidFill>
                  <a:schemeClr val="tx1"/>
                </a:solidFill>
                <a:latin typeface="Calibri" panose="020F0502020204030204" pitchFamily="34" charset="0"/>
                <a:cs typeface="Calibri" panose="020F0502020204030204" pitchFamily="34" charset="0"/>
              </a:rPr>
              <a:t> </a:t>
            </a:r>
            <a:r>
              <a:rPr lang="en-US" sz="1500" b="1" dirty="0" err="1">
                <a:solidFill>
                  <a:schemeClr val="tx1"/>
                </a:solidFill>
                <a:latin typeface="Calibri" panose="020F0502020204030204" pitchFamily="34" charset="0"/>
                <a:cs typeface="Calibri" panose="020F0502020204030204" pitchFamily="34" charset="0"/>
              </a:rPr>
              <a:t>Değer</a:t>
            </a:r>
            <a:r>
              <a:rPr lang="en-US" sz="1500" b="1" dirty="0">
                <a:solidFill>
                  <a:schemeClr val="tx1"/>
                </a:solidFill>
                <a:latin typeface="Calibri" panose="020F0502020204030204" pitchFamily="34" charset="0"/>
                <a:cs typeface="Calibri" panose="020F0502020204030204" pitchFamily="34" charset="0"/>
              </a:rPr>
              <a:t> </a:t>
            </a:r>
            <a:r>
              <a:rPr lang="en-US" sz="1500" b="1" dirty="0" err="1">
                <a:solidFill>
                  <a:schemeClr val="tx1"/>
                </a:solidFill>
                <a:latin typeface="Calibri" panose="020F0502020204030204" pitchFamily="34" charset="0"/>
                <a:cs typeface="Calibri" panose="020F0502020204030204" pitchFamily="34" charset="0"/>
              </a:rPr>
              <a:t>Artışı</a:t>
            </a:r>
            <a:r>
              <a:rPr lang="en-US" sz="1500" b="1" dirty="0">
                <a:solidFill>
                  <a:schemeClr val="tx1"/>
                </a:solidFill>
                <a:latin typeface="Calibri" panose="020F0502020204030204" pitchFamily="34" charset="0"/>
                <a:cs typeface="Calibri" panose="020F0502020204030204" pitchFamily="34" charset="0"/>
              </a:rPr>
              <a:t> </a:t>
            </a:r>
            <a:r>
              <a:rPr lang="en-US" sz="1500" b="1" dirty="0" err="1">
                <a:solidFill>
                  <a:schemeClr val="tx1"/>
                </a:solidFill>
                <a:latin typeface="Calibri" panose="020F0502020204030204" pitchFamily="34" charset="0"/>
                <a:cs typeface="Calibri" panose="020F0502020204030204" pitchFamily="34" charset="0"/>
              </a:rPr>
              <a:t>Kazançları</a:t>
            </a:r>
            <a:r>
              <a:rPr lang="en-US" sz="1500" b="1" dirty="0">
                <a:solidFill>
                  <a:schemeClr val="tx1"/>
                </a:solidFill>
                <a:latin typeface="Calibri" panose="020F0502020204030204" pitchFamily="34" charset="0"/>
                <a:cs typeface="Calibri" panose="020F0502020204030204" pitchFamily="34" charset="0"/>
              </a:rPr>
              <a:t> </a:t>
            </a:r>
            <a:r>
              <a:rPr lang="en-US" sz="1500" b="1" dirty="0" err="1">
                <a:solidFill>
                  <a:schemeClr val="tx1"/>
                </a:solidFill>
                <a:latin typeface="Calibri" panose="020F0502020204030204" pitchFamily="34" charset="0"/>
                <a:cs typeface="Calibri" panose="020F0502020204030204" pitchFamily="34" charset="0"/>
              </a:rPr>
              <a:t>Yönünden</a:t>
            </a:r>
            <a:r>
              <a:rPr lang="en-US" sz="1500" b="1" dirty="0">
                <a:solidFill>
                  <a:schemeClr val="tx1"/>
                </a:solidFill>
                <a:latin typeface="Calibri" panose="020F0502020204030204" pitchFamily="34" charset="0"/>
                <a:cs typeface="Calibri" panose="020F0502020204030204" pitchFamily="34" charset="0"/>
              </a:rPr>
              <a:t> </a:t>
            </a:r>
            <a:r>
              <a:rPr lang="en-US" sz="1500" b="1" dirty="0" err="1">
                <a:solidFill>
                  <a:schemeClr val="tx1"/>
                </a:solidFill>
                <a:latin typeface="Calibri" panose="020F0502020204030204" pitchFamily="34" charset="0"/>
                <a:cs typeface="Calibri" panose="020F0502020204030204" pitchFamily="34" charset="0"/>
              </a:rPr>
              <a:t>Mükelleflerin</a:t>
            </a:r>
            <a:r>
              <a:rPr lang="en-US" sz="1500" b="1" dirty="0">
                <a:solidFill>
                  <a:schemeClr val="tx1"/>
                </a:solidFill>
                <a:latin typeface="Calibri" panose="020F0502020204030204" pitchFamily="34" charset="0"/>
                <a:cs typeface="Calibri" panose="020F0502020204030204" pitchFamily="34" charset="0"/>
              </a:rPr>
              <a:t> </a:t>
            </a:r>
            <a:r>
              <a:rPr lang="en-US" sz="1500" b="1" dirty="0" err="1">
                <a:solidFill>
                  <a:schemeClr val="tx1"/>
                </a:solidFill>
                <a:latin typeface="Calibri" panose="020F0502020204030204" pitchFamily="34" charset="0"/>
                <a:cs typeface="Calibri" panose="020F0502020204030204" pitchFamily="34" charset="0"/>
              </a:rPr>
              <a:t>İzaha</a:t>
            </a:r>
            <a:r>
              <a:rPr lang="en-US" sz="1500" b="1" dirty="0">
                <a:solidFill>
                  <a:schemeClr val="tx1"/>
                </a:solidFill>
                <a:latin typeface="Calibri" panose="020F0502020204030204" pitchFamily="34" charset="0"/>
                <a:cs typeface="Calibri" panose="020F0502020204030204" pitchFamily="34" charset="0"/>
              </a:rPr>
              <a:t> </a:t>
            </a:r>
            <a:r>
              <a:rPr lang="en-US" sz="1500" b="1" dirty="0" err="1">
                <a:solidFill>
                  <a:schemeClr val="tx1"/>
                </a:solidFill>
                <a:latin typeface="Calibri" panose="020F0502020204030204" pitchFamily="34" charset="0"/>
                <a:cs typeface="Calibri" panose="020F0502020204030204" pitchFamily="34" charset="0"/>
              </a:rPr>
              <a:t>Davet</a:t>
            </a:r>
            <a:r>
              <a:rPr lang="en-US" sz="1500" b="1" dirty="0">
                <a:solidFill>
                  <a:schemeClr val="tx1"/>
                </a:solidFill>
                <a:latin typeface="Calibri" panose="020F0502020204030204" pitchFamily="34" charset="0"/>
                <a:cs typeface="Calibri" panose="020F0502020204030204" pitchFamily="34" charset="0"/>
              </a:rPr>
              <a:t> </a:t>
            </a:r>
            <a:r>
              <a:rPr lang="en-US" sz="1500" b="1" dirty="0" err="1">
                <a:solidFill>
                  <a:schemeClr val="tx1"/>
                </a:solidFill>
                <a:latin typeface="Calibri" panose="020F0502020204030204" pitchFamily="34" charset="0"/>
                <a:cs typeface="Calibri" panose="020F0502020204030204" pitchFamily="34" charset="0"/>
              </a:rPr>
              <a:t>Edilmesi</a:t>
            </a:r>
            <a:r>
              <a:rPr lang="tr-TR" sz="1500" b="1" dirty="0">
                <a:solidFill>
                  <a:schemeClr val="tx1"/>
                </a:solidFill>
                <a:latin typeface="Calibri" panose="020F0502020204030204" pitchFamily="34" charset="0"/>
                <a:cs typeface="Calibri" panose="020F0502020204030204" pitchFamily="34" charset="0"/>
              </a:rPr>
              <a:t>,</a:t>
            </a:r>
          </a:p>
          <a:p>
            <a:pPr algn="just">
              <a:lnSpc>
                <a:spcPct val="150000"/>
              </a:lnSpc>
            </a:pPr>
            <a:r>
              <a:rPr lang="tr-TR" sz="1500" b="1" dirty="0">
                <a:solidFill>
                  <a:schemeClr val="tx1"/>
                </a:solidFill>
                <a:latin typeface="Calibri" panose="020F0502020204030204" pitchFamily="34" charset="0"/>
                <a:cs typeface="Calibri" panose="020F0502020204030204" pitchFamily="34" charset="0"/>
              </a:rPr>
              <a:t>15- </a:t>
            </a:r>
            <a:r>
              <a:rPr lang="en-US" sz="1500" b="1" dirty="0" err="1">
                <a:solidFill>
                  <a:srgbClr val="FF0000"/>
                </a:solidFill>
                <a:latin typeface="Calibri" panose="020F0502020204030204" pitchFamily="34" charset="0"/>
                <a:cs typeface="Calibri" panose="020F0502020204030204" pitchFamily="34" charset="0"/>
              </a:rPr>
              <a:t>Gayrimenkul</a:t>
            </a:r>
            <a:r>
              <a:rPr lang="en-US" sz="1500" b="1" dirty="0">
                <a:solidFill>
                  <a:srgbClr val="FF0000"/>
                </a:solidFill>
                <a:latin typeface="Calibri" panose="020F0502020204030204" pitchFamily="34" charset="0"/>
                <a:cs typeface="Calibri" panose="020F0502020204030204" pitchFamily="34" charset="0"/>
              </a:rPr>
              <a:t> </a:t>
            </a:r>
            <a:r>
              <a:rPr lang="en-US" sz="1500" b="1" dirty="0" err="1">
                <a:solidFill>
                  <a:srgbClr val="FF0000"/>
                </a:solidFill>
                <a:latin typeface="Calibri" panose="020F0502020204030204" pitchFamily="34" charset="0"/>
                <a:cs typeface="Calibri" panose="020F0502020204030204" pitchFamily="34" charset="0"/>
              </a:rPr>
              <a:t>Sermaye</a:t>
            </a:r>
            <a:r>
              <a:rPr lang="en-US" sz="1500" b="1" dirty="0">
                <a:solidFill>
                  <a:srgbClr val="FF0000"/>
                </a:solidFill>
                <a:latin typeface="Calibri" panose="020F0502020204030204" pitchFamily="34" charset="0"/>
                <a:cs typeface="Calibri" panose="020F0502020204030204" pitchFamily="34" charset="0"/>
              </a:rPr>
              <a:t> </a:t>
            </a:r>
            <a:r>
              <a:rPr lang="en-US" sz="1500" b="1" dirty="0" err="1">
                <a:solidFill>
                  <a:srgbClr val="FF0000"/>
                </a:solidFill>
                <a:latin typeface="Calibri" panose="020F0502020204030204" pitchFamily="34" charset="0"/>
                <a:cs typeface="Calibri" panose="020F0502020204030204" pitchFamily="34" charset="0"/>
              </a:rPr>
              <a:t>İratlarını</a:t>
            </a:r>
            <a:r>
              <a:rPr lang="en-US" sz="1500" b="1" dirty="0">
                <a:solidFill>
                  <a:srgbClr val="FF0000"/>
                </a:solidFill>
                <a:latin typeface="Calibri" panose="020F0502020204030204" pitchFamily="34" charset="0"/>
                <a:cs typeface="Calibri" panose="020F0502020204030204" pitchFamily="34" charset="0"/>
              </a:rPr>
              <a:t> </a:t>
            </a:r>
            <a:r>
              <a:rPr lang="en-US" sz="1500" b="1" dirty="0" err="1">
                <a:solidFill>
                  <a:srgbClr val="FF0000"/>
                </a:solidFill>
                <a:latin typeface="Calibri" panose="020F0502020204030204" pitchFamily="34" charset="0"/>
                <a:cs typeface="Calibri" panose="020F0502020204030204" pitchFamily="34" charset="0"/>
              </a:rPr>
              <a:t>Beyan</a:t>
            </a:r>
            <a:r>
              <a:rPr lang="en-US" sz="1500" b="1" dirty="0">
                <a:solidFill>
                  <a:srgbClr val="FF0000"/>
                </a:solidFill>
                <a:latin typeface="Calibri" panose="020F0502020204030204" pitchFamily="34" charset="0"/>
                <a:cs typeface="Calibri" panose="020F0502020204030204" pitchFamily="34" charset="0"/>
              </a:rPr>
              <a:t> </a:t>
            </a:r>
            <a:r>
              <a:rPr lang="en-US" sz="1500" b="1" dirty="0" err="1">
                <a:solidFill>
                  <a:srgbClr val="FF0000"/>
                </a:solidFill>
                <a:latin typeface="Calibri" panose="020F0502020204030204" pitchFamily="34" charset="0"/>
                <a:cs typeface="Calibri" panose="020F0502020204030204" pitchFamily="34" charset="0"/>
              </a:rPr>
              <a:t>Etmeyen</a:t>
            </a:r>
            <a:r>
              <a:rPr lang="en-US" sz="1500" b="1" dirty="0">
                <a:solidFill>
                  <a:srgbClr val="FF0000"/>
                </a:solidFill>
                <a:latin typeface="Calibri" panose="020F0502020204030204" pitchFamily="34" charset="0"/>
                <a:cs typeface="Calibri" panose="020F0502020204030204" pitchFamily="34" charset="0"/>
              </a:rPr>
              <a:t> veya </a:t>
            </a:r>
            <a:r>
              <a:rPr lang="en-US" sz="1500" b="1" dirty="0" err="1">
                <a:solidFill>
                  <a:srgbClr val="FF0000"/>
                </a:solidFill>
                <a:latin typeface="Calibri" panose="020F0502020204030204" pitchFamily="34" charset="0"/>
                <a:cs typeface="Calibri" panose="020F0502020204030204" pitchFamily="34" charset="0"/>
              </a:rPr>
              <a:t>Eksik</a:t>
            </a:r>
            <a:r>
              <a:rPr lang="en-US" sz="1500" b="1" dirty="0">
                <a:solidFill>
                  <a:srgbClr val="FF0000"/>
                </a:solidFill>
                <a:latin typeface="Calibri" panose="020F0502020204030204" pitchFamily="34" charset="0"/>
                <a:cs typeface="Calibri" panose="020F0502020204030204" pitchFamily="34" charset="0"/>
              </a:rPr>
              <a:t>/</a:t>
            </a:r>
            <a:r>
              <a:rPr lang="en-US" sz="1500" b="1" dirty="0" err="1">
                <a:solidFill>
                  <a:srgbClr val="FF0000"/>
                </a:solidFill>
                <a:latin typeface="Calibri" panose="020F0502020204030204" pitchFamily="34" charset="0"/>
                <a:cs typeface="Calibri" panose="020F0502020204030204" pitchFamily="34" charset="0"/>
              </a:rPr>
              <a:t>Hatalı</a:t>
            </a:r>
            <a:r>
              <a:rPr lang="en-US" sz="1500" b="1" dirty="0">
                <a:solidFill>
                  <a:srgbClr val="FF0000"/>
                </a:solidFill>
                <a:latin typeface="Calibri" panose="020F0502020204030204" pitchFamily="34" charset="0"/>
                <a:cs typeface="Calibri" panose="020F0502020204030204" pitchFamily="34" charset="0"/>
              </a:rPr>
              <a:t> </a:t>
            </a:r>
            <a:r>
              <a:rPr lang="en-US" sz="1500" b="1" dirty="0" err="1">
                <a:solidFill>
                  <a:srgbClr val="FF0000"/>
                </a:solidFill>
                <a:latin typeface="Calibri" panose="020F0502020204030204" pitchFamily="34" charset="0"/>
                <a:cs typeface="Calibri" panose="020F0502020204030204" pitchFamily="34" charset="0"/>
              </a:rPr>
              <a:t>Beyan</a:t>
            </a:r>
            <a:r>
              <a:rPr lang="en-US" sz="1500" b="1" dirty="0">
                <a:solidFill>
                  <a:srgbClr val="FF0000"/>
                </a:solidFill>
                <a:latin typeface="Calibri" panose="020F0502020204030204" pitchFamily="34" charset="0"/>
                <a:cs typeface="Calibri" panose="020F0502020204030204" pitchFamily="34" charset="0"/>
              </a:rPr>
              <a:t> Eden </a:t>
            </a:r>
            <a:r>
              <a:rPr lang="en-US" sz="1500" b="1" dirty="0" err="1">
                <a:solidFill>
                  <a:srgbClr val="FF0000"/>
                </a:solidFill>
                <a:latin typeface="Calibri" panose="020F0502020204030204" pitchFamily="34" charset="0"/>
                <a:cs typeface="Calibri" panose="020F0502020204030204" pitchFamily="34" charset="0"/>
              </a:rPr>
              <a:t>Mükelleflerin</a:t>
            </a:r>
            <a:r>
              <a:rPr lang="en-US" sz="1500" b="1" dirty="0">
                <a:solidFill>
                  <a:srgbClr val="FF0000"/>
                </a:solidFill>
                <a:latin typeface="Calibri" panose="020F0502020204030204" pitchFamily="34" charset="0"/>
                <a:cs typeface="Calibri" panose="020F0502020204030204" pitchFamily="34" charset="0"/>
              </a:rPr>
              <a:t> </a:t>
            </a:r>
            <a:r>
              <a:rPr lang="en-US" sz="1500" b="1" dirty="0" err="1">
                <a:solidFill>
                  <a:srgbClr val="FF0000"/>
                </a:solidFill>
                <a:latin typeface="Calibri" panose="020F0502020204030204" pitchFamily="34" charset="0"/>
                <a:cs typeface="Calibri" panose="020F0502020204030204" pitchFamily="34" charset="0"/>
              </a:rPr>
              <a:t>İzaha</a:t>
            </a:r>
            <a:r>
              <a:rPr lang="en-US" sz="1500" b="1" dirty="0">
                <a:solidFill>
                  <a:srgbClr val="FF0000"/>
                </a:solidFill>
                <a:latin typeface="Calibri" panose="020F0502020204030204" pitchFamily="34" charset="0"/>
                <a:cs typeface="Calibri" panose="020F0502020204030204" pitchFamily="34" charset="0"/>
              </a:rPr>
              <a:t> </a:t>
            </a:r>
            <a:r>
              <a:rPr lang="en-US" sz="1500" b="1" dirty="0" err="1">
                <a:solidFill>
                  <a:srgbClr val="FF0000"/>
                </a:solidFill>
                <a:latin typeface="Calibri" panose="020F0502020204030204" pitchFamily="34" charset="0"/>
                <a:cs typeface="Calibri" panose="020F0502020204030204" pitchFamily="34" charset="0"/>
              </a:rPr>
              <a:t>Davet</a:t>
            </a:r>
            <a:r>
              <a:rPr lang="en-US" sz="1500" b="1" dirty="0">
                <a:solidFill>
                  <a:srgbClr val="FF0000"/>
                </a:solidFill>
                <a:latin typeface="Calibri" panose="020F0502020204030204" pitchFamily="34" charset="0"/>
                <a:cs typeface="Calibri" panose="020F0502020204030204" pitchFamily="34" charset="0"/>
              </a:rPr>
              <a:t> </a:t>
            </a:r>
            <a:r>
              <a:rPr lang="en-US" sz="1500" b="1" dirty="0" err="1">
                <a:solidFill>
                  <a:srgbClr val="FF0000"/>
                </a:solidFill>
                <a:latin typeface="Calibri" panose="020F0502020204030204" pitchFamily="34" charset="0"/>
                <a:cs typeface="Calibri" panose="020F0502020204030204" pitchFamily="34" charset="0"/>
              </a:rPr>
              <a:t>Edilmesi</a:t>
            </a:r>
            <a:r>
              <a:rPr lang="tr-TR" sz="1500" b="1" dirty="0">
                <a:solidFill>
                  <a:srgbClr val="FF0000"/>
                </a:solidFill>
                <a:latin typeface="Calibri" panose="020F0502020204030204" pitchFamily="34" charset="0"/>
                <a:cs typeface="Calibri" panose="020F0502020204030204" pitchFamily="34" charset="0"/>
              </a:rPr>
              <a:t>,</a:t>
            </a:r>
          </a:p>
          <a:p>
            <a:pPr algn="just">
              <a:lnSpc>
                <a:spcPct val="150000"/>
              </a:lnSpc>
            </a:pPr>
            <a:r>
              <a:rPr lang="tr-TR" sz="1500" b="1" dirty="0">
                <a:solidFill>
                  <a:srgbClr val="FF0000"/>
                </a:solidFill>
                <a:latin typeface="Calibri" panose="020F0502020204030204" pitchFamily="34" charset="0"/>
                <a:cs typeface="Calibri" panose="020F0502020204030204" pitchFamily="34" charset="0"/>
              </a:rPr>
              <a:t>16- </a:t>
            </a:r>
            <a:r>
              <a:rPr lang="tr-TR" sz="1500" b="1" dirty="0">
                <a:solidFill>
                  <a:schemeClr val="tx1"/>
                </a:solidFill>
                <a:latin typeface="Calibri" panose="020F0502020204030204" pitchFamily="34" charset="0"/>
                <a:cs typeface="Calibri" panose="020F0502020204030204" pitchFamily="34" charset="0"/>
              </a:rPr>
              <a:t>Sahte veya Muhteviyatı İtibarıyla Yanıltıcı Belge Kullanılması Durumunda Mükelleflerin İzaha Davet Edilmesi,</a:t>
            </a:r>
          </a:p>
          <a:p>
            <a:pPr algn="just">
              <a:lnSpc>
                <a:spcPct val="150000"/>
              </a:lnSpc>
            </a:pPr>
            <a:endParaRPr lang="tr-TR" sz="1350" dirty="0">
              <a:solidFill>
                <a:schemeClr val="bg1"/>
              </a:solidFill>
            </a:endParaRPr>
          </a:p>
        </p:txBody>
      </p:sp>
    </p:spTree>
    <p:extLst>
      <p:ext uri="{BB962C8B-B14F-4D97-AF65-F5344CB8AC3E}">
        <p14:creationId xmlns:p14="http://schemas.microsoft.com/office/powerpoint/2010/main" xmlns="" val="30287098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27991" y="1"/>
            <a:ext cx="8497957" cy="10734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r>
              <a:rPr lang="tr-TR" sz="3600" b="1" dirty="0">
                <a:solidFill>
                  <a:prstClr val="white"/>
                </a:solidFill>
                <a:latin typeface="Century Gothic" panose="020B0502020202020204"/>
              </a:rPr>
              <a:t>BELİRLENEN KAPSAM</a:t>
            </a:r>
          </a:p>
        </p:txBody>
      </p:sp>
      <p:sp>
        <p:nvSpPr>
          <p:cNvPr id="2" name="Kaydırma: Dikey 1"/>
          <p:cNvSpPr/>
          <p:nvPr/>
        </p:nvSpPr>
        <p:spPr>
          <a:xfrm>
            <a:off x="139147" y="1590261"/>
            <a:ext cx="9004853" cy="2554356"/>
          </a:xfrm>
          <a:prstGeom prst="vertic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tr-TR" sz="2000" b="1" dirty="0">
                <a:solidFill>
                  <a:schemeClr val="tx1"/>
                </a:solidFill>
                <a:latin typeface="Calibri" panose="020F0502020204030204" pitchFamily="34" charset="0"/>
                <a:cs typeface="Calibri" panose="020F0502020204030204" pitchFamily="34" charset="0"/>
              </a:rPr>
              <a:t>17- Sahte veya Muhteviyatı İtibarıyla Yanıltıcı Belge Kullanılması Durumunda Mükelleflerin İzaha Davet Edilmesi,</a:t>
            </a:r>
          </a:p>
          <a:p>
            <a:pPr algn="just">
              <a:lnSpc>
                <a:spcPct val="150000"/>
              </a:lnSpc>
            </a:pPr>
            <a:endParaRPr lang="tr-TR" sz="1350" dirty="0">
              <a:solidFill>
                <a:schemeClr val="bg1"/>
              </a:solidFill>
            </a:endParaRPr>
          </a:p>
        </p:txBody>
      </p:sp>
    </p:spTree>
    <p:extLst>
      <p:ext uri="{BB962C8B-B14F-4D97-AF65-F5344CB8AC3E}">
        <p14:creationId xmlns:p14="http://schemas.microsoft.com/office/powerpoint/2010/main" xmlns="" val="18986539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76469" y="1"/>
            <a:ext cx="8497957" cy="10734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r>
              <a:rPr lang="tr-TR" sz="3600" b="1" dirty="0">
                <a:solidFill>
                  <a:prstClr val="white"/>
                </a:solidFill>
                <a:latin typeface="Century Gothic" panose="020B0502020202020204"/>
              </a:rPr>
              <a:t>Özellik arz eden işlemler</a:t>
            </a:r>
          </a:p>
        </p:txBody>
      </p:sp>
      <p:sp>
        <p:nvSpPr>
          <p:cNvPr id="3" name="Oval 2"/>
          <p:cNvSpPr/>
          <p:nvPr/>
        </p:nvSpPr>
        <p:spPr>
          <a:xfrm>
            <a:off x="2250384" y="1276264"/>
            <a:ext cx="5764695" cy="2047461"/>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Çeşitli Kurum ve Kuruluşlardan Elde Edilen Bilgiler ile Asgari Ücret Tarifelerinin Karşılaştırılması Sonucunda Mükelleflerin İzaha Davet Edilmesi</a:t>
            </a:r>
          </a:p>
        </p:txBody>
      </p:sp>
      <p:sp>
        <p:nvSpPr>
          <p:cNvPr id="6" name="Açıklama Balonu: Aşağı Ok 5"/>
          <p:cNvSpPr/>
          <p:nvPr/>
        </p:nvSpPr>
        <p:spPr>
          <a:xfrm>
            <a:off x="632269" y="3323725"/>
            <a:ext cx="8458199" cy="1805435"/>
          </a:xfrm>
          <a:prstGeom prst="downArrowCallout">
            <a:avLst/>
          </a:prstGeom>
          <a:solidFill>
            <a:srgbClr val="FF000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tr-TR" sz="2000" b="1" dirty="0">
              <a:solidFill>
                <a:schemeClr val="bg1"/>
              </a:solidFill>
              <a:latin typeface="Calibri" panose="020F0502020204030204" pitchFamily="34" charset="0"/>
              <a:cs typeface="Calibri" panose="020F0502020204030204" pitchFamily="34" charset="0"/>
            </a:endParaRPr>
          </a:p>
          <a:p>
            <a:pPr algn="ctr"/>
            <a:r>
              <a:rPr lang="tr-TR" sz="2000" b="1" dirty="0">
                <a:solidFill>
                  <a:schemeClr val="bg1"/>
                </a:solidFill>
                <a:latin typeface="Calibri" panose="020F0502020204030204" pitchFamily="34" charset="0"/>
                <a:cs typeface="Calibri" panose="020F0502020204030204" pitchFamily="34" charset="0"/>
              </a:rPr>
              <a:t>BUGÜN İÇİN KAPSAMA, SADECE VE SADECE </a:t>
            </a:r>
          </a:p>
          <a:p>
            <a:pPr algn="ctr"/>
            <a:r>
              <a:rPr lang="tr-TR" sz="2000" b="1" dirty="0">
                <a:solidFill>
                  <a:srgbClr val="FFFF00"/>
                </a:solidFill>
                <a:latin typeface="Comic Sans MS" panose="030F0702030302020204" pitchFamily="66" charset="0"/>
                <a:cs typeface="Calibri" panose="020F0502020204030204" pitchFamily="34" charset="0"/>
              </a:rPr>
              <a:t>1- AVUKATLAR,</a:t>
            </a:r>
          </a:p>
          <a:p>
            <a:pPr algn="ctr"/>
            <a:r>
              <a:rPr lang="tr-TR" sz="2000" b="1" dirty="0">
                <a:solidFill>
                  <a:srgbClr val="FFFF00"/>
                </a:solidFill>
                <a:latin typeface="Comic Sans MS" panose="030F0702030302020204" pitchFamily="66" charset="0"/>
                <a:cs typeface="Calibri" panose="020F0502020204030204" pitchFamily="34" charset="0"/>
              </a:rPr>
              <a:t>2- SMMM VE YMM’LER; ALINMIŞTIR.</a:t>
            </a:r>
          </a:p>
        </p:txBody>
      </p:sp>
      <p:pic>
        <p:nvPicPr>
          <p:cNvPr id="7" name="Resim 6"/>
          <p:cNvPicPr>
            <a:picLocks noChangeAspect="1"/>
          </p:cNvPicPr>
          <p:nvPr/>
        </p:nvPicPr>
        <p:blipFill>
          <a:blip r:embed="rId2" cstate="print"/>
          <a:stretch>
            <a:fillRect/>
          </a:stretch>
        </p:blipFill>
        <p:spPr>
          <a:xfrm>
            <a:off x="138892" y="1277181"/>
            <a:ext cx="2072206" cy="280283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xmlns="" val="14902580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76469" y="1"/>
            <a:ext cx="8497957" cy="10734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r>
              <a:rPr lang="tr-TR" sz="3600" b="1" dirty="0">
                <a:solidFill>
                  <a:prstClr val="white"/>
                </a:solidFill>
                <a:latin typeface="Century Gothic" panose="020B0502020202020204"/>
              </a:rPr>
              <a:t>Özellik arz eden işlemler</a:t>
            </a:r>
          </a:p>
        </p:txBody>
      </p:sp>
      <p:sp>
        <p:nvSpPr>
          <p:cNvPr id="6" name="Açıklama Balonu: Aşağı Ok 5"/>
          <p:cNvSpPr/>
          <p:nvPr/>
        </p:nvSpPr>
        <p:spPr>
          <a:xfrm>
            <a:off x="795129" y="3257550"/>
            <a:ext cx="7881731" cy="1828799"/>
          </a:xfrm>
          <a:prstGeom prst="downArrowCallout">
            <a:avLst/>
          </a:prstGeom>
          <a:solidFill>
            <a:schemeClr val="accent5">
              <a:lumMod val="20000"/>
              <a:lumOff val="80000"/>
            </a:schemeClr>
          </a:solidFill>
          <a:ln>
            <a:solidFill>
              <a:schemeClr val="bg1">
                <a:lumMod val="95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tr-TR" sz="2000" b="1" dirty="0">
                <a:solidFill>
                  <a:srgbClr val="FF0000"/>
                </a:solidFill>
                <a:latin typeface="Calibri" panose="020F0502020204030204" pitchFamily="34" charset="0"/>
                <a:cs typeface="Calibri" panose="020F0502020204030204" pitchFamily="34" charset="0"/>
              </a:rPr>
              <a:t>BUGÜN İÇİN SADECE VE SADECE </a:t>
            </a:r>
          </a:p>
          <a:p>
            <a:pPr algn="ctr"/>
            <a:r>
              <a:rPr lang="tr-TR" sz="2000" b="1" dirty="0">
                <a:solidFill>
                  <a:schemeClr val="tx1"/>
                </a:solidFill>
                <a:latin typeface="Calibri" panose="020F0502020204030204" pitchFamily="34" charset="0"/>
                <a:cs typeface="Calibri" panose="020F0502020204030204" pitchFamily="34" charset="0"/>
              </a:rPr>
              <a:t>1- GVK m.89,</a:t>
            </a:r>
          </a:p>
          <a:p>
            <a:pPr algn="ctr"/>
            <a:r>
              <a:rPr lang="tr-TR" sz="2000" b="1" dirty="0">
                <a:solidFill>
                  <a:schemeClr val="tx1"/>
                </a:solidFill>
                <a:latin typeface="Calibri" panose="020F0502020204030204" pitchFamily="34" charset="0"/>
                <a:cs typeface="Calibri" panose="020F0502020204030204" pitchFamily="34" charset="0"/>
              </a:rPr>
              <a:t>2- KVK, m.10’da yer alan indirimleri</a:t>
            </a:r>
          </a:p>
          <a:p>
            <a:pPr algn="ctr"/>
            <a:r>
              <a:rPr lang="tr-TR" sz="2000" b="1" dirty="0">
                <a:solidFill>
                  <a:srgbClr val="FF0000"/>
                </a:solidFill>
                <a:latin typeface="Calibri" panose="020F0502020204030204" pitchFamily="34" charset="0"/>
                <a:cs typeface="Calibri" panose="020F0502020204030204" pitchFamily="34" charset="0"/>
              </a:rPr>
              <a:t>Kapsamaktadır.</a:t>
            </a:r>
          </a:p>
        </p:txBody>
      </p:sp>
      <p:pic>
        <p:nvPicPr>
          <p:cNvPr id="2" name="Resim 1"/>
          <p:cNvPicPr>
            <a:picLocks noChangeAspect="1"/>
          </p:cNvPicPr>
          <p:nvPr/>
        </p:nvPicPr>
        <p:blipFill>
          <a:blip r:embed="rId2" cstate="print"/>
          <a:stretch>
            <a:fillRect/>
          </a:stretch>
        </p:blipFill>
        <p:spPr>
          <a:xfrm>
            <a:off x="268823" y="1114425"/>
            <a:ext cx="2056934" cy="1827558"/>
          </a:xfrm>
          <a:prstGeom prst="rect">
            <a:avLst/>
          </a:prstGeom>
        </p:spPr>
      </p:pic>
      <p:pic>
        <p:nvPicPr>
          <p:cNvPr id="5" name="Resim 4"/>
          <p:cNvPicPr>
            <a:picLocks noChangeAspect="1"/>
          </p:cNvPicPr>
          <p:nvPr/>
        </p:nvPicPr>
        <p:blipFill>
          <a:blip r:embed="rId3" cstate="print"/>
          <a:stretch>
            <a:fillRect/>
          </a:stretch>
        </p:blipFill>
        <p:spPr>
          <a:xfrm>
            <a:off x="7076661" y="1114426"/>
            <a:ext cx="2067339" cy="1786559"/>
          </a:xfrm>
          <a:prstGeom prst="rect">
            <a:avLst/>
          </a:prstGeom>
        </p:spPr>
      </p:pic>
      <p:sp>
        <p:nvSpPr>
          <p:cNvPr id="8" name="Akış Çizelgesi: İşlem 7"/>
          <p:cNvSpPr/>
          <p:nvPr/>
        </p:nvSpPr>
        <p:spPr>
          <a:xfrm>
            <a:off x="2345810" y="1429993"/>
            <a:ext cx="4681331" cy="1669773"/>
          </a:xfrm>
          <a:prstGeom prst="flowChart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u="sng" dirty="0">
                <a:solidFill>
                  <a:srgbClr val="FF0000"/>
                </a:solidFill>
                <a:latin typeface="Calibri" panose="020F0502020204030204" pitchFamily="34" charset="0"/>
                <a:cs typeface="Calibri" panose="020F0502020204030204" pitchFamily="34" charset="0"/>
              </a:rPr>
              <a:t>Yıllık Gelir ve Kurumlar Vergisi </a:t>
            </a:r>
            <a:r>
              <a:rPr lang="tr-TR" sz="2000" b="1" dirty="0">
                <a:solidFill>
                  <a:schemeClr val="tx1"/>
                </a:solidFill>
                <a:latin typeface="Calibri" panose="020F0502020204030204" pitchFamily="34" charset="0"/>
                <a:cs typeface="Calibri" panose="020F0502020204030204" pitchFamily="34" charset="0"/>
              </a:rPr>
              <a:t>Beyannameleri Üzerinde Yapılan İndirimleri, Kanuni Oranları Aşan Mükelleflerin İzaha Davet Edilmesi</a:t>
            </a:r>
          </a:p>
        </p:txBody>
      </p:sp>
    </p:spTree>
    <p:extLst>
      <p:ext uri="{BB962C8B-B14F-4D97-AF65-F5344CB8AC3E}">
        <p14:creationId xmlns:p14="http://schemas.microsoft.com/office/powerpoint/2010/main" xmlns="" val="17904625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76469" y="1"/>
            <a:ext cx="8497957" cy="10734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r>
              <a:rPr lang="tr-TR" sz="3600" b="1" dirty="0">
                <a:solidFill>
                  <a:prstClr val="white"/>
                </a:solidFill>
                <a:latin typeface="Century Gothic" panose="020B0502020202020204"/>
              </a:rPr>
              <a:t>Özellik arz eden işlemler</a:t>
            </a:r>
          </a:p>
        </p:txBody>
      </p:sp>
      <p:sp>
        <p:nvSpPr>
          <p:cNvPr id="6" name="Açıklama Balonu: Aşağı Ok 5"/>
          <p:cNvSpPr/>
          <p:nvPr/>
        </p:nvSpPr>
        <p:spPr>
          <a:xfrm>
            <a:off x="884580" y="3181350"/>
            <a:ext cx="7881731" cy="1828799"/>
          </a:xfrm>
          <a:prstGeom prst="downArrowCallout">
            <a:avLst/>
          </a:prstGeom>
          <a:solidFill>
            <a:schemeClr val="tx1"/>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tr-TR" sz="2400" b="1" dirty="0">
                <a:solidFill>
                  <a:srgbClr val="FFFF00"/>
                </a:solidFill>
                <a:latin typeface="Calibri" panose="020F0502020204030204" pitchFamily="34" charset="0"/>
                <a:cs typeface="Calibri" panose="020F0502020204030204" pitchFamily="34" charset="0"/>
              </a:rPr>
              <a:t>BUGÜN İÇİN SADECE VE SADECE </a:t>
            </a:r>
          </a:p>
          <a:p>
            <a:pPr algn="ctr"/>
            <a:r>
              <a:rPr lang="tr-TR" sz="2400" b="1" dirty="0">
                <a:solidFill>
                  <a:srgbClr val="FFFF00"/>
                </a:solidFill>
                <a:latin typeface="Calibri" panose="020F0502020204030204" pitchFamily="34" charset="0"/>
                <a:cs typeface="Calibri" panose="020F0502020204030204" pitchFamily="34" charset="0"/>
              </a:rPr>
              <a:t>Taşınmaz ve İştirak Hisseleri Satış Kazancını</a:t>
            </a:r>
          </a:p>
          <a:p>
            <a:pPr algn="ctr"/>
            <a:r>
              <a:rPr lang="tr-TR" sz="2400" b="1" dirty="0">
                <a:solidFill>
                  <a:srgbClr val="FFFF00"/>
                </a:solidFill>
                <a:latin typeface="Calibri" panose="020F0502020204030204" pitchFamily="34" charset="0"/>
                <a:cs typeface="Calibri" panose="020F0502020204030204" pitchFamily="34" charset="0"/>
              </a:rPr>
              <a:t>Kapsamaktadır.</a:t>
            </a:r>
          </a:p>
        </p:txBody>
      </p:sp>
      <p:sp>
        <p:nvSpPr>
          <p:cNvPr id="8" name="Akış Çizelgesi: İşlem 7"/>
          <p:cNvSpPr/>
          <p:nvPr/>
        </p:nvSpPr>
        <p:spPr>
          <a:xfrm>
            <a:off x="884579" y="1341785"/>
            <a:ext cx="7881731" cy="1669773"/>
          </a:xfrm>
          <a:prstGeom prst="flowChart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u="sng" dirty="0">
                <a:solidFill>
                  <a:schemeClr val="bg1"/>
                </a:solidFill>
                <a:latin typeface="Calibri" panose="020F0502020204030204" pitchFamily="34" charset="0"/>
                <a:cs typeface="Calibri" panose="020F0502020204030204" pitchFamily="34" charset="0"/>
              </a:rPr>
              <a:t>Kurumlar Vergisi Kanununun 5/1-e Maddesindeki İstisna ile İlgili Olarak Mükelleflerin İzaha Davet Edilmesi</a:t>
            </a:r>
            <a:endParaRPr lang="tr-TR" sz="24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38651198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76469" y="1"/>
            <a:ext cx="8497957" cy="10734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r>
              <a:rPr lang="tr-TR" sz="3600" b="1" dirty="0">
                <a:solidFill>
                  <a:prstClr val="white"/>
                </a:solidFill>
                <a:latin typeface="Century Gothic" panose="020B0502020202020204"/>
              </a:rPr>
              <a:t>Özellik arz eden işlemler</a:t>
            </a:r>
          </a:p>
        </p:txBody>
      </p:sp>
      <p:sp>
        <p:nvSpPr>
          <p:cNvPr id="8" name="Akış Çizelgesi: İşlem 7"/>
          <p:cNvSpPr/>
          <p:nvPr/>
        </p:nvSpPr>
        <p:spPr>
          <a:xfrm>
            <a:off x="914400" y="1581150"/>
            <a:ext cx="7620000" cy="3200400"/>
          </a:xfrm>
          <a:prstGeom prst="flowChartProcess">
            <a:avLst/>
          </a:prstGeom>
          <a:solidFill>
            <a:srgbClr val="FF0000"/>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b="1" u="sng" dirty="0">
                <a:solidFill>
                  <a:schemeClr val="bg1"/>
                </a:solidFill>
                <a:latin typeface="Calibri" panose="020F0502020204030204" pitchFamily="34" charset="0"/>
                <a:cs typeface="Calibri" panose="020F0502020204030204" pitchFamily="34" charset="0"/>
              </a:rPr>
              <a:t>Örtülü Sermaye Yönünden Mükelleflerin İzaha Davet Edilmesi</a:t>
            </a:r>
            <a:endParaRPr lang="tr-TR" sz="44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2436534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76469" y="1"/>
            <a:ext cx="8497957" cy="10734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r>
              <a:rPr lang="tr-TR" sz="3600" b="1" dirty="0">
                <a:solidFill>
                  <a:prstClr val="white"/>
                </a:solidFill>
                <a:latin typeface="Century Gothic" panose="020B0502020202020204"/>
              </a:rPr>
              <a:t>Özellik arz eden işlemler</a:t>
            </a:r>
          </a:p>
        </p:txBody>
      </p:sp>
      <p:sp>
        <p:nvSpPr>
          <p:cNvPr id="8" name="Akış Çizelgesi: İşlem 7"/>
          <p:cNvSpPr/>
          <p:nvPr/>
        </p:nvSpPr>
        <p:spPr>
          <a:xfrm>
            <a:off x="770281" y="1152025"/>
            <a:ext cx="8110331" cy="1669773"/>
          </a:xfrm>
          <a:prstGeom prst="flowChartProcess">
            <a:avLst/>
          </a:prstGeom>
          <a:solidFill>
            <a:srgbClr val="33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u="sng" dirty="0">
                <a:solidFill>
                  <a:schemeClr val="bg1"/>
                </a:solidFill>
                <a:latin typeface="Calibri" panose="020F0502020204030204" pitchFamily="34" charset="0"/>
                <a:cs typeface="Calibri" panose="020F0502020204030204" pitchFamily="34" charset="0"/>
              </a:rPr>
              <a:t>Örtülü Sermaye Yönünden Mükelleflerin İzaha Davet Edilmesinde</a:t>
            </a:r>
            <a:endParaRPr lang="tr-TR" sz="2800" b="1" dirty="0">
              <a:solidFill>
                <a:schemeClr val="bg1"/>
              </a:solidFill>
              <a:latin typeface="Calibri" panose="020F0502020204030204" pitchFamily="34" charset="0"/>
              <a:cs typeface="Calibri" panose="020F0502020204030204" pitchFamily="34" charset="0"/>
            </a:endParaRPr>
          </a:p>
        </p:txBody>
      </p:sp>
      <p:sp>
        <p:nvSpPr>
          <p:cNvPr id="2" name="Açıklama Balonu: Sol Sağ Ok 1"/>
          <p:cNvSpPr/>
          <p:nvPr/>
        </p:nvSpPr>
        <p:spPr>
          <a:xfrm>
            <a:off x="457200" y="2882348"/>
            <a:ext cx="8229600" cy="1981200"/>
          </a:xfrm>
          <a:prstGeom prst="leftRightArrowCallout">
            <a:avLst/>
          </a:prstGeom>
          <a:solidFill>
            <a:schemeClr val="tx1"/>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000" b="1" dirty="0">
                <a:solidFill>
                  <a:srgbClr val="FFFF00"/>
                </a:solidFill>
                <a:latin typeface="Calibri" panose="020F0502020204030204" pitchFamily="34" charset="0"/>
                <a:cs typeface="Calibri" panose="020F0502020204030204" pitchFamily="34" charset="0"/>
              </a:rPr>
              <a:t>Örtülü sermayeyi kullandıran kurum ise,  </a:t>
            </a:r>
            <a:r>
              <a:rPr lang="tr-TR" sz="2000" b="1" dirty="0">
                <a:solidFill>
                  <a:schemeClr val="bg1"/>
                </a:solidFill>
                <a:latin typeface="Calibri" panose="020F0502020204030204" pitchFamily="34" charset="0"/>
                <a:cs typeface="Calibri" panose="020F0502020204030204" pitchFamily="34" charset="0"/>
              </a:rPr>
              <a:t>örtülü kazanç ve örtülü sermaye birlikte </a:t>
            </a:r>
            <a:r>
              <a:rPr lang="tr-TR" sz="2000" b="1" dirty="0">
                <a:solidFill>
                  <a:srgbClr val="FFFF00"/>
                </a:solidFill>
                <a:latin typeface="Calibri" panose="020F0502020204030204" pitchFamily="34" charset="0"/>
                <a:cs typeface="Calibri" panose="020F0502020204030204" pitchFamily="34" charset="0"/>
              </a:rPr>
              <a:t>karşımıza çıkmakta ve </a:t>
            </a:r>
            <a:r>
              <a:rPr lang="tr-TR" sz="2000" b="1" dirty="0">
                <a:solidFill>
                  <a:srgbClr val="FF0000"/>
                </a:solidFill>
                <a:latin typeface="Calibri" panose="020F0502020204030204" pitchFamily="34" charset="0"/>
                <a:cs typeface="Calibri" panose="020F0502020204030204" pitchFamily="34" charset="0"/>
              </a:rPr>
              <a:t>KARŞILIKLI</a:t>
            </a:r>
            <a:r>
              <a:rPr lang="tr-TR" sz="2000" b="1" dirty="0">
                <a:solidFill>
                  <a:srgbClr val="FFFF00"/>
                </a:solidFill>
                <a:latin typeface="Calibri" panose="020F0502020204030204" pitchFamily="34" charset="0"/>
                <a:cs typeface="Calibri" panose="020F0502020204030204" pitchFamily="34" charset="0"/>
              </a:rPr>
              <a:t> düzeltme işlemlerini gerektirmektedir</a:t>
            </a:r>
            <a:r>
              <a:rPr lang="tr-TR" sz="2000" dirty="0">
                <a:solidFill>
                  <a:srgbClr val="FFFF0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xmlns="" val="27989873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76469" y="1"/>
            <a:ext cx="8497957" cy="10734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r>
              <a:rPr lang="tr-TR" sz="3600" b="1" dirty="0">
                <a:solidFill>
                  <a:prstClr val="white"/>
                </a:solidFill>
                <a:latin typeface="Century Gothic" panose="020B0502020202020204"/>
              </a:rPr>
              <a:t>Özellik arz eden işlemler</a:t>
            </a:r>
          </a:p>
        </p:txBody>
      </p:sp>
      <p:sp>
        <p:nvSpPr>
          <p:cNvPr id="3" name="Akış Çizelgesi: İşlem 2"/>
          <p:cNvSpPr/>
          <p:nvPr/>
        </p:nvSpPr>
        <p:spPr>
          <a:xfrm>
            <a:off x="381000" y="1172818"/>
            <a:ext cx="4146273" cy="1932332"/>
          </a:xfrm>
          <a:prstGeom prst="flowChart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chemeClr val="tx1"/>
                </a:solidFill>
                <a:latin typeface="Calibri" panose="020F0502020204030204" pitchFamily="34" charset="0"/>
                <a:cs typeface="Calibri" panose="020F0502020204030204" pitchFamily="34" charset="0"/>
              </a:rPr>
              <a:t>A  ŞİRKETİ, BAĞLI ORTAKLIĞI (B)’ye borç vermiş ve borcu için de 100.000,00 TL adat faizi hesaplamış ve B’ye fatura etmiştir.</a:t>
            </a:r>
          </a:p>
          <a:p>
            <a:pPr algn="ctr"/>
            <a:r>
              <a:rPr lang="tr-TR" b="1" dirty="0">
                <a:solidFill>
                  <a:srgbClr val="FF0000"/>
                </a:solidFill>
                <a:latin typeface="Calibri" panose="020F0502020204030204" pitchFamily="34" charset="0"/>
                <a:cs typeface="Calibri" panose="020F0502020204030204" pitchFamily="34" charset="0"/>
              </a:rPr>
              <a:t>ÖRTÜLÜ KAZANÇ</a:t>
            </a:r>
          </a:p>
        </p:txBody>
      </p:sp>
      <p:sp>
        <p:nvSpPr>
          <p:cNvPr id="6" name="Akış Çizelgesi: İşlem 5"/>
          <p:cNvSpPr/>
          <p:nvPr/>
        </p:nvSpPr>
        <p:spPr>
          <a:xfrm>
            <a:off x="4876800" y="1172818"/>
            <a:ext cx="4038600" cy="1932332"/>
          </a:xfrm>
          <a:prstGeom prst="flowChartProcess">
            <a:avLst/>
          </a:prstGeom>
          <a:solidFill>
            <a:schemeClr val="bg1"/>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tr-TR" sz="2000" b="1" dirty="0">
                <a:solidFill>
                  <a:schemeClr val="tx1"/>
                </a:solidFill>
                <a:latin typeface="Calibri" panose="020F0502020204030204" pitchFamily="34" charset="0"/>
                <a:cs typeface="Calibri" panose="020F0502020204030204" pitchFamily="34" charset="0"/>
              </a:rPr>
              <a:t>B ŞİRKETİ, </a:t>
            </a:r>
            <a:r>
              <a:rPr lang="tr-TR" sz="2000" b="1" dirty="0">
                <a:solidFill>
                  <a:srgbClr val="FF0000"/>
                </a:solidFill>
                <a:latin typeface="Calibri" panose="020F0502020204030204" pitchFamily="34" charset="0"/>
                <a:cs typeface="Calibri" panose="020F0502020204030204" pitchFamily="34" charset="0"/>
              </a:rPr>
              <a:t>komisyonun talebi üzerine </a:t>
            </a:r>
            <a:r>
              <a:rPr lang="tr-TR" sz="2000" b="1" dirty="0">
                <a:solidFill>
                  <a:schemeClr val="tx1"/>
                </a:solidFill>
                <a:latin typeface="Calibri" panose="020F0502020204030204" pitchFamily="34" charset="0"/>
                <a:cs typeface="Calibri" panose="020F0502020204030204" pitchFamily="34" charset="0"/>
              </a:rPr>
              <a:t>bu borcun % 70’sini örtülü sermaye olarak değerlendirmesi gerekirken değerlendirmeyerek, 70.000,00 TL’yi </a:t>
            </a:r>
            <a:r>
              <a:rPr lang="tr-TR" sz="2000" b="1" dirty="0">
                <a:solidFill>
                  <a:srgbClr val="FF0000"/>
                </a:solidFill>
                <a:latin typeface="Calibri" panose="020F0502020204030204" pitchFamily="34" charset="0"/>
                <a:cs typeface="Calibri" panose="020F0502020204030204" pitchFamily="34" charset="0"/>
              </a:rPr>
              <a:t>KKEG OLARAK DÜZELTTİ</a:t>
            </a:r>
            <a:r>
              <a:rPr lang="tr-TR" sz="1600" b="1" dirty="0">
                <a:solidFill>
                  <a:schemeClr val="tx1"/>
                </a:solidFill>
                <a:latin typeface="Calibri" panose="020F0502020204030204" pitchFamily="34" charset="0"/>
                <a:cs typeface="Calibri" panose="020F0502020204030204" pitchFamily="34" charset="0"/>
              </a:rPr>
              <a:t>.</a:t>
            </a:r>
          </a:p>
        </p:txBody>
      </p:sp>
      <p:sp>
        <p:nvSpPr>
          <p:cNvPr id="5" name="Ok: Çember 4"/>
          <p:cNvSpPr/>
          <p:nvPr/>
        </p:nvSpPr>
        <p:spPr>
          <a:xfrm rot="10800000">
            <a:off x="3970681" y="2343150"/>
            <a:ext cx="1709532" cy="1187726"/>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50">
              <a:solidFill>
                <a:schemeClr val="tx1"/>
              </a:solidFill>
            </a:endParaRPr>
          </a:p>
        </p:txBody>
      </p:sp>
      <p:sp>
        <p:nvSpPr>
          <p:cNvPr id="7" name="Ok: Aşağı 6"/>
          <p:cNvSpPr/>
          <p:nvPr/>
        </p:nvSpPr>
        <p:spPr>
          <a:xfrm>
            <a:off x="1600199" y="3105150"/>
            <a:ext cx="2370481" cy="631963"/>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tr-TR" sz="1350"/>
          </a:p>
        </p:txBody>
      </p:sp>
      <p:sp>
        <p:nvSpPr>
          <p:cNvPr id="9" name="Dikdörtgen 8"/>
          <p:cNvSpPr/>
          <p:nvPr/>
        </p:nvSpPr>
        <p:spPr>
          <a:xfrm>
            <a:off x="381001" y="3707296"/>
            <a:ext cx="8458200" cy="1053548"/>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latin typeface="Calibri" panose="020F0502020204030204" pitchFamily="34" charset="0"/>
                <a:cs typeface="Calibri" panose="020F0502020204030204" pitchFamily="34" charset="0"/>
              </a:rPr>
              <a:t>(A)’nın beyannamesinde gelir yazılan 100.000,00 TL’nin, </a:t>
            </a:r>
            <a:r>
              <a:rPr lang="tr-TR" sz="2400" b="1" dirty="0">
                <a:solidFill>
                  <a:schemeClr val="bg1"/>
                </a:solidFill>
                <a:latin typeface="Calibri" panose="020F0502020204030204" pitchFamily="34" charset="0"/>
                <a:cs typeface="Calibri" panose="020F0502020204030204" pitchFamily="34" charset="0"/>
              </a:rPr>
              <a:t>70.000,00 </a:t>
            </a:r>
            <a:r>
              <a:rPr lang="tr-TR" sz="2400" b="1" dirty="0" err="1">
                <a:solidFill>
                  <a:schemeClr val="bg1"/>
                </a:solidFill>
                <a:latin typeface="Calibri" panose="020F0502020204030204" pitchFamily="34" charset="0"/>
                <a:cs typeface="Calibri" panose="020F0502020204030204" pitchFamily="34" charset="0"/>
              </a:rPr>
              <a:t>TL’sının</a:t>
            </a:r>
            <a:r>
              <a:rPr lang="tr-TR" sz="2400" b="1" dirty="0">
                <a:solidFill>
                  <a:schemeClr val="bg1"/>
                </a:solidFill>
                <a:latin typeface="Calibri" panose="020F0502020204030204" pitchFamily="34" charset="0"/>
                <a:cs typeface="Calibri" panose="020F0502020204030204" pitchFamily="34" charset="0"/>
              </a:rPr>
              <a:t>  iştirak kazancı  istisnası olarak düzeltilmesi gerekmektedir</a:t>
            </a:r>
          </a:p>
        </p:txBody>
      </p:sp>
    </p:spTree>
    <p:extLst>
      <p:ext uri="{BB962C8B-B14F-4D97-AF65-F5344CB8AC3E}">
        <p14:creationId xmlns:p14="http://schemas.microsoft.com/office/powerpoint/2010/main" xmlns="" val="40981137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76469" y="1"/>
            <a:ext cx="8497957" cy="10734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r>
              <a:rPr lang="tr-TR" sz="3600" b="1" dirty="0">
                <a:solidFill>
                  <a:prstClr val="white"/>
                </a:solidFill>
                <a:latin typeface="Century Gothic" panose="020B0502020202020204"/>
              </a:rPr>
              <a:t>Özellik arz eden işlemler</a:t>
            </a:r>
          </a:p>
        </p:txBody>
      </p:sp>
      <p:sp>
        <p:nvSpPr>
          <p:cNvPr id="8" name="Akış Çizelgesi: İşlem 7"/>
          <p:cNvSpPr/>
          <p:nvPr/>
        </p:nvSpPr>
        <p:spPr>
          <a:xfrm>
            <a:off x="1500809" y="1152941"/>
            <a:ext cx="6092687" cy="1242390"/>
          </a:xfrm>
          <a:prstGeom prst="flowChart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tx1"/>
                </a:solidFill>
                <a:latin typeface="Calibri" panose="020F0502020204030204" pitchFamily="34" charset="0"/>
                <a:cs typeface="Calibri" panose="020F0502020204030204" pitchFamily="34" charset="0"/>
              </a:rPr>
              <a:t>Ortaklardan Alacaklar İçin Hesaplanması Gereken Faizler Yönünden Mükelleflerin İzaha Davet Edilmesi</a:t>
            </a:r>
          </a:p>
        </p:txBody>
      </p:sp>
      <p:sp>
        <p:nvSpPr>
          <p:cNvPr id="2" name="Açıklama Balonu: Sol Sağ Ok 1"/>
          <p:cNvSpPr/>
          <p:nvPr/>
        </p:nvSpPr>
        <p:spPr>
          <a:xfrm>
            <a:off x="457200" y="2474845"/>
            <a:ext cx="8077200" cy="1530626"/>
          </a:xfrm>
          <a:prstGeom prst="leftRightArrowCallout">
            <a:avLst/>
          </a:prstGeom>
          <a:solidFill>
            <a:schemeClr val="accent1">
              <a:lumMod val="20000"/>
              <a:lumOff val="80000"/>
            </a:schemeClr>
          </a:solidFill>
          <a:ln w="57150">
            <a:solidFill>
              <a:schemeClr val="bg2"/>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000" b="1" dirty="0">
                <a:solidFill>
                  <a:srgbClr val="FF0000"/>
                </a:solidFill>
                <a:latin typeface="Calibri" panose="020F0502020204030204" pitchFamily="34" charset="0"/>
                <a:cs typeface="Calibri" panose="020F0502020204030204" pitchFamily="34" charset="0"/>
              </a:rPr>
              <a:t>Bilançolarda yer alan 131, 132, 133;  230, 231,232 hesaplar, </a:t>
            </a:r>
          </a:p>
          <a:p>
            <a:pPr algn="ctr"/>
            <a:r>
              <a:rPr lang="tr-TR" sz="2000" b="1" dirty="0">
                <a:solidFill>
                  <a:srgbClr val="FF0000"/>
                </a:solidFill>
                <a:latin typeface="Calibri" panose="020F0502020204030204" pitchFamily="34" charset="0"/>
                <a:cs typeface="Calibri" panose="020F0502020204030204" pitchFamily="34" charset="0"/>
              </a:rPr>
              <a:t>Bazen yüksek kasa bakiyeleri</a:t>
            </a:r>
            <a:endParaRPr lang="tr-TR" sz="2000" dirty="0">
              <a:solidFill>
                <a:srgbClr val="FF0000"/>
              </a:solidFill>
              <a:latin typeface="Calibri" panose="020F0502020204030204" pitchFamily="34" charset="0"/>
              <a:cs typeface="Calibri" panose="020F0502020204030204" pitchFamily="34" charset="0"/>
            </a:endParaRPr>
          </a:p>
        </p:txBody>
      </p:sp>
      <p:sp>
        <p:nvSpPr>
          <p:cNvPr id="3" name="Dikdörtgen: Üst Köşeleri Kesik 2"/>
          <p:cNvSpPr/>
          <p:nvPr/>
        </p:nvSpPr>
        <p:spPr>
          <a:xfrm>
            <a:off x="576469" y="4174435"/>
            <a:ext cx="8186531" cy="824948"/>
          </a:xfrm>
          <a:prstGeom prst="snip2Same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latin typeface="Calibri" panose="020F0502020204030204" pitchFamily="34" charset="0"/>
                <a:cs typeface="Calibri" panose="020F0502020204030204" pitchFamily="34" charset="0"/>
              </a:rPr>
              <a:t>TAKDİR KOMİSYONU MARİFETİ İLE DE CARİ HESABA DAYALI TARHİYATLAR YAPILABİLMEKTEDİR</a:t>
            </a:r>
            <a:r>
              <a:rPr lang="tr-TR" sz="1350" b="1" dirty="0"/>
              <a:t>. </a:t>
            </a:r>
          </a:p>
        </p:txBody>
      </p:sp>
    </p:spTree>
    <p:extLst>
      <p:ext uri="{BB962C8B-B14F-4D97-AF65-F5344CB8AC3E}">
        <p14:creationId xmlns:p14="http://schemas.microsoft.com/office/powerpoint/2010/main" xmlns="" val="2506898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76469" y="1"/>
            <a:ext cx="8497957" cy="10734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r>
              <a:rPr lang="tr-TR" sz="3600" b="1" dirty="0">
                <a:solidFill>
                  <a:prstClr val="white"/>
                </a:solidFill>
                <a:latin typeface="Century Gothic" panose="020B0502020202020204"/>
              </a:rPr>
              <a:t>Özellik arz eden işlemler</a:t>
            </a:r>
          </a:p>
        </p:txBody>
      </p:sp>
      <p:sp>
        <p:nvSpPr>
          <p:cNvPr id="8" name="Akış Çizelgesi: İşlem 7"/>
          <p:cNvSpPr/>
          <p:nvPr/>
        </p:nvSpPr>
        <p:spPr>
          <a:xfrm>
            <a:off x="1639957" y="1073426"/>
            <a:ext cx="6092687" cy="1242390"/>
          </a:xfrm>
          <a:prstGeom prst="flowChart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i="1" dirty="0" err="1">
                <a:solidFill>
                  <a:srgbClr val="FF0000"/>
                </a:solidFill>
              </a:rPr>
              <a:t>Ortaklık</a:t>
            </a:r>
            <a:r>
              <a:rPr lang="en-US" sz="1350" b="1" i="1" dirty="0">
                <a:solidFill>
                  <a:srgbClr val="FF0000"/>
                </a:solidFill>
              </a:rPr>
              <a:t> </a:t>
            </a:r>
            <a:r>
              <a:rPr lang="en-US" sz="1350" b="1" i="1" dirty="0" err="1">
                <a:solidFill>
                  <a:srgbClr val="FF0000"/>
                </a:solidFill>
              </a:rPr>
              <a:t>Hakları</a:t>
            </a:r>
            <a:r>
              <a:rPr lang="en-US" sz="1350" b="1" i="1" dirty="0">
                <a:solidFill>
                  <a:srgbClr val="FF0000"/>
                </a:solidFill>
              </a:rPr>
              <a:t> veya </a:t>
            </a:r>
            <a:r>
              <a:rPr lang="en-US" sz="1350" b="1" i="1" dirty="0" err="1">
                <a:solidFill>
                  <a:srgbClr val="FF0000"/>
                </a:solidFill>
              </a:rPr>
              <a:t>Hisselerini</a:t>
            </a:r>
            <a:r>
              <a:rPr lang="en-US" sz="1350" b="1" i="1" dirty="0">
                <a:solidFill>
                  <a:srgbClr val="FF0000"/>
                </a:solidFill>
              </a:rPr>
              <a:t> Elden </a:t>
            </a:r>
            <a:r>
              <a:rPr lang="en-US" sz="1350" b="1" i="1" dirty="0" err="1">
                <a:solidFill>
                  <a:srgbClr val="FF0000"/>
                </a:solidFill>
              </a:rPr>
              <a:t>Çıkardıkları</a:t>
            </a:r>
            <a:r>
              <a:rPr lang="en-US" sz="1350" b="1" i="1" dirty="0">
                <a:solidFill>
                  <a:srgbClr val="FF0000"/>
                </a:solidFill>
              </a:rPr>
              <a:t> </a:t>
            </a:r>
            <a:r>
              <a:rPr lang="en-US" sz="1350" b="1" i="1" dirty="0" err="1">
                <a:solidFill>
                  <a:srgbClr val="FF0000"/>
                </a:solidFill>
              </a:rPr>
              <a:t>Halde</a:t>
            </a:r>
            <a:r>
              <a:rPr lang="en-US" sz="1350" b="1" i="1" dirty="0">
                <a:solidFill>
                  <a:srgbClr val="FF0000"/>
                </a:solidFill>
              </a:rPr>
              <a:t> </a:t>
            </a:r>
            <a:r>
              <a:rPr lang="en-US" sz="1350" b="1" i="1" dirty="0" err="1">
                <a:solidFill>
                  <a:srgbClr val="FF0000"/>
                </a:solidFill>
              </a:rPr>
              <a:t>Beyanda</a:t>
            </a:r>
            <a:r>
              <a:rPr lang="en-US" sz="1350" b="1" i="1" dirty="0">
                <a:solidFill>
                  <a:srgbClr val="FF0000"/>
                </a:solidFill>
              </a:rPr>
              <a:t> </a:t>
            </a:r>
            <a:r>
              <a:rPr lang="en-US" sz="1350" b="1" i="1" dirty="0" err="1">
                <a:solidFill>
                  <a:srgbClr val="FF0000"/>
                </a:solidFill>
              </a:rPr>
              <a:t>Bulunmayan</a:t>
            </a:r>
            <a:r>
              <a:rPr lang="en-US" sz="1350" b="1" i="1" dirty="0">
                <a:solidFill>
                  <a:srgbClr val="FF0000"/>
                </a:solidFill>
              </a:rPr>
              <a:t> Limited </a:t>
            </a:r>
            <a:r>
              <a:rPr lang="en-US" sz="1350" b="1" i="1" dirty="0" err="1">
                <a:solidFill>
                  <a:srgbClr val="FF0000"/>
                </a:solidFill>
              </a:rPr>
              <a:t>Şirket</a:t>
            </a:r>
            <a:r>
              <a:rPr lang="en-US" sz="1350" b="1" i="1" dirty="0">
                <a:solidFill>
                  <a:srgbClr val="FF0000"/>
                </a:solidFill>
              </a:rPr>
              <a:t> </a:t>
            </a:r>
            <a:r>
              <a:rPr lang="en-US" sz="1350" b="1" i="1" dirty="0" err="1">
                <a:solidFill>
                  <a:srgbClr val="FF0000"/>
                </a:solidFill>
              </a:rPr>
              <a:t>Ortaklarının</a:t>
            </a:r>
            <a:r>
              <a:rPr lang="en-US" sz="1350" b="1" i="1" dirty="0">
                <a:solidFill>
                  <a:srgbClr val="FF0000"/>
                </a:solidFill>
              </a:rPr>
              <a:t> </a:t>
            </a:r>
            <a:r>
              <a:rPr lang="en-US" sz="1350" b="1" i="1" dirty="0" err="1">
                <a:solidFill>
                  <a:srgbClr val="FF0000"/>
                </a:solidFill>
              </a:rPr>
              <a:t>İzaha</a:t>
            </a:r>
            <a:r>
              <a:rPr lang="en-US" sz="1350" b="1" i="1" dirty="0">
                <a:solidFill>
                  <a:srgbClr val="FF0000"/>
                </a:solidFill>
              </a:rPr>
              <a:t> </a:t>
            </a:r>
            <a:r>
              <a:rPr lang="en-US" sz="1350" b="1" i="1" dirty="0" err="1">
                <a:solidFill>
                  <a:srgbClr val="FF0000"/>
                </a:solidFill>
              </a:rPr>
              <a:t>Davet</a:t>
            </a:r>
            <a:r>
              <a:rPr lang="en-US" sz="1350" b="1" i="1" dirty="0">
                <a:solidFill>
                  <a:srgbClr val="FF0000"/>
                </a:solidFill>
              </a:rPr>
              <a:t> </a:t>
            </a:r>
            <a:r>
              <a:rPr lang="en-US" sz="1350" b="1" i="1" dirty="0" err="1">
                <a:solidFill>
                  <a:srgbClr val="FF0000"/>
                </a:solidFill>
              </a:rPr>
              <a:t>Edilmesi</a:t>
            </a:r>
            <a:r>
              <a:rPr lang="en-US" sz="1350" b="1" i="1" dirty="0">
                <a:solidFill>
                  <a:srgbClr val="FF0000"/>
                </a:solidFill>
              </a:rPr>
              <a:t> </a:t>
            </a:r>
            <a:endParaRPr lang="tr-TR" sz="1500" b="1" i="1" dirty="0">
              <a:solidFill>
                <a:srgbClr val="FF0000"/>
              </a:solidFill>
            </a:endParaRPr>
          </a:p>
        </p:txBody>
      </p:sp>
      <p:sp>
        <p:nvSpPr>
          <p:cNvPr id="2" name="Açıklama Balonu: Sol Sağ Ok 1"/>
          <p:cNvSpPr/>
          <p:nvPr/>
        </p:nvSpPr>
        <p:spPr>
          <a:xfrm>
            <a:off x="914399" y="2286000"/>
            <a:ext cx="7265504" cy="1530626"/>
          </a:xfrm>
          <a:prstGeom prst="leftRightArrowCallout">
            <a:avLst/>
          </a:prstGeom>
          <a:solidFill>
            <a:schemeClr val="accent5">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350" b="1" dirty="0">
                <a:solidFill>
                  <a:srgbClr val="FF0000"/>
                </a:solidFill>
              </a:rPr>
              <a:t>Ticari İşletmeye dahil olmayan ortaklık hisselerinin satışından doğan kazanç değer artışı kazancıdır.</a:t>
            </a:r>
            <a:endParaRPr lang="tr-TR" sz="1350" dirty="0">
              <a:solidFill>
                <a:srgbClr val="FF0000"/>
              </a:solidFill>
            </a:endParaRPr>
          </a:p>
        </p:txBody>
      </p:sp>
      <p:sp>
        <p:nvSpPr>
          <p:cNvPr id="3" name="Dikdörtgen: Üst Köşeleri Kesik 2"/>
          <p:cNvSpPr/>
          <p:nvPr/>
        </p:nvSpPr>
        <p:spPr>
          <a:xfrm>
            <a:off x="576470" y="3816626"/>
            <a:ext cx="8186530" cy="1212573"/>
          </a:xfrm>
          <a:prstGeom prst="snip2Same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350" b="1" dirty="0"/>
              <a:t>SADECE;</a:t>
            </a:r>
          </a:p>
          <a:p>
            <a:pPr algn="ctr"/>
            <a:r>
              <a:rPr lang="tr-TR" sz="1350" b="1" dirty="0"/>
              <a:t> LTD ŞİRKET </a:t>
            </a:r>
            <a:r>
              <a:rPr lang="tr-TR" sz="1350" b="1" dirty="0" err="1"/>
              <a:t>HİSSELERİni</a:t>
            </a:r>
            <a:r>
              <a:rPr lang="tr-TR" sz="1350" b="1" dirty="0"/>
              <a:t> kapsamaktadır.</a:t>
            </a:r>
          </a:p>
          <a:p>
            <a:pPr algn="ctr"/>
            <a:r>
              <a:rPr lang="tr-TR" sz="1350" b="1" dirty="0"/>
              <a:t>ANCAK; , </a:t>
            </a:r>
          </a:p>
          <a:p>
            <a:pPr algn="ctr"/>
            <a:r>
              <a:rPr lang="tr-TR" sz="1350" b="1" dirty="0"/>
              <a:t>A-  KOOPERATİF HİSSELERİ,</a:t>
            </a:r>
          </a:p>
          <a:p>
            <a:pPr algn="ctr"/>
            <a:r>
              <a:rPr lang="tr-TR" sz="1350" b="1" dirty="0"/>
              <a:t>B-  AŞ HİSSELERİ, ADİ ORTAKLIK HİSSELERİ, KOLLEKTİF VE KOMANDİT ŞİRKET HİSSELERİ sayılmamış. </a:t>
            </a:r>
          </a:p>
        </p:txBody>
      </p:sp>
    </p:spTree>
    <p:extLst>
      <p:ext uri="{BB962C8B-B14F-4D97-AF65-F5344CB8AC3E}">
        <p14:creationId xmlns:p14="http://schemas.microsoft.com/office/powerpoint/2010/main" xmlns="" val="3830917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09600" y="57150"/>
            <a:ext cx="5168348" cy="10734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a:t>VUK M.370</a:t>
            </a:r>
          </a:p>
        </p:txBody>
      </p:sp>
      <p:sp>
        <p:nvSpPr>
          <p:cNvPr id="3" name="Oval 2"/>
          <p:cNvSpPr/>
          <p:nvPr/>
        </p:nvSpPr>
        <p:spPr>
          <a:xfrm>
            <a:off x="2057400" y="1504950"/>
            <a:ext cx="4419600" cy="1351722"/>
          </a:xfrm>
          <a:prstGeom prst="ellipse">
            <a:avLst/>
          </a:prstGeom>
          <a:solidFill>
            <a:srgbClr val="0070C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sz="3600" b="1" dirty="0"/>
              <a:t>KAVRAMLAR</a:t>
            </a:r>
          </a:p>
        </p:txBody>
      </p:sp>
      <p:sp>
        <p:nvSpPr>
          <p:cNvPr id="5" name="Oval 4"/>
          <p:cNvSpPr/>
          <p:nvPr/>
        </p:nvSpPr>
        <p:spPr>
          <a:xfrm>
            <a:off x="914400" y="2799517"/>
            <a:ext cx="3352800" cy="2039189"/>
          </a:xfrm>
          <a:prstGeom prst="ellipse">
            <a:avLst/>
          </a:prstGeom>
          <a:solidFill>
            <a:srgbClr val="FFFF00"/>
          </a:solidFill>
        </p:spPr>
        <p:style>
          <a:lnRef idx="2">
            <a:schemeClr val="accent3"/>
          </a:lnRef>
          <a:fillRef idx="1">
            <a:schemeClr val="lt1"/>
          </a:fillRef>
          <a:effectRef idx="0">
            <a:schemeClr val="accent3"/>
          </a:effectRef>
          <a:fontRef idx="minor">
            <a:schemeClr val="dk1"/>
          </a:fontRef>
        </p:style>
        <p:txBody>
          <a:bodyPr rtlCol="0" anchor="ctr"/>
          <a:lstStyle/>
          <a:p>
            <a:pPr algn="ctr"/>
            <a:r>
              <a:rPr lang="tr-TR" sz="1500" b="1" dirty="0"/>
              <a:t>Yasa koyucu</a:t>
            </a:r>
          </a:p>
          <a:p>
            <a:pPr algn="ctr"/>
            <a:r>
              <a:rPr lang="tr-TR" sz="3000" b="1" dirty="0">
                <a:solidFill>
                  <a:srgbClr val="FF0000"/>
                </a:solidFill>
              </a:rPr>
              <a:t>EMARE</a:t>
            </a:r>
          </a:p>
          <a:p>
            <a:pPr algn="ctr"/>
            <a:r>
              <a:rPr lang="tr-TR" sz="1500" b="1" dirty="0"/>
              <a:t>İfadesini Kullanmış.</a:t>
            </a:r>
          </a:p>
        </p:txBody>
      </p:sp>
      <p:sp>
        <p:nvSpPr>
          <p:cNvPr id="6" name="Oval 5"/>
          <p:cNvSpPr/>
          <p:nvPr/>
        </p:nvSpPr>
        <p:spPr>
          <a:xfrm>
            <a:off x="4572000" y="2717109"/>
            <a:ext cx="3591339" cy="2064441"/>
          </a:xfrm>
          <a:prstGeom prst="ellipse">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tr-TR" sz="1350" b="1" dirty="0">
                <a:solidFill>
                  <a:schemeClr val="tx1"/>
                </a:solidFill>
              </a:rPr>
              <a:t>BAKANLIK İSE</a:t>
            </a:r>
          </a:p>
          <a:p>
            <a:pPr algn="ctr"/>
            <a:r>
              <a:rPr lang="tr-TR" sz="3000" b="1" dirty="0">
                <a:solidFill>
                  <a:srgbClr val="FF0000"/>
                </a:solidFill>
              </a:rPr>
              <a:t>KARİNE </a:t>
            </a:r>
          </a:p>
          <a:p>
            <a:pPr algn="ctr"/>
            <a:r>
              <a:rPr lang="tr-TR" sz="1350" b="1" dirty="0">
                <a:solidFill>
                  <a:schemeClr val="tx1"/>
                </a:solidFill>
              </a:rPr>
              <a:t>İfadesini Kullanmıştır.</a:t>
            </a:r>
          </a:p>
        </p:txBody>
      </p:sp>
    </p:spTree>
    <p:extLst>
      <p:ext uri="{BB962C8B-B14F-4D97-AF65-F5344CB8AC3E}">
        <p14:creationId xmlns:p14="http://schemas.microsoft.com/office/powerpoint/2010/main" xmlns="" val="25117783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76469" y="1"/>
            <a:ext cx="8497957" cy="10734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r>
              <a:rPr lang="tr-TR" sz="3600" b="1" dirty="0">
                <a:solidFill>
                  <a:prstClr val="white"/>
                </a:solidFill>
                <a:latin typeface="Century Gothic" panose="020B0502020202020204"/>
              </a:rPr>
              <a:t>Özellik arz eden işlemler</a:t>
            </a:r>
          </a:p>
        </p:txBody>
      </p:sp>
      <p:sp>
        <p:nvSpPr>
          <p:cNvPr id="8" name="Akış Çizelgesi: İşlem 7"/>
          <p:cNvSpPr/>
          <p:nvPr/>
        </p:nvSpPr>
        <p:spPr>
          <a:xfrm>
            <a:off x="1500808" y="1272209"/>
            <a:ext cx="6092687" cy="1242390"/>
          </a:xfrm>
          <a:prstGeom prst="flowChart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tx1"/>
                </a:solidFill>
                <a:latin typeface="Calibri" panose="020F0502020204030204" pitchFamily="34" charset="0"/>
                <a:cs typeface="Calibri" panose="020F0502020204030204" pitchFamily="34" charset="0"/>
              </a:rPr>
              <a:t>Gayrimenkul Alım/Satım Bedelinin Eksik Beyan Edilmiş Olabileceğine Dair Haklarında Tespit Bulunanların İzaha Davet Edilmesi </a:t>
            </a:r>
            <a:endParaRPr lang="tr-TR" sz="2000" b="1" i="1" dirty="0">
              <a:solidFill>
                <a:schemeClr val="tx1"/>
              </a:solidFill>
              <a:latin typeface="Calibri" panose="020F0502020204030204" pitchFamily="34" charset="0"/>
              <a:cs typeface="Calibri" panose="020F0502020204030204" pitchFamily="34" charset="0"/>
            </a:endParaRPr>
          </a:p>
        </p:txBody>
      </p:sp>
      <p:sp>
        <p:nvSpPr>
          <p:cNvPr id="3" name="Dikdörtgen: Üst Köşeleri Kesik 2"/>
          <p:cNvSpPr/>
          <p:nvPr/>
        </p:nvSpPr>
        <p:spPr>
          <a:xfrm>
            <a:off x="2667000" y="2635436"/>
            <a:ext cx="6347792" cy="1769165"/>
          </a:xfrm>
          <a:prstGeom prst="snip2SameRect">
            <a:avLst/>
          </a:pr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latin typeface="Calibri" panose="020F0502020204030204" pitchFamily="34" charset="0"/>
                <a:cs typeface="Calibri" panose="020F0502020204030204" pitchFamily="34" charset="0"/>
              </a:rPr>
              <a:t>BANKA KREDİ BİLGİLERİ KARİNE OLARAK KULLANILABİLECEKTİR. </a:t>
            </a:r>
          </a:p>
        </p:txBody>
      </p:sp>
      <p:pic>
        <p:nvPicPr>
          <p:cNvPr id="2" name="Resim 1">
            <a:extLst>
              <a:ext uri="{FF2B5EF4-FFF2-40B4-BE49-F238E27FC236}">
                <a16:creationId xmlns:a16="http://schemas.microsoft.com/office/drawing/2014/main" xmlns="" id="{1CEFAF8E-BDAE-44B4-B917-EEC77F6D749F}"/>
              </a:ext>
            </a:extLst>
          </p:cNvPr>
          <p:cNvPicPr>
            <a:picLocks noChangeAspect="1"/>
          </p:cNvPicPr>
          <p:nvPr/>
        </p:nvPicPr>
        <p:blipFill>
          <a:blip r:embed="rId2" cstate="print"/>
          <a:stretch>
            <a:fillRect/>
          </a:stretch>
        </p:blipFill>
        <p:spPr>
          <a:xfrm>
            <a:off x="152400" y="2713381"/>
            <a:ext cx="2847975" cy="16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423841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76469" y="1"/>
            <a:ext cx="8497957" cy="10734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r>
              <a:rPr lang="tr-TR" sz="3600" b="1" dirty="0">
                <a:solidFill>
                  <a:prstClr val="white"/>
                </a:solidFill>
                <a:latin typeface="Century Gothic" panose="020B0502020202020204"/>
              </a:rPr>
              <a:t>Özellik arz eden işlemler</a:t>
            </a:r>
          </a:p>
        </p:txBody>
      </p:sp>
      <p:sp>
        <p:nvSpPr>
          <p:cNvPr id="8" name="Akış Çizelgesi: İşlem 7"/>
          <p:cNvSpPr/>
          <p:nvPr/>
        </p:nvSpPr>
        <p:spPr>
          <a:xfrm>
            <a:off x="2362200" y="1885950"/>
            <a:ext cx="5181600" cy="1242390"/>
          </a:xfrm>
          <a:prstGeom prst="flowChart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100" b="1" dirty="0">
                <a:solidFill>
                  <a:srgbClr val="0066CC"/>
                </a:solidFill>
              </a:rPr>
              <a:t>Sahte veya Muhteviyatı İtibarıyla Yanıltıcı Belge </a:t>
            </a:r>
            <a:r>
              <a:rPr lang="tr-TR" sz="2100" b="1" noProof="1">
                <a:solidFill>
                  <a:srgbClr val="0066CC"/>
                </a:solidFill>
              </a:rPr>
              <a:t>Kullanılması</a:t>
            </a:r>
            <a:r>
              <a:rPr lang="tr-TR" sz="2100" b="1" dirty="0">
                <a:solidFill>
                  <a:srgbClr val="0066CC"/>
                </a:solidFill>
              </a:rPr>
              <a:t> Durumunda Mükelleflerin İzaha Davet Edilmesi</a:t>
            </a:r>
            <a:endParaRPr lang="tr-TR" sz="2100" b="1" i="1" dirty="0">
              <a:solidFill>
                <a:srgbClr val="0066CC"/>
              </a:solidFill>
            </a:endParaRPr>
          </a:p>
        </p:txBody>
      </p:sp>
      <p:sp>
        <p:nvSpPr>
          <p:cNvPr id="2" name="Ok: Sol Sağ 1"/>
          <p:cNvSpPr/>
          <p:nvPr/>
        </p:nvSpPr>
        <p:spPr>
          <a:xfrm>
            <a:off x="914400" y="2633869"/>
            <a:ext cx="7848599" cy="2057401"/>
          </a:xfrm>
          <a:prstGeom prst="leftRightArrow">
            <a:avLst/>
          </a:prstGeom>
          <a:solidFill>
            <a:schemeClr val="tx1"/>
          </a:solidFill>
          <a:ln w="76200">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3600" b="1" dirty="0">
                <a:solidFill>
                  <a:schemeClr val="bg1"/>
                </a:solidFill>
                <a:latin typeface="Calibri" panose="020F0502020204030204" pitchFamily="34" charset="0"/>
                <a:cs typeface="Calibri" panose="020F0502020204030204" pitchFamily="34" charset="0"/>
              </a:rPr>
              <a:t>Sınırlı uygulama yapılabilecektir</a:t>
            </a:r>
            <a:r>
              <a:rPr lang="tr-TR" sz="3600" dirty="0">
                <a:solidFill>
                  <a:schemeClr val="bg1"/>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xmlns="" val="22011354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76469" y="1"/>
            <a:ext cx="8497957" cy="10734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r>
              <a:rPr lang="tr-TR" sz="3600" b="1" dirty="0">
                <a:solidFill>
                  <a:prstClr val="white"/>
                </a:solidFill>
                <a:latin typeface="Century Gothic" panose="020B0502020202020204"/>
              </a:rPr>
              <a:t>Özellik arz eden işlemler</a:t>
            </a:r>
          </a:p>
        </p:txBody>
      </p:sp>
      <p:sp>
        <p:nvSpPr>
          <p:cNvPr id="8" name="Akış Çizelgesi: İşlem 7"/>
          <p:cNvSpPr/>
          <p:nvPr/>
        </p:nvSpPr>
        <p:spPr>
          <a:xfrm>
            <a:off x="76200" y="1428750"/>
            <a:ext cx="2415212" cy="904461"/>
          </a:xfrm>
          <a:prstGeom prst="flowChart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100" b="1" dirty="0">
                <a:solidFill>
                  <a:srgbClr val="FF0000"/>
                </a:solidFill>
              </a:rPr>
              <a:t>SINIR NEDİR ?</a:t>
            </a:r>
            <a:endParaRPr lang="tr-TR" sz="2100" b="1" i="1" dirty="0">
              <a:solidFill>
                <a:srgbClr val="FF0000"/>
              </a:solidFill>
            </a:endParaRPr>
          </a:p>
        </p:txBody>
      </p:sp>
      <p:sp>
        <p:nvSpPr>
          <p:cNvPr id="3" name="Ok: Yukarı Aşağı 2"/>
          <p:cNvSpPr/>
          <p:nvPr/>
        </p:nvSpPr>
        <p:spPr>
          <a:xfrm>
            <a:off x="337409" y="1321904"/>
            <a:ext cx="8706678" cy="3821596"/>
          </a:xfrm>
          <a:prstGeom prst="up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000" b="1" dirty="0">
                <a:solidFill>
                  <a:schemeClr val="bg1"/>
                </a:solidFill>
                <a:latin typeface="Calibri" panose="020F0502020204030204" pitchFamily="34" charset="0"/>
                <a:cs typeface="Calibri" panose="020F0502020204030204" pitchFamily="34" charset="0"/>
              </a:rPr>
              <a:t>kullanılan sahte veya muhteviyatı itibarıyla yanıltıcı belge tutarının; </a:t>
            </a:r>
            <a:r>
              <a:rPr lang="tr-TR" sz="2000" b="1" dirty="0">
                <a:solidFill>
                  <a:srgbClr val="FFFF00"/>
                </a:solidFill>
                <a:latin typeface="Calibri" panose="020F0502020204030204" pitchFamily="34" charset="0"/>
                <a:cs typeface="Calibri" panose="020F0502020204030204" pitchFamily="34" charset="0"/>
              </a:rPr>
              <a:t>her bir belge itibarıyla 50.000 TL'yi geçmemesi </a:t>
            </a:r>
            <a:r>
              <a:rPr lang="tr-TR" sz="2000" b="1" dirty="0">
                <a:solidFill>
                  <a:schemeClr val="bg1"/>
                </a:solidFill>
                <a:latin typeface="Calibri" panose="020F0502020204030204" pitchFamily="34" charset="0"/>
                <a:cs typeface="Calibri" panose="020F0502020204030204" pitchFamily="34" charset="0"/>
              </a:rPr>
              <a:t>ve mükellefin </a:t>
            </a:r>
            <a:r>
              <a:rPr lang="tr-TR" sz="2000" b="1" dirty="0">
                <a:solidFill>
                  <a:srgbClr val="FFFF00"/>
                </a:solidFill>
                <a:latin typeface="Calibri" panose="020F0502020204030204" pitchFamily="34" charset="0"/>
                <a:cs typeface="Calibri" panose="020F0502020204030204" pitchFamily="34" charset="0"/>
              </a:rPr>
              <a:t>ilgili yıldaki toplam mal ve hizmet alışlarının %5'ini aşmaması </a:t>
            </a:r>
            <a:r>
              <a:rPr lang="tr-TR" sz="2000" b="1" dirty="0">
                <a:solidFill>
                  <a:schemeClr val="bg1"/>
                </a:solidFill>
                <a:latin typeface="Calibri" panose="020F0502020204030204" pitchFamily="34" charset="0"/>
                <a:cs typeface="Calibri" panose="020F0502020204030204" pitchFamily="34" charset="0"/>
              </a:rPr>
              <a:t>kaydıyla mükellefler izaha davet edilir.</a:t>
            </a:r>
          </a:p>
        </p:txBody>
      </p:sp>
    </p:spTree>
    <p:extLst>
      <p:ext uri="{BB962C8B-B14F-4D97-AF65-F5344CB8AC3E}">
        <p14:creationId xmlns:p14="http://schemas.microsoft.com/office/powerpoint/2010/main" xmlns="" val="12148346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76469" y="1"/>
            <a:ext cx="8497957" cy="10734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r>
              <a:rPr lang="tr-TR" sz="3600" b="1" dirty="0">
                <a:solidFill>
                  <a:prstClr val="white"/>
                </a:solidFill>
                <a:latin typeface="Century Gothic" panose="020B0502020202020204"/>
              </a:rPr>
              <a:t>Özellik arz eden işlemler</a:t>
            </a:r>
          </a:p>
        </p:txBody>
      </p:sp>
      <p:sp>
        <p:nvSpPr>
          <p:cNvPr id="8" name="Akış Çizelgesi: İşlem 7"/>
          <p:cNvSpPr/>
          <p:nvPr/>
        </p:nvSpPr>
        <p:spPr>
          <a:xfrm>
            <a:off x="129207" y="1073426"/>
            <a:ext cx="2415212" cy="904461"/>
          </a:xfrm>
          <a:prstGeom prst="flowChart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100" b="1" dirty="0">
                <a:solidFill>
                  <a:srgbClr val="FF0000"/>
                </a:solidFill>
              </a:rPr>
              <a:t>ŞARTI NEDİR ?</a:t>
            </a:r>
            <a:endParaRPr lang="tr-TR" sz="2100" b="1" i="1" dirty="0">
              <a:solidFill>
                <a:srgbClr val="FF0000"/>
              </a:solidFill>
            </a:endParaRPr>
          </a:p>
        </p:txBody>
      </p:sp>
      <p:sp>
        <p:nvSpPr>
          <p:cNvPr id="3" name="Ok: Yukarı Aşağı 2"/>
          <p:cNvSpPr/>
          <p:nvPr/>
        </p:nvSpPr>
        <p:spPr>
          <a:xfrm>
            <a:off x="367748" y="1143000"/>
            <a:ext cx="8706678" cy="3821596"/>
          </a:xfrm>
          <a:prstGeom prst="up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000" b="1" dirty="0">
                <a:solidFill>
                  <a:schemeClr val="bg1"/>
                </a:solidFill>
                <a:latin typeface="Calibri" panose="020F0502020204030204" pitchFamily="34" charset="0"/>
                <a:cs typeface="Calibri" panose="020F0502020204030204" pitchFamily="34" charset="0"/>
              </a:rPr>
              <a:t>S</a:t>
            </a:r>
            <a:r>
              <a:rPr lang="en-US" sz="2000" b="1" dirty="0" err="1">
                <a:solidFill>
                  <a:schemeClr val="bg1"/>
                </a:solidFill>
                <a:latin typeface="Calibri" panose="020F0502020204030204" pitchFamily="34" charset="0"/>
                <a:cs typeface="Calibri" panose="020F0502020204030204" pitchFamily="34" charset="0"/>
              </a:rPr>
              <a:t>ahte</a:t>
            </a:r>
            <a:r>
              <a:rPr lang="en-US" sz="2000" b="1" dirty="0">
                <a:solidFill>
                  <a:schemeClr val="bg1"/>
                </a:solidFill>
                <a:latin typeface="Calibri" panose="020F0502020204030204" pitchFamily="34" charset="0"/>
                <a:cs typeface="Calibri" panose="020F0502020204030204" pitchFamily="34" charset="0"/>
              </a:rPr>
              <a:t> veya </a:t>
            </a:r>
            <a:r>
              <a:rPr lang="en-US" sz="2000" b="1" dirty="0" err="1">
                <a:solidFill>
                  <a:schemeClr val="bg1"/>
                </a:solidFill>
                <a:latin typeface="Calibri" panose="020F0502020204030204" pitchFamily="34" charset="0"/>
                <a:cs typeface="Calibri" panose="020F0502020204030204" pitchFamily="34" charset="0"/>
              </a:rPr>
              <a:t>muhteviyatı</a:t>
            </a:r>
            <a:r>
              <a:rPr lang="en-US" sz="2000" b="1" dirty="0">
                <a:solidFill>
                  <a:schemeClr val="bg1"/>
                </a:solidFill>
                <a:latin typeface="Calibri" panose="020F0502020204030204" pitchFamily="34" charset="0"/>
                <a:cs typeface="Calibri" panose="020F0502020204030204" pitchFamily="34" charset="0"/>
              </a:rPr>
              <a:t> </a:t>
            </a:r>
            <a:r>
              <a:rPr lang="en-US" sz="2000" b="1" dirty="0" err="1">
                <a:solidFill>
                  <a:schemeClr val="bg1"/>
                </a:solidFill>
                <a:latin typeface="Calibri" panose="020F0502020204030204" pitchFamily="34" charset="0"/>
                <a:cs typeface="Calibri" panose="020F0502020204030204" pitchFamily="34" charset="0"/>
              </a:rPr>
              <a:t>itibarıyla</a:t>
            </a:r>
            <a:r>
              <a:rPr lang="en-US" sz="2000" b="1" dirty="0">
                <a:solidFill>
                  <a:schemeClr val="bg1"/>
                </a:solidFill>
                <a:latin typeface="Calibri" panose="020F0502020204030204" pitchFamily="34" charset="0"/>
                <a:cs typeface="Calibri" panose="020F0502020204030204" pitchFamily="34" charset="0"/>
              </a:rPr>
              <a:t> </a:t>
            </a:r>
            <a:r>
              <a:rPr lang="en-US" sz="2000" b="1" dirty="0" err="1">
                <a:solidFill>
                  <a:schemeClr val="bg1"/>
                </a:solidFill>
                <a:latin typeface="Calibri" panose="020F0502020204030204" pitchFamily="34" charset="0"/>
                <a:cs typeface="Calibri" panose="020F0502020204030204" pitchFamily="34" charset="0"/>
              </a:rPr>
              <a:t>yanıltıcı</a:t>
            </a:r>
            <a:r>
              <a:rPr lang="en-US" sz="2000" b="1" dirty="0">
                <a:solidFill>
                  <a:schemeClr val="bg1"/>
                </a:solidFill>
                <a:latin typeface="Calibri" panose="020F0502020204030204" pitchFamily="34" charset="0"/>
                <a:cs typeface="Calibri" panose="020F0502020204030204" pitchFamily="34" charset="0"/>
              </a:rPr>
              <a:t> </a:t>
            </a:r>
            <a:r>
              <a:rPr lang="en-US" sz="2000" b="1" dirty="0" err="1">
                <a:solidFill>
                  <a:schemeClr val="bg1"/>
                </a:solidFill>
                <a:latin typeface="Calibri" panose="020F0502020204030204" pitchFamily="34" charset="0"/>
                <a:cs typeface="Calibri" panose="020F0502020204030204" pitchFamily="34" charset="0"/>
              </a:rPr>
              <a:t>belge</a:t>
            </a:r>
            <a:r>
              <a:rPr lang="en-US" sz="2000" b="1" dirty="0">
                <a:solidFill>
                  <a:schemeClr val="bg1"/>
                </a:solidFill>
                <a:latin typeface="Calibri" panose="020F0502020204030204" pitchFamily="34" charset="0"/>
                <a:cs typeface="Calibri" panose="020F0502020204030204" pitchFamily="34" charset="0"/>
              </a:rPr>
              <a:t> </a:t>
            </a:r>
            <a:r>
              <a:rPr lang="en-US" sz="2000" b="1" dirty="0" err="1">
                <a:solidFill>
                  <a:schemeClr val="bg1"/>
                </a:solidFill>
                <a:latin typeface="Calibri" panose="020F0502020204030204" pitchFamily="34" charset="0"/>
                <a:cs typeface="Calibri" panose="020F0502020204030204" pitchFamily="34" charset="0"/>
              </a:rPr>
              <a:t>kullanma</a:t>
            </a:r>
            <a:r>
              <a:rPr lang="en-US" sz="2000" b="1" dirty="0">
                <a:solidFill>
                  <a:schemeClr val="bg1"/>
                </a:solidFill>
                <a:latin typeface="Calibri" panose="020F0502020204030204" pitchFamily="34" charset="0"/>
                <a:cs typeface="Calibri" panose="020F0502020204030204" pitchFamily="34" charset="0"/>
              </a:rPr>
              <a:t> </a:t>
            </a:r>
            <a:r>
              <a:rPr lang="en-US" sz="2000" b="1" dirty="0" err="1">
                <a:solidFill>
                  <a:schemeClr val="bg1"/>
                </a:solidFill>
                <a:latin typeface="Calibri" panose="020F0502020204030204" pitchFamily="34" charset="0"/>
                <a:cs typeface="Calibri" panose="020F0502020204030204" pitchFamily="34" charset="0"/>
              </a:rPr>
              <a:t>fiilinin</a:t>
            </a:r>
            <a:r>
              <a:rPr lang="en-US" sz="2000" b="1" dirty="0">
                <a:solidFill>
                  <a:schemeClr val="bg1"/>
                </a:solidFill>
                <a:latin typeface="Calibri" panose="020F0502020204030204" pitchFamily="34" charset="0"/>
                <a:cs typeface="Calibri" panose="020F0502020204030204" pitchFamily="34" charset="0"/>
              </a:rPr>
              <a:t> </a:t>
            </a:r>
            <a:r>
              <a:rPr lang="en-US" sz="2000" b="1" dirty="0" err="1">
                <a:solidFill>
                  <a:schemeClr val="bg1"/>
                </a:solidFill>
                <a:latin typeface="Calibri" panose="020F0502020204030204" pitchFamily="34" charset="0"/>
                <a:cs typeface="Calibri" panose="020F0502020204030204" pitchFamily="34" charset="0"/>
              </a:rPr>
              <a:t>işlenmiş</a:t>
            </a:r>
            <a:r>
              <a:rPr lang="en-US" sz="2000" b="1" dirty="0">
                <a:solidFill>
                  <a:schemeClr val="bg1"/>
                </a:solidFill>
                <a:latin typeface="Calibri" panose="020F0502020204030204" pitchFamily="34" charset="0"/>
                <a:cs typeface="Calibri" panose="020F0502020204030204" pitchFamily="34" charset="0"/>
              </a:rPr>
              <a:t> </a:t>
            </a:r>
            <a:r>
              <a:rPr lang="en-US" sz="2000" b="1" dirty="0" err="1">
                <a:solidFill>
                  <a:schemeClr val="bg1"/>
                </a:solidFill>
                <a:latin typeface="Calibri" panose="020F0502020204030204" pitchFamily="34" charset="0"/>
                <a:cs typeface="Calibri" panose="020F0502020204030204" pitchFamily="34" charset="0"/>
              </a:rPr>
              <a:t>olabileceğine</a:t>
            </a:r>
            <a:r>
              <a:rPr lang="en-US" sz="2000" b="1" dirty="0">
                <a:solidFill>
                  <a:schemeClr val="bg1"/>
                </a:solidFill>
                <a:latin typeface="Calibri" panose="020F0502020204030204" pitchFamily="34" charset="0"/>
                <a:cs typeface="Calibri" panose="020F0502020204030204" pitchFamily="34" charset="0"/>
              </a:rPr>
              <a:t> </a:t>
            </a:r>
            <a:r>
              <a:rPr lang="en-US" sz="2000" b="1" dirty="0" err="1">
                <a:solidFill>
                  <a:schemeClr val="bg1"/>
                </a:solidFill>
                <a:latin typeface="Calibri" panose="020F0502020204030204" pitchFamily="34" charset="0"/>
                <a:cs typeface="Calibri" panose="020F0502020204030204" pitchFamily="34" charset="0"/>
              </a:rPr>
              <a:t>dair</a:t>
            </a:r>
            <a:r>
              <a:rPr lang="en-US" sz="2000" b="1" dirty="0">
                <a:solidFill>
                  <a:schemeClr val="bg1"/>
                </a:solidFill>
                <a:latin typeface="Calibri" panose="020F0502020204030204" pitchFamily="34" charset="0"/>
                <a:cs typeface="Calibri" panose="020F0502020204030204" pitchFamily="34" charset="0"/>
              </a:rPr>
              <a:t> </a:t>
            </a:r>
            <a:r>
              <a:rPr lang="en-US" sz="2000" b="1" dirty="0" err="1">
                <a:solidFill>
                  <a:schemeClr val="bg1"/>
                </a:solidFill>
                <a:latin typeface="Calibri" panose="020F0502020204030204" pitchFamily="34" charset="0"/>
                <a:cs typeface="Calibri" panose="020F0502020204030204" pitchFamily="34" charset="0"/>
              </a:rPr>
              <a:t>vergi</a:t>
            </a:r>
            <a:r>
              <a:rPr lang="en-US" sz="2000" b="1" dirty="0">
                <a:solidFill>
                  <a:schemeClr val="bg1"/>
                </a:solidFill>
                <a:latin typeface="Calibri" panose="020F0502020204030204" pitchFamily="34" charset="0"/>
                <a:cs typeface="Calibri" panose="020F0502020204030204" pitchFamily="34" charset="0"/>
              </a:rPr>
              <a:t> </a:t>
            </a:r>
            <a:r>
              <a:rPr lang="en-US" sz="2000" b="1" dirty="0" err="1">
                <a:solidFill>
                  <a:schemeClr val="bg1"/>
                </a:solidFill>
                <a:latin typeface="Calibri" panose="020F0502020204030204" pitchFamily="34" charset="0"/>
                <a:cs typeface="Calibri" panose="020F0502020204030204" pitchFamily="34" charset="0"/>
              </a:rPr>
              <a:t>inceleme</a:t>
            </a:r>
            <a:r>
              <a:rPr lang="en-US" sz="2000" b="1" dirty="0">
                <a:solidFill>
                  <a:schemeClr val="bg1"/>
                </a:solidFill>
                <a:latin typeface="Calibri" panose="020F0502020204030204" pitchFamily="34" charset="0"/>
                <a:cs typeface="Calibri" panose="020F0502020204030204" pitchFamily="34" charset="0"/>
              </a:rPr>
              <a:t> </a:t>
            </a:r>
            <a:r>
              <a:rPr lang="en-US" sz="2000" b="1" dirty="0" err="1">
                <a:solidFill>
                  <a:schemeClr val="bg1"/>
                </a:solidFill>
                <a:latin typeface="Calibri" panose="020F0502020204030204" pitchFamily="34" charset="0"/>
                <a:cs typeface="Calibri" panose="020F0502020204030204" pitchFamily="34" charset="0"/>
              </a:rPr>
              <a:t>yetkisini</a:t>
            </a:r>
            <a:r>
              <a:rPr lang="en-US" sz="2000" b="1" dirty="0">
                <a:solidFill>
                  <a:schemeClr val="bg1"/>
                </a:solidFill>
                <a:latin typeface="Calibri" panose="020F0502020204030204" pitchFamily="34" charset="0"/>
                <a:cs typeface="Calibri" panose="020F0502020204030204" pitchFamily="34" charset="0"/>
              </a:rPr>
              <a:t> </a:t>
            </a:r>
            <a:r>
              <a:rPr lang="en-US" sz="2000" b="1" dirty="0" err="1">
                <a:solidFill>
                  <a:schemeClr val="bg1"/>
                </a:solidFill>
                <a:latin typeface="Calibri" panose="020F0502020204030204" pitchFamily="34" charset="0"/>
                <a:cs typeface="Calibri" panose="020F0502020204030204" pitchFamily="34" charset="0"/>
              </a:rPr>
              <a:t>haiz</a:t>
            </a:r>
            <a:r>
              <a:rPr lang="en-US" sz="2000" b="1" dirty="0">
                <a:solidFill>
                  <a:schemeClr val="bg1"/>
                </a:solidFill>
                <a:latin typeface="Calibri" panose="020F0502020204030204" pitchFamily="34" charset="0"/>
                <a:cs typeface="Calibri" panose="020F0502020204030204" pitchFamily="34" charset="0"/>
              </a:rPr>
              <a:t> </a:t>
            </a:r>
            <a:r>
              <a:rPr lang="en-US" sz="2000" b="1" dirty="0" err="1">
                <a:solidFill>
                  <a:schemeClr val="bg1"/>
                </a:solidFill>
                <a:latin typeface="Calibri" panose="020F0502020204030204" pitchFamily="34" charset="0"/>
                <a:cs typeface="Calibri" panose="020F0502020204030204" pitchFamily="34" charset="0"/>
              </a:rPr>
              <a:t>kişilerce</a:t>
            </a:r>
            <a:r>
              <a:rPr lang="en-US" sz="2000" b="1" dirty="0">
                <a:solidFill>
                  <a:schemeClr val="bg1"/>
                </a:solidFill>
                <a:latin typeface="Calibri" panose="020F0502020204030204" pitchFamily="34" charset="0"/>
                <a:cs typeface="Calibri" panose="020F0502020204030204" pitchFamily="34" charset="0"/>
              </a:rPr>
              <a:t> </a:t>
            </a:r>
            <a:r>
              <a:rPr lang="en-US" sz="2000" b="1" dirty="0" err="1">
                <a:solidFill>
                  <a:schemeClr val="bg1"/>
                </a:solidFill>
                <a:latin typeface="Calibri" panose="020F0502020204030204" pitchFamily="34" charset="0"/>
                <a:cs typeface="Calibri" panose="020F0502020204030204" pitchFamily="34" charset="0"/>
              </a:rPr>
              <a:t>düzenlenen</a:t>
            </a:r>
            <a:r>
              <a:rPr lang="en-US" sz="2000" b="1" dirty="0">
                <a:solidFill>
                  <a:schemeClr val="bg1"/>
                </a:solidFill>
                <a:latin typeface="Calibri" panose="020F0502020204030204" pitchFamily="34" charset="0"/>
                <a:cs typeface="Calibri" panose="020F0502020204030204" pitchFamily="34" charset="0"/>
              </a:rPr>
              <a:t> </a:t>
            </a:r>
            <a:r>
              <a:rPr lang="en-US" sz="2000" b="1" dirty="0" err="1">
                <a:solidFill>
                  <a:schemeClr val="bg1"/>
                </a:solidFill>
                <a:latin typeface="Calibri" panose="020F0502020204030204" pitchFamily="34" charset="0"/>
                <a:cs typeface="Calibri" panose="020F0502020204030204" pitchFamily="34" charset="0"/>
              </a:rPr>
              <a:t>raporlara</a:t>
            </a:r>
            <a:r>
              <a:rPr lang="en-US" sz="2000" b="1" dirty="0">
                <a:solidFill>
                  <a:schemeClr val="bg1"/>
                </a:solidFill>
                <a:latin typeface="Calibri" panose="020F0502020204030204" pitchFamily="34" charset="0"/>
                <a:cs typeface="Calibri" panose="020F0502020204030204" pitchFamily="34" charset="0"/>
              </a:rPr>
              <a:t> </a:t>
            </a:r>
            <a:r>
              <a:rPr lang="en-US" sz="2000" b="1" dirty="0" err="1">
                <a:solidFill>
                  <a:schemeClr val="bg1"/>
                </a:solidFill>
                <a:latin typeface="Calibri" panose="020F0502020204030204" pitchFamily="34" charset="0"/>
                <a:cs typeface="Calibri" panose="020F0502020204030204" pitchFamily="34" charset="0"/>
              </a:rPr>
              <a:t>istinaden</a:t>
            </a:r>
            <a:r>
              <a:rPr lang="en-US" sz="2000" b="1" dirty="0">
                <a:solidFill>
                  <a:schemeClr val="bg1"/>
                </a:solidFill>
                <a:latin typeface="Calibri" panose="020F0502020204030204" pitchFamily="34" charset="0"/>
                <a:cs typeface="Calibri" panose="020F0502020204030204" pitchFamily="34" charset="0"/>
              </a:rPr>
              <a:t> </a:t>
            </a:r>
            <a:r>
              <a:rPr lang="en-US" sz="2000" b="1" dirty="0" err="1">
                <a:solidFill>
                  <a:schemeClr val="bg1"/>
                </a:solidFill>
                <a:latin typeface="Calibri" panose="020F0502020204030204" pitchFamily="34" charset="0"/>
                <a:cs typeface="Calibri" panose="020F0502020204030204" pitchFamily="34" charset="0"/>
              </a:rPr>
              <a:t>yapılan</a:t>
            </a:r>
            <a:r>
              <a:rPr lang="en-US" sz="2000" b="1" dirty="0">
                <a:solidFill>
                  <a:schemeClr val="bg1"/>
                </a:solidFill>
                <a:latin typeface="Calibri" panose="020F0502020204030204" pitchFamily="34" charset="0"/>
                <a:cs typeface="Calibri" panose="020F0502020204030204" pitchFamily="34" charset="0"/>
              </a:rPr>
              <a:t> </a:t>
            </a:r>
            <a:r>
              <a:rPr lang="en-US" sz="2000" b="1" u="sng" dirty="0" err="1">
                <a:solidFill>
                  <a:srgbClr val="FFFF00"/>
                </a:solidFill>
                <a:latin typeface="Calibri" panose="020F0502020204030204" pitchFamily="34" charset="0"/>
                <a:cs typeface="Calibri" panose="020F0502020204030204" pitchFamily="34" charset="0"/>
              </a:rPr>
              <a:t>ön</a:t>
            </a:r>
            <a:r>
              <a:rPr lang="en-US" sz="2000" b="1" u="sng" dirty="0">
                <a:solidFill>
                  <a:srgbClr val="FFFF00"/>
                </a:solidFill>
                <a:latin typeface="Calibri" panose="020F0502020204030204" pitchFamily="34" charset="0"/>
                <a:cs typeface="Calibri" panose="020F0502020204030204" pitchFamily="34" charset="0"/>
              </a:rPr>
              <a:t> </a:t>
            </a:r>
            <a:r>
              <a:rPr lang="en-US" sz="2000" b="1" u="sng" dirty="0" err="1">
                <a:solidFill>
                  <a:srgbClr val="FFFF00"/>
                </a:solidFill>
                <a:latin typeface="Calibri" panose="020F0502020204030204" pitchFamily="34" charset="0"/>
                <a:cs typeface="Calibri" panose="020F0502020204030204" pitchFamily="34" charset="0"/>
              </a:rPr>
              <a:t>tespit</a:t>
            </a:r>
            <a:r>
              <a:rPr lang="tr-TR" sz="2000" b="1" u="sng" dirty="0">
                <a:solidFill>
                  <a:srgbClr val="FFFF00"/>
                </a:solidFill>
                <a:latin typeface="Calibri" panose="020F0502020204030204" pitchFamily="34" charset="0"/>
                <a:cs typeface="Calibri" panose="020F0502020204030204" pitchFamily="34" charset="0"/>
              </a:rPr>
              <a:t> var ise </a:t>
            </a:r>
            <a:r>
              <a:rPr lang="tr-TR" sz="2000" b="1" dirty="0">
                <a:solidFill>
                  <a:schemeClr val="bg1"/>
                </a:solidFill>
                <a:latin typeface="Calibri" panose="020F0502020204030204" pitchFamily="34" charset="0"/>
                <a:cs typeface="Calibri" panose="020F0502020204030204" pitchFamily="34" charset="0"/>
              </a:rPr>
              <a:t>izaha davet edilebilecektir.</a:t>
            </a:r>
          </a:p>
        </p:txBody>
      </p:sp>
    </p:spTree>
    <p:extLst>
      <p:ext uri="{BB962C8B-B14F-4D97-AF65-F5344CB8AC3E}">
        <p14:creationId xmlns:p14="http://schemas.microsoft.com/office/powerpoint/2010/main" xmlns="" val="8003706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76469" y="1"/>
            <a:ext cx="8497957" cy="10734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r>
              <a:rPr lang="tr-TR" sz="3600" b="1" dirty="0">
                <a:solidFill>
                  <a:prstClr val="white"/>
                </a:solidFill>
                <a:latin typeface="Century Gothic" panose="020B0502020202020204"/>
              </a:rPr>
              <a:t>HESAPLAMA</a:t>
            </a:r>
          </a:p>
        </p:txBody>
      </p:sp>
      <p:sp>
        <p:nvSpPr>
          <p:cNvPr id="3" name="Ok: Yukarı Aşağı 2"/>
          <p:cNvSpPr/>
          <p:nvPr/>
        </p:nvSpPr>
        <p:spPr>
          <a:xfrm>
            <a:off x="367748" y="1143000"/>
            <a:ext cx="8706678" cy="3821596"/>
          </a:xfrm>
          <a:prstGeom prst="upDownArrow">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chemeClr val="bg1"/>
                </a:solidFill>
                <a:latin typeface="Calibri" panose="020F0502020204030204" pitchFamily="34" charset="0"/>
                <a:cs typeface="Calibri" panose="020F0502020204030204" pitchFamily="34" charset="0"/>
              </a:rPr>
              <a:t>belge</a:t>
            </a:r>
            <a:r>
              <a:rPr lang="en-US" sz="2800" b="1" dirty="0">
                <a:solidFill>
                  <a:schemeClr val="bg1"/>
                </a:solidFill>
                <a:latin typeface="Calibri" panose="020F0502020204030204" pitchFamily="34" charset="0"/>
                <a:cs typeface="Calibri" panose="020F0502020204030204" pitchFamily="34" charset="0"/>
              </a:rPr>
              <a:t> </a:t>
            </a:r>
            <a:r>
              <a:rPr lang="en-US" sz="2800" b="1" dirty="0" err="1">
                <a:solidFill>
                  <a:schemeClr val="bg1"/>
                </a:solidFill>
                <a:latin typeface="Calibri" panose="020F0502020204030204" pitchFamily="34" charset="0"/>
                <a:cs typeface="Calibri" panose="020F0502020204030204" pitchFamily="34" charset="0"/>
              </a:rPr>
              <a:t>tutarının</a:t>
            </a:r>
            <a:r>
              <a:rPr lang="en-US" sz="2800" b="1" dirty="0">
                <a:solidFill>
                  <a:schemeClr val="bg1"/>
                </a:solidFill>
                <a:latin typeface="Calibri" panose="020F0502020204030204" pitchFamily="34" charset="0"/>
                <a:cs typeface="Calibri" panose="020F0502020204030204" pitchFamily="34" charset="0"/>
              </a:rPr>
              <a:t> </a:t>
            </a:r>
            <a:r>
              <a:rPr lang="en-US" sz="2800" b="1" dirty="0" err="1">
                <a:solidFill>
                  <a:schemeClr val="bg1"/>
                </a:solidFill>
                <a:latin typeface="Calibri" panose="020F0502020204030204" pitchFamily="34" charset="0"/>
                <a:cs typeface="Calibri" panose="020F0502020204030204" pitchFamily="34" charset="0"/>
              </a:rPr>
              <a:t>tespiti</a:t>
            </a:r>
            <a:r>
              <a:rPr lang="en-US" sz="2800" b="1" dirty="0">
                <a:solidFill>
                  <a:schemeClr val="bg1"/>
                </a:solidFill>
                <a:latin typeface="Calibri" panose="020F0502020204030204" pitchFamily="34" charset="0"/>
                <a:cs typeface="Calibri" panose="020F0502020204030204" pitchFamily="34" charset="0"/>
              </a:rPr>
              <a:t> </a:t>
            </a:r>
            <a:r>
              <a:rPr lang="en-US" sz="2800" b="1" dirty="0" err="1">
                <a:solidFill>
                  <a:schemeClr val="bg1"/>
                </a:solidFill>
                <a:latin typeface="Calibri" panose="020F0502020204030204" pitchFamily="34" charset="0"/>
                <a:cs typeface="Calibri" panose="020F0502020204030204" pitchFamily="34" charset="0"/>
              </a:rPr>
              <a:t>ile</a:t>
            </a:r>
            <a:r>
              <a:rPr lang="en-US" sz="2800" b="1" dirty="0">
                <a:solidFill>
                  <a:schemeClr val="bg1"/>
                </a:solidFill>
                <a:latin typeface="Calibri" panose="020F0502020204030204" pitchFamily="34" charset="0"/>
                <a:cs typeface="Calibri" panose="020F0502020204030204" pitchFamily="34" charset="0"/>
              </a:rPr>
              <a:t> mal </a:t>
            </a:r>
            <a:r>
              <a:rPr lang="en-US" sz="2800" b="1" dirty="0" err="1">
                <a:solidFill>
                  <a:schemeClr val="bg1"/>
                </a:solidFill>
                <a:latin typeface="Calibri" panose="020F0502020204030204" pitchFamily="34" charset="0"/>
                <a:cs typeface="Calibri" panose="020F0502020204030204" pitchFamily="34" charset="0"/>
              </a:rPr>
              <a:t>ve</a:t>
            </a:r>
            <a:r>
              <a:rPr lang="en-US" sz="2800" b="1" dirty="0">
                <a:solidFill>
                  <a:schemeClr val="bg1"/>
                </a:solidFill>
                <a:latin typeface="Calibri" panose="020F0502020204030204" pitchFamily="34" charset="0"/>
                <a:cs typeface="Calibri" panose="020F0502020204030204" pitchFamily="34" charset="0"/>
              </a:rPr>
              <a:t> </a:t>
            </a:r>
            <a:r>
              <a:rPr lang="en-US" sz="2800" b="1" dirty="0" err="1">
                <a:solidFill>
                  <a:schemeClr val="bg1"/>
                </a:solidFill>
                <a:latin typeface="Calibri" panose="020F0502020204030204" pitchFamily="34" charset="0"/>
                <a:cs typeface="Calibri" panose="020F0502020204030204" pitchFamily="34" charset="0"/>
              </a:rPr>
              <a:t>hizmet</a:t>
            </a:r>
            <a:r>
              <a:rPr lang="en-US" sz="2800" b="1" dirty="0">
                <a:solidFill>
                  <a:schemeClr val="bg1"/>
                </a:solidFill>
                <a:latin typeface="Calibri" panose="020F0502020204030204" pitchFamily="34" charset="0"/>
                <a:cs typeface="Calibri" panose="020F0502020204030204" pitchFamily="34" charset="0"/>
              </a:rPr>
              <a:t> </a:t>
            </a:r>
            <a:r>
              <a:rPr lang="en-US" sz="2800" b="1" dirty="0" err="1">
                <a:solidFill>
                  <a:schemeClr val="bg1"/>
                </a:solidFill>
                <a:latin typeface="Calibri" panose="020F0502020204030204" pitchFamily="34" charset="0"/>
                <a:cs typeface="Calibri" panose="020F0502020204030204" pitchFamily="34" charset="0"/>
              </a:rPr>
              <a:t>alış</a:t>
            </a:r>
            <a:r>
              <a:rPr lang="en-US" sz="2800" b="1" dirty="0">
                <a:solidFill>
                  <a:schemeClr val="bg1"/>
                </a:solidFill>
                <a:latin typeface="Calibri" panose="020F0502020204030204" pitchFamily="34" charset="0"/>
                <a:cs typeface="Calibri" panose="020F0502020204030204" pitchFamily="34" charset="0"/>
              </a:rPr>
              <a:t> </a:t>
            </a:r>
            <a:r>
              <a:rPr lang="en-US" sz="2800" b="1" dirty="0" err="1">
                <a:solidFill>
                  <a:schemeClr val="bg1"/>
                </a:solidFill>
                <a:latin typeface="Calibri" panose="020F0502020204030204" pitchFamily="34" charset="0"/>
                <a:cs typeface="Calibri" panose="020F0502020204030204" pitchFamily="34" charset="0"/>
              </a:rPr>
              <a:t>tutarının</a:t>
            </a:r>
            <a:r>
              <a:rPr lang="en-US" sz="2800" b="1" dirty="0">
                <a:solidFill>
                  <a:schemeClr val="bg1"/>
                </a:solidFill>
                <a:latin typeface="Calibri" panose="020F0502020204030204" pitchFamily="34" charset="0"/>
                <a:cs typeface="Calibri" panose="020F0502020204030204" pitchFamily="34" charset="0"/>
              </a:rPr>
              <a:t> </a:t>
            </a:r>
            <a:r>
              <a:rPr lang="en-US" sz="2800" b="1" dirty="0" err="1">
                <a:solidFill>
                  <a:schemeClr val="bg1"/>
                </a:solidFill>
                <a:latin typeface="Calibri" panose="020F0502020204030204" pitchFamily="34" charset="0"/>
                <a:cs typeface="Calibri" panose="020F0502020204030204" pitchFamily="34" charset="0"/>
              </a:rPr>
              <a:t>hesaplanmasında</a:t>
            </a:r>
            <a:r>
              <a:rPr lang="en-US" sz="2800" b="1" dirty="0">
                <a:solidFill>
                  <a:schemeClr val="bg1"/>
                </a:solidFill>
                <a:latin typeface="Calibri" panose="020F0502020204030204" pitchFamily="34" charset="0"/>
                <a:cs typeface="Calibri" panose="020F0502020204030204" pitchFamily="34" charset="0"/>
              </a:rPr>
              <a:t> </a:t>
            </a:r>
            <a:r>
              <a:rPr lang="en-US" sz="2800" b="1" dirty="0" err="1">
                <a:solidFill>
                  <a:srgbClr val="FFFF00"/>
                </a:solidFill>
                <a:latin typeface="Calibri" panose="020F0502020204030204" pitchFamily="34" charset="0"/>
                <a:cs typeface="Calibri" panose="020F0502020204030204" pitchFamily="34" charset="0"/>
              </a:rPr>
              <a:t>vergiler</a:t>
            </a:r>
            <a:r>
              <a:rPr lang="en-US" sz="2800" b="1" dirty="0">
                <a:solidFill>
                  <a:srgbClr val="FFFF00"/>
                </a:solidFill>
                <a:latin typeface="Calibri" panose="020F0502020204030204" pitchFamily="34" charset="0"/>
                <a:cs typeface="Calibri" panose="020F0502020204030204" pitchFamily="34" charset="0"/>
              </a:rPr>
              <a:t> </a:t>
            </a:r>
            <a:r>
              <a:rPr lang="en-US" sz="2800" b="1" dirty="0" err="1">
                <a:solidFill>
                  <a:srgbClr val="FFFF00"/>
                </a:solidFill>
                <a:latin typeface="Calibri" panose="020F0502020204030204" pitchFamily="34" charset="0"/>
                <a:cs typeface="Calibri" panose="020F0502020204030204" pitchFamily="34" charset="0"/>
              </a:rPr>
              <a:t>hariç</a:t>
            </a:r>
            <a:r>
              <a:rPr lang="en-US" sz="2800" b="1" dirty="0">
                <a:solidFill>
                  <a:srgbClr val="FFFF00"/>
                </a:solidFill>
                <a:latin typeface="Calibri" panose="020F0502020204030204" pitchFamily="34" charset="0"/>
                <a:cs typeface="Calibri" panose="020F0502020204030204" pitchFamily="34" charset="0"/>
              </a:rPr>
              <a:t> </a:t>
            </a:r>
            <a:r>
              <a:rPr lang="en-US" sz="2800" b="1" dirty="0" err="1">
                <a:solidFill>
                  <a:srgbClr val="FFFF00"/>
                </a:solidFill>
                <a:latin typeface="Calibri" panose="020F0502020204030204" pitchFamily="34" charset="0"/>
                <a:cs typeface="Calibri" panose="020F0502020204030204" pitchFamily="34" charset="0"/>
              </a:rPr>
              <a:t>tutarlar</a:t>
            </a:r>
            <a:r>
              <a:rPr lang="en-US" sz="2800" b="1" dirty="0">
                <a:solidFill>
                  <a:srgbClr val="FFFF00"/>
                </a:solidFill>
                <a:latin typeface="Calibri" panose="020F0502020204030204" pitchFamily="34" charset="0"/>
                <a:cs typeface="Calibri" panose="020F0502020204030204" pitchFamily="34" charset="0"/>
              </a:rPr>
              <a:t> </a:t>
            </a:r>
            <a:r>
              <a:rPr lang="en-US" sz="2800" b="1" dirty="0" err="1">
                <a:solidFill>
                  <a:srgbClr val="FFFF00"/>
                </a:solidFill>
                <a:latin typeface="Calibri" panose="020F0502020204030204" pitchFamily="34" charset="0"/>
                <a:cs typeface="Calibri" panose="020F0502020204030204" pitchFamily="34" charset="0"/>
              </a:rPr>
              <a:t>dikkate</a:t>
            </a:r>
            <a:r>
              <a:rPr lang="en-US" sz="2800" b="1" dirty="0">
                <a:solidFill>
                  <a:srgbClr val="FFFF00"/>
                </a:solidFill>
                <a:latin typeface="Calibri" panose="020F0502020204030204" pitchFamily="34" charset="0"/>
                <a:cs typeface="Calibri" panose="020F0502020204030204" pitchFamily="34" charset="0"/>
              </a:rPr>
              <a:t> </a:t>
            </a:r>
            <a:r>
              <a:rPr lang="en-US" sz="2800" b="1" dirty="0" err="1">
                <a:solidFill>
                  <a:srgbClr val="FFFF00"/>
                </a:solidFill>
                <a:latin typeface="Calibri" panose="020F0502020204030204" pitchFamily="34" charset="0"/>
                <a:cs typeface="Calibri" panose="020F0502020204030204" pitchFamily="34" charset="0"/>
              </a:rPr>
              <a:t>alınacaktır</a:t>
            </a:r>
            <a:r>
              <a:rPr lang="en-US" sz="2800" b="1" dirty="0">
                <a:solidFill>
                  <a:srgbClr val="FFFF00"/>
                </a:solidFill>
                <a:latin typeface="Calibri" panose="020F0502020204030204" pitchFamily="34" charset="0"/>
                <a:cs typeface="Calibri" panose="020F0502020204030204" pitchFamily="34" charset="0"/>
              </a:rPr>
              <a:t>.</a:t>
            </a:r>
            <a:endParaRPr lang="tr-TR" sz="2800" b="1" dirty="0">
              <a:solidFill>
                <a:srgbClr val="FFFF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6576175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76469" y="1"/>
            <a:ext cx="8497957" cy="10734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r>
              <a:rPr lang="tr-TR" sz="3600" b="1" dirty="0">
                <a:solidFill>
                  <a:prstClr val="white"/>
                </a:solidFill>
                <a:latin typeface="Century Gothic" panose="020B0502020202020204"/>
              </a:rPr>
              <a:t>Özellik arz eden işlemler</a:t>
            </a:r>
          </a:p>
        </p:txBody>
      </p:sp>
      <p:sp>
        <p:nvSpPr>
          <p:cNvPr id="8" name="Akış Çizelgesi: İşlem 7"/>
          <p:cNvSpPr/>
          <p:nvPr/>
        </p:nvSpPr>
        <p:spPr>
          <a:xfrm>
            <a:off x="32084" y="168966"/>
            <a:ext cx="1949116" cy="904461"/>
          </a:xfrm>
          <a:prstGeom prst="flowChart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100" b="1" dirty="0">
                <a:solidFill>
                  <a:srgbClr val="FF0000"/>
                </a:solidFill>
              </a:rPr>
              <a:t>Hesaplamada</a:t>
            </a:r>
            <a:endParaRPr lang="tr-TR" sz="2100" b="1" i="1" dirty="0">
              <a:solidFill>
                <a:srgbClr val="FF0000"/>
              </a:solidFill>
            </a:endParaRPr>
          </a:p>
        </p:txBody>
      </p:sp>
      <p:sp>
        <p:nvSpPr>
          <p:cNvPr id="3" name="Ok: Yukarı Aşağı 2"/>
          <p:cNvSpPr/>
          <p:nvPr/>
        </p:nvSpPr>
        <p:spPr>
          <a:xfrm>
            <a:off x="152400" y="1321903"/>
            <a:ext cx="5029200" cy="3647661"/>
          </a:xfrm>
          <a:prstGeom prst="up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b="1" dirty="0">
                <a:solidFill>
                  <a:schemeClr val="bg1"/>
                </a:solidFill>
                <a:latin typeface="Calibri" panose="020F0502020204030204" pitchFamily="34" charset="0"/>
                <a:cs typeface="Calibri" panose="020F0502020204030204" pitchFamily="34" charset="0"/>
              </a:rPr>
              <a:t>her </a:t>
            </a:r>
            <a:r>
              <a:rPr lang="en-US" sz="1600" b="1" dirty="0" err="1">
                <a:solidFill>
                  <a:schemeClr val="bg1"/>
                </a:solidFill>
                <a:latin typeface="Calibri" panose="020F0502020204030204" pitchFamily="34" charset="0"/>
                <a:cs typeface="Calibri" panose="020F0502020204030204" pitchFamily="34" charset="0"/>
              </a:rPr>
              <a:t>bir</a:t>
            </a:r>
            <a:r>
              <a:rPr lang="en-US" sz="1600" b="1" dirty="0">
                <a:solidFill>
                  <a:schemeClr val="bg1"/>
                </a:solidFill>
                <a:latin typeface="Calibri" panose="020F0502020204030204" pitchFamily="34" charset="0"/>
                <a:cs typeface="Calibri" panose="020F0502020204030204" pitchFamily="34" charset="0"/>
              </a:rPr>
              <a:t> </a:t>
            </a:r>
            <a:r>
              <a:rPr lang="en-US" sz="1600" b="1" dirty="0" err="1">
                <a:solidFill>
                  <a:schemeClr val="bg1"/>
                </a:solidFill>
                <a:latin typeface="Calibri" panose="020F0502020204030204" pitchFamily="34" charset="0"/>
                <a:cs typeface="Calibri" panose="020F0502020204030204" pitchFamily="34" charset="0"/>
              </a:rPr>
              <a:t>ön</a:t>
            </a:r>
            <a:r>
              <a:rPr lang="en-US" sz="1600" b="1" dirty="0">
                <a:solidFill>
                  <a:schemeClr val="bg1"/>
                </a:solidFill>
                <a:latin typeface="Calibri" panose="020F0502020204030204" pitchFamily="34" charset="0"/>
                <a:cs typeface="Calibri" panose="020F0502020204030204" pitchFamily="34" charset="0"/>
              </a:rPr>
              <a:t> </a:t>
            </a:r>
            <a:r>
              <a:rPr lang="en-US" sz="1600" b="1" dirty="0" err="1">
                <a:solidFill>
                  <a:schemeClr val="bg1"/>
                </a:solidFill>
                <a:latin typeface="Calibri" panose="020F0502020204030204" pitchFamily="34" charset="0"/>
                <a:cs typeface="Calibri" panose="020F0502020204030204" pitchFamily="34" charset="0"/>
              </a:rPr>
              <a:t>tespit</a:t>
            </a:r>
            <a:r>
              <a:rPr lang="en-US" sz="1600" b="1" dirty="0">
                <a:solidFill>
                  <a:schemeClr val="bg1"/>
                </a:solidFill>
                <a:latin typeface="Calibri" panose="020F0502020204030204" pitchFamily="34" charset="0"/>
                <a:cs typeface="Calibri" panose="020F0502020204030204" pitchFamily="34" charset="0"/>
              </a:rPr>
              <a:t> </a:t>
            </a:r>
            <a:r>
              <a:rPr lang="en-US" sz="1600" b="1" dirty="0" err="1">
                <a:solidFill>
                  <a:schemeClr val="bg1"/>
                </a:solidFill>
                <a:latin typeface="Calibri" panose="020F0502020204030204" pitchFamily="34" charset="0"/>
                <a:cs typeface="Calibri" panose="020F0502020204030204" pitchFamily="34" charset="0"/>
              </a:rPr>
              <a:t>itibarıyla</a:t>
            </a:r>
            <a:r>
              <a:rPr lang="en-US" sz="1600" b="1" dirty="0">
                <a:solidFill>
                  <a:schemeClr val="bg1"/>
                </a:solidFill>
                <a:latin typeface="Calibri" panose="020F0502020204030204" pitchFamily="34" charset="0"/>
                <a:cs typeface="Calibri" panose="020F0502020204030204" pitchFamily="34" charset="0"/>
              </a:rPr>
              <a:t> </a:t>
            </a:r>
            <a:r>
              <a:rPr lang="en-US" sz="1600" b="1" dirty="0" err="1">
                <a:solidFill>
                  <a:srgbClr val="FFFF00"/>
                </a:solidFill>
                <a:latin typeface="Calibri" panose="020F0502020204030204" pitchFamily="34" charset="0"/>
                <a:cs typeface="Calibri" panose="020F0502020204030204" pitchFamily="34" charset="0"/>
              </a:rPr>
              <a:t>tüm</a:t>
            </a:r>
            <a:r>
              <a:rPr lang="en-US" sz="1600" b="1" dirty="0">
                <a:solidFill>
                  <a:srgbClr val="FFFF00"/>
                </a:solidFill>
                <a:latin typeface="Calibri" panose="020F0502020204030204" pitchFamily="34" charset="0"/>
                <a:cs typeface="Calibri" panose="020F0502020204030204" pitchFamily="34" charset="0"/>
              </a:rPr>
              <a:t> </a:t>
            </a:r>
            <a:r>
              <a:rPr lang="en-US" sz="1600" b="1" dirty="0" err="1">
                <a:solidFill>
                  <a:srgbClr val="FFFF00"/>
                </a:solidFill>
                <a:latin typeface="Calibri" panose="020F0502020204030204" pitchFamily="34" charset="0"/>
                <a:cs typeface="Calibri" panose="020F0502020204030204" pitchFamily="34" charset="0"/>
              </a:rPr>
              <a:t>belge</a:t>
            </a:r>
            <a:r>
              <a:rPr lang="en-US" sz="1600" b="1" dirty="0">
                <a:solidFill>
                  <a:srgbClr val="FFFF00"/>
                </a:solidFill>
                <a:latin typeface="Calibri" panose="020F0502020204030204" pitchFamily="34" charset="0"/>
                <a:cs typeface="Calibri" panose="020F0502020204030204" pitchFamily="34" charset="0"/>
              </a:rPr>
              <a:t> </a:t>
            </a:r>
            <a:r>
              <a:rPr lang="en-US" sz="1600" b="1" dirty="0" err="1">
                <a:solidFill>
                  <a:srgbClr val="FFFF00"/>
                </a:solidFill>
                <a:latin typeface="Calibri" panose="020F0502020204030204" pitchFamily="34" charset="0"/>
                <a:cs typeface="Calibri" panose="020F0502020204030204" pitchFamily="34" charset="0"/>
              </a:rPr>
              <a:t>tutarlarının</a:t>
            </a:r>
            <a:r>
              <a:rPr lang="en-US" sz="1600" b="1" dirty="0">
                <a:solidFill>
                  <a:srgbClr val="FFFF00"/>
                </a:solidFill>
                <a:latin typeface="Calibri" panose="020F0502020204030204" pitchFamily="34" charset="0"/>
                <a:cs typeface="Calibri" panose="020F0502020204030204" pitchFamily="34" charset="0"/>
              </a:rPr>
              <a:t> </a:t>
            </a:r>
            <a:r>
              <a:rPr lang="en-US" sz="1600" b="1" dirty="0" err="1">
                <a:solidFill>
                  <a:srgbClr val="FFFF00"/>
                </a:solidFill>
                <a:latin typeface="Calibri" panose="020F0502020204030204" pitchFamily="34" charset="0"/>
                <a:cs typeface="Calibri" panose="020F0502020204030204" pitchFamily="34" charset="0"/>
              </a:rPr>
              <a:t>vergiler</a:t>
            </a:r>
            <a:r>
              <a:rPr lang="en-US" sz="1600" b="1" dirty="0">
                <a:solidFill>
                  <a:srgbClr val="FFFF00"/>
                </a:solidFill>
                <a:latin typeface="Calibri" panose="020F0502020204030204" pitchFamily="34" charset="0"/>
                <a:cs typeface="Calibri" panose="020F0502020204030204" pitchFamily="34" charset="0"/>
              </a:rPr>
              <a:t> </a:t>
            </a:r>
            <a:r>
              <a:rPr lang="en-US" sz="1600" b="1" dirty="0" err="1">
                <a:solidFill>
                  <a:srgbClr val="FFFF00"/>
                </a:solidFill>
                <a:latin typeface="Calibri" panose="020F0502020204030204" pitchFamily="34" charset="0"/>
                <a:cs typeface="Calibri" panose="020F0502020204030204" pitchFamily="34" charset="0"/>
              </a:rPr>
              <a:t>hariç</a:t>
            </a:r>
            <a:r>
              <a:rPr lang="en-US" sz="1600" b="1" dirty="0">
                <a:solidFill>
                  <a:srgbClr val="FFFF00"/>
                </a:solidFill>
                <a:latin typeface="Calibri" panose="020F0502020204030204" pitchFamily="34" charset="0"/>
                <a:cs typeface="Calibri" panose="020F0502020204030204" pitchFamily="34" charset="0"/>
              </a:rPr>
              <a:t> </a:t>
            </a:r>
            <a:r>
              <a:rPr lang="en-US" sz="1600" b="1" dirty="0" err="1">
                <a:solidFill>
                  <a:srgbClr val="FFFF00"/>
                </a:solidFill>
                <a:latin typeface="Calibri" panose="020F0502020204030204" pitchFamily="34" charset="0"/>
                <a:cs typeface="Calibri" panose="020F0502020204030204" pitchFamily="34" charset="0"/>
              </a:rPr>
              <a:t>ayrı</a:t>
            </a:r>
            <a:r>
              <a:rPr lang="en-US" sz="1600" b="1" dirty="0">
                <a:solidFill>
                  <a:srgbClr val="FFFF00"/>
                </a:solidFill>
                <a:latin typeface="Calibri" panose="020F0502020204030204" pitchFamily="34" charset="0"/>
                <a:cs typeface="Calibri" panose="020F0502020204030204" pitchFamily="34" charset="0"/>
              </a:rPr>
              <a:t> </a:t>
            </a:r>
            <a:r>
              <a:rPr lang="en-US" sz="1600" b="1" dirty="0" err="1">
                <a:solidFill>
                  <a:srgbClr val="FFFF00"/>
                </a:solidFill>
                <a:latin typeface="Calibri" panose="020F0502020204030204" pitchFamily="34" charset="0"/>
                <a:cs typeface="Calibri" panose="020F0502020204030204" pitchFamily="34" charset="0"/>
              </a:rPr>
              <a:t>ayrı</a:t>
            </a:r>
            <a:r>
              <a:rPr lang="en-US" sz="1600" b="1" dirty="0">
                <a:solidFill>
                  <a:srgbClr val="FFFF00"/>
                </a:solidFill>
                <a:latin typeface="Calibri" panose="020F0502020204030204" pitchFamily="34" charset="0"/>
                <a:cs typeface="Calibri" panose="020F0502020204030204" pitchFamily="34" charset="0"/>
              </a:rPr>
              <a:t> 50.000 TL </a:t>
            </a:r>
            <a:r>
              <a:rPr lang="en-US" sz="1600" b="1" dirty="0" err="1">
                <a:solidFill>
                  <a:srgbClr val="FFFF00"/>
                </a:solidFill>
                <a:latin typeface="Calibri" panose="020F0502020204030204" pitchFamily="34" charset="0"/>
                <a:cs typeface="Calibri" panose="020F0502020204030204" pitchFamily="34" charset="0"/>
              </a:rPr>
              <a:t>ve</a:t>
            </a:r>
            <a:r>
              <a:rPr lang="en-US" sz="1600" b="1" dirty="0">
                <a:solidFill>
                  <a:srgbClr val="FFFF00"/>
                </a:solidFill>
                <a:latin typeface="Calibri" panose="020F0502020204030204" pitchFamily="34" charset="0"/>
                <a:cs typeface="Calibri" panose="020F0502020204030204" pitchFamily="34" charset="0"/>
              </a:rPr>
              <a:t> </a:t>
            </a:r>
            <a:r>
              <a:rPr lang="en-US" sz="1600" b="1" dirty="0" err="1">
                <a:solidFill>
                  <a:srgbClr val="FFFF00"/>
                </a:solidFill>
                <a:latin typeface="Calibri" panose="020F0502020204030204" pitchFamily="34" charset="0"/>
                <a:cs typeface="Calibri" panose="020F0502020204030204" pitchFamily="34" charset="0"/>
              </a:rPr>
              <a:t>altında</a:t>
            </a:r>
            <a:r>
              <a:rPr lang="en-US" sz="1600" b="1" dirty="0">
                <a:solidFill>
                  <a:srgbClr val="FFFF00"/>
                </a:solidFill>
                <a:latin typeface="Calibri" panose="020F0502020204030204" pitchFamily="34" charset="0"/>
                <a:cs typeface="Calibri" panose="020F0502020204030204" pitchFamily="34" charset="0"/>
              </a:rPr>
              <a:t> </a:t>
            </a:r>
            <a:r>
              <a:rPr lang="en-US" sz="1600" b="1" dirty="0" err="1">
                <a:solidFill>
                  <a:srgbClr val="FFFF00"/>
                </a:solidFill>
                <a:latin typeface="Calibri" panose="020F0502020204030204" pitchFamily="34" charset="0"/>
                <a:cs typeface="Calibri" panose="020F0502020204030204" pitchFamily="34" charset="0"/>
              </a:rPr>
              <a:t>olması</a:t>
            </a:r>
            <a:r>
              <a:rPr lang="en-US" sz="1600" b="1" dirty="0">
                <a:solidFill>
                  <a:srgbClr val="FF0000"/>
                </a:solidFill>
                <a:latin typeface="Calibri" panose="020F0502020204030204" pitchFamily="34" charset="0"/>
                <a:cs typeface="Calibri" panose="020F0502020204030204" pitchFamily="34" charset="0"/>
              </a:rPr>
              <a:t> </a:t>
            </a:r>
            <a:r>
              <a:rPr lang="en-US" sz="1600" b="1" dirty="0" err="1">
                <a:solidFill>
                  <a:schemeClr val="bg1"/>
                </a:solidFill>
                <a:latin typeface="Calibri" panose="020F0502020204030204" pitchFamily="34" charset="0"/>
                <a:cs typeface="Calibri" panose="020F0502020204030204" pitchFamily="34" charset="0"/>
              </a:rPr>
              <a:t>ve</a:t>
            </a:r>
            <a:r>
              <a:rPr lang="en-US" sz="1600" b="1" dirty="0">
                <a:solidFill>
                  <a:schemeClr val="bg1"/>
                </a:solidFill>
                <a:latin typeface="Calibri" panose="020F0502020204030204" pitchFamily="34" charset="0"/>
                <a:cs typeface="Calibri" panose="020F0502020204030204" pitchFamily="34" charset="0"/>
              </a:rPr>
              <a:t> </a:t>
            </a:r>
            <a:r>
              <a:rPr lang="en-US" sz="1600" b="1" dirty="0" err="1">
                <a:solidFill>
                  <a:schemeClr val="bg1"/>
                </a:solidFill>
                <a:latin typeface="Calibri" panose="020F0502020204030204" pitchFamily="34" charset="0"/>
                <a:cs typeface="Calibri" panose="020F0502020204030204" pitchFamily="34" charset="0"/>
              </a:rPr>
              <a:t>diğer</a:t>
            </a:r>
            <a:r>
              <a:rPr lang="en-US" sz="1600" b="1" dirty="0">
                <a:solidFill>
                  <a:schemeClr val="bg1"/>
                </a:solidFill>
                <a:latin typeface="Calibri" panose="020F0502020204030204" pitchFamily="34" charset="0"/>
                <a:cs typeface="Calibri" panose="020F0502020204030204" pitchFamily="34" charset="0"/>
              </a:rPr>
              <a:t> </a:t>
            </a:r>
            <a:r>
              <a:rPr lang="en-US" sz="1600" b="1" dirty="0" err="1">
                <a:solidFill>
                  <a:schemeClr val="bg1"/>
                </a:solidFill>
                <a:latin typeface="Calibri" panose="020F0502020204030204" pitchFamily="34" charset="0"/>
                <a:cs typeface="Calibri" panose="020F0502020204030204" pitchFamily="34" charset="0"/>
              </a:rPr>
              <a:t>şartların</a:t>
            </a:r>
            <a:r>
              <a:rPr lang="en-US" sz="1600" b="1" dirty="0">
                <a:solidFill>
                  <a:schemeClr val="bg1"/>
                </a:solidFill>
                <a:latin typeface="Calibri" panose="020F0502020204030204" pitchFamily="34" charset="0"/>
                <a:cs typeface="Calibri" panose="020F0502020204030204" pitchFamily="34" charset="0"/>
              </a:rPr>
              <a:t> da </a:t>
            </a:r>
            <a:r>
              <a:rPr lang="en-US" sz="1600" b="1" dirty="0" err="1">
                <a:solidFill>
                  <a:schemeClr val="bg1"/>
                </a:solidFill>
                <a:latin typeface="Calibri" panose="020F0502020204030204" pitchFamily="34" charset="0"/>
                <a:cs typeface="Calibri" panose="020F0502020204030204" pitchFamily="34" charset="0"/>
              </a:rPr>
              <a:t>gerçekleşmesi</a:t>
            </a:r>
            <a:r>
              <a:rPr lang="en-US" sz="1600" b="1" dirty="0">
                <a:solidFill>
                  <a:schemeClr val="bg1"/>
                </a:solidFill>
                <a:latin typeface="Calibri" panose="020F0502020204030204" pitchFamily="34" charset="0"/>
                <a:cs typeface="Calibri" panose="020F0502020204030204" pitchFamily="34" charset="0"/>
              </a:rPr>
              <a:t> </a:t>
            </a:r>
            <a:r>
              <a:rPr lang="en-US" sz="1600" b="1" dirty="0" err="1">
                <a:solidFill>
                  <a:schemeClr val="bg1"/>
                </a:solidFill>
                <a:latin typeface="Calibri" panose="020F0502020204030204" pitchFamily="34" charset="0"/>
                <a:cs typeface="Calibri" panose="020F0502020204030204" pitchFamily="34" charset="0"/>
              </a:rPr>
              <a:t>halinde</a:t>
            </a:r>
            <a:r>
              <a:rPr lang="en-US" sz="1600" b="1" dirty="0">
                <a:solidFill>
                  <a:schemeClr val="bg1"/>
                </a:solidFill>
                <a:latin typeface="Calibri" panose="020F0502020204030204" pitchFamily="34" charset="0"/>
                <a:cs typeface="Calibri" panose="020F0502020204030204" pitchFamily="34" charset="0"/>
              </a:rPr>
              <a:t> </a:t>
            </a:r>
            <a:r>
              <a:rPr lang="en-US" sz="1600" b="1" dirty="0" err="1">
                <a:solidFill>
                  <a:schemeClr val="bg1"/>
                </a:solidFill>
                <a:latin typeface="Calibri" panose="020F0502020204030204" pitchFamily="34" charset="0"/>
                <a:cs typeface="Calibri" panose="020F0502020204030204" pitchFamily="34" charset="0"/>
              </a:rPr>
              <a:t>mükellefler</a:t>
            </a:r>
            <a:r>
              <a:rPr lang="en-US" sz="1600" b="1" dirty="0">
                <a:solidFill>
                  <a:schemeClr val="bg1"/>
                </a:solidFill>
                <a:latin typeface="Calibri" panose="020F0502020204030204" pitchFamily="34" charset="0"/>
                <a:cs typeface="Calibri" panose="020F0502020204030204" pitchFamily="34" charset="0"/>
              </a:rPr>
              <a:t> </a:t>
            </a:r>
            <a:r>
              <a:rPr lang="en-US" sz="1600" b="1" dirty="0" err="1">
                <a:solidFill>
                  <a:schemeClr val="bg1"/>
                </a:solidFill>
                <a:latin typeface="Calibri" panose="020F0502020204030204" pitchFamily="34" charset="0"/>
                <a:cs typeface="Calibri" panose="020F0502020204030204" pitchFamily="34" charset="0"/>
              </a:rPr>
              <a:t>izaha</a:t>
            </a:r>
            <a:r>
              <a:rPr lang="en-US" sz="1600" b="1" dirty="0">
                <a:solidFill>
                  <a:schemeClr val="bg1"/>
                </a:solidFill>
                <a:latin typeface="Calibri" panose="020F0502020204030204" pitchFamily="34" charset="0"/>
                <a:cs typeface="Calibri" panose="020F0502020204030204" pitchFamily="34" charset="0"/>
              </a:rPr>
              <a:t> </a:t>
            </a:r>
            <a:r>
              <a:rPr lang="en-US" sz="1600" b="1" dirty="0" err="1">
                <a:solidFill>
                  <a:schemeClr val="bg1"/>
                </a:solidFill>
                <a:latin typeface="Calibri" panose="020F0502020204030204" pitchFamily="34" charset="0"/>
                <a:cs typeface="Calibri" panose="020F0502020204030204" pitchFamily="34" charset="0"/>
              </a:rPr>
              <a:t>davet</a:t>
            </a:r>
            <a:r>
              <a:rPr lang="en-US" sz="1600" b="1" dirty="0">
                <a:solidFill>
                  <a:schemeClr val="bg1"/>
                </a:solidFill>
                <a:latin typeface="Calibri" panose="020F0502020204030204" pitchFamily="34" charset="0"/>
                <a:cs typeface="Calibri" panose="020F0502020204030204" pitchFamily="34" charset="0"/>
              </a:rPr>
              <a:t> </a:t>
            </a:r>
            <a:r>
              <a:rPr lang="en-US" sz="1600" b="1" dirty="0" err="1">
                <a:solidFill>
                  <a:schemeClr val="bg1"/>
                </a:solidFill>
                <a:latin typeface="Calibri" panose="020F0502020204030204" pitchFamily="34" charset="0"/>
                <a:cs typeface="Calibri" panose="020F0502020204030204" pitchFamily="34" charset="0"/>
              </a:rPr>
              <a:t>edilir</a:t>
            </a:r>
            <a:r>
              <a:rPr lang="en-US" sz="1600" b="1" dirty="0">
                <a:solidFill>
                  <a:schemeClr val="bg1"/>
                </a:solidFill>
                <a:latin typeface="Calibri" panose="020F0502020204030204" pitchFamily="34" charset="0"/>
                <a:cs typeface="Calibri" panose="020F0502020204030204" pitchFamily="34" charset="0"/>
              </a:rPr>
              <a:t>. </a:t>
            </a:r>
            <a:endParaRPr lang="tr-TR" sz="1600" b="1" dirty="0">
              <a:solidFill>
                <a:schemeClr val="bg1"/>
              </a:solidFill>
              <a:latin typeface="Calibri" panose="020F0502020204030204" pitchFamily="34" charset="0"/>
              <a:cs typeface="Calibri" panose="020F0502020204030204" pitchFamily="34" charset="0"/>
            </a:endParaRPr>
          </a:p>
        </p:txBody>
      </p:sp>
      <p:sp>
        <p:nvSpPr>
          <p:cNvPr id="2" name="Dikdörtgen: Yuvarlatılmış Köşeler 1"/>
          <p:cNvSpPr/>
          <p:nvPr/>
        </p:nvSpPr>
        <p:spPr>
          <a:xfrm>
            <a:off x="5029201" y="1232452"/>
            <a:ext cx="3916018" cy="382656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err="1">
                <a:solidFill>
                  <a:schemeClr val="tx1"/>
                </a:solidFill>
                <a:latin typeface="Calibri" panose="020F0502020204030204" pitchFamily="34" charset="0"/>
                <a:cs typeface="Calibri" panose="020F0502020204030204" pitchFamily="34" charset="0"/>
              </a:rPr>
              <a:t>Bununla</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birlikte</a:t>
            </a:r>
            <a:r>
              <a:rPr lang="en-US" sz="2000" b="1" dirty="0">
                <a:solidFill>
                  <a:schemeClr val="tx1"/>
                </a:solidFill>
                <a:latin typeface="Calibri" panose="020F0502020204030204" pitchFamily="34" charset="0"/>
                <a:cs typeface="Calibri" panose="020F0502020204030204" pitchFamily="34" charset="0"/>
              </a:rPr>
              <a:t>, her </a:t>
            </a:r>
            <a:r>
              <a:rPr lang="en-US" sz="2000" b="1" dirty="0" err="1">
                <a:solidFill>
                  <a:schemeClr val="tx1"/>
                </a:solidFill>
                <a:latin typeface="Calibri" panose="020F0502020204030204" pitchFamily="34" charset="0"/>
                <a:cs typeface="Calibri" panose="020F0502020204030204" pitchFamily="34" charset="0"/>
              </a:rPr>
              <a:t>bir</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ön</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tespite</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ilişkin</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olarak</a:t>
            </a:r>
            <a:r>
              <a:rPr lang="en-US" sz="2000" b="1" dirty="0">
                <a:solidFill>
                  <a:schemeClr val="tx1"/>
                </a:solidFill>
                <a:latin typeface="Calibri" panose="020F0502020204030204" pitchFamily="34" charset="0"/>
                <a:cs typeface="Calibri" panose="020F0502020204030204" pitchFamily="34" charset="0"/>
              </a:rPr>
              <a:t> </a:t>
            </a:r>
            <a:r>
              <a:rPr lang="en-US" sz="2000" b="1" u="sng" dirty="0" err="1">
                <a:solidFill>
                  <a:srgbClr val="FF0000"/>
                </a:solidFill>
                <a:latin typeface="Calibri" panose="020F0502020204030204" pitchFamily="34" charset="0"/>
                <a:cs typeface="Calibri" panose="020F0502020204030204" pitchFamily="34" charset="0"/>
              </a:rPr>
              <a:t>herhangi</a:t>
            </a:r>
            <a:r>
              <a:rPr lang="en-US" sz="2000" b="1" u="sng" dirty="0">
                <a:solidFill>
                  <a:srgbClr val="FF0000"/>
                </a:solidFill>
                <a:latin typeface="Calibri" panose="020F0502020204030204" pitchFamily="34" charset="0"/>
                <a:cs typeface="Calibri" panose="020F0502020204030204" pitchFamily="34" charset="0"/>
              </a:rPr>
              <a:t> </a:t>
            </a:r>
            <a:r>
              <a:rPr lang="en-US" sz="2000" b="1" u="sng" dirty="0" err="1">
                <a:solidFill>
                  <a:srgbClr val="FF0000"/>
                </a:solidFill>
                <a:latin typeface="Calibri" panose="020F0502020204030204" pitchFamily="34" charset="0"/>
                <a:cs typeface="Calibri" panose="020F0502020204030204" pitchFamily="34" charset="0"/>
              </a:rPr>
              <a:t>bir</a:t>
            </a:r>
            <a:r>
              <a:rPr lang="en-US" sz="2000" b="1" u="sng" dirty="0">
                <a:solidFill>
                  <a:srgbClr val="FF0000"/>
                </a:solidFill>
                <a:latin typeface="Calibri" panose="020F0502020204030204" pitchFamily="34" charset="0"/>
                <a:cs typeface="Calibri" panose="020F0502020204030204" pitchFamily="34" charset="0"/>
              </a:rPr>
              <a:t> </a:t>
            </a:r>
            <a:r>
              <a:rPr lang="en-US" sz="2000" b="1" u="sng" dirty="0" err="1">
                <a:solidFill>
                  <a:srgbClr val="FF0000"/>
                </a:solidFill>
                <a:latin typeface="Calibri" panose="020F0502020204030204" pitchFamily="34" charset="0"/>
                <a:cs typeface="Calibri" panose="020F0502020204030204" pitchFamily="34" charset="0"/>
              </a:rPr>
              <a:t>belge</a:t>
            </a:r>
            <a:r>
              <a:rPr lang="en-US" sz="2000" b="1" u="sng" dirty="0">
                <a:solidFill>
                  <a:srgbClr val="FF0000"/>
                </a:solidFill>
                <a:latin typeface="Calibri" panose="020F0502020204030204" pitchFamily="34" charset="0"/>
                <a:cs typeface="Calibri" panose="020F0502020204030204" pitchFamily="34" charset="0"/>
              </a:rPr>
              <a:t> </a:t>
            </a:r>
            <a:r>
              <a:rPr lang="en-US" sz="2000" b="1" u="sng" dirty="0" err="1">
                <a:solidFill>
                  <a:srgbClr val="FF0000"/>
                </a:solidFill>
                <a:latin typeface="Calibri" panose="020F0502020204030204" pitchFamily="34" charset="0"/>
                <a:cs typeface="Calibri" panose="020F0502020204030204" pitchFamily="34" charset="0"/>
              </a:rPr>
              <a:t>tutarının</a:t>
            </a:r>
            <a:r>
              <a:rPr lang="en-US" sz="2000" b="1" u="sng" dirty="0">
                <a:solidFill>
                  <a:srgbClr val="FF0000"/>
                </a:solidFill>
                <a:latin typeface="Calibri" panose="020F0502020204030204" pitchFamily="34" charset="0"/>
                <a:cs typeface="Calibri" panose="020F0502020204030204" pitchFamily="34" charset="0"/>
              </a:rPr>
              <a:t> </a:t>
            </a:r>
            <a:r>
              <a:rPr lang="en-US" sz="2000" b="1" u="sng" dirty="0" err="1">
                <a:solidFill>
                  <a:srgbClr val="FF0000"/>
                </a:solidFill>
                <a:latin typeface="Calibri" panose="020F0502020204030204" pitchFamily="34" charset="0"/>
                <a:cs typeface="Calibri" panose="020F0502020204030204" pitchFamily="34" charset="0"/>
              </a:rPr>
              <a:t>vergiler</a:t>
            </a:r>
            <a:r>
              <a:rPr lang="en-US" sz="2000" b="1" u="sng" dirty="0">
                <a:solidFill>
                  <a:srgbClr val="FF0000"/>
                </a:solidFill>
                <a:latin typeface="Calibri" panose="020F0502020204030204" pitchFamily="34" charset="0"/>
                <a:cs typeface="Calibri" panose="020F0502020204030204" pitchFamily="34" charset="0"/>
              </a:rPr>
              <a:t> </a:t>
            </a:r>
            <a:r>
              <a:rPr lang="en-US" sz="2000" b="1" u="sng" dirty="0" err="1">
                <a:solidFill>
                  <a:srgbClr val="FF0000"/>
                </a:solidFill>
                <a:latin typeface="Calibri" panose="020F0502020204030204" pitchFamily="34" charset="0"/>
                <a:cs typeface="Calibri" panose="020F0502020204030204" pitchFamily="34" charset="0"/>
              </a:rPr>
              <a:t>hariç</a:t>
            </a:r>
            <a:r>
              <a:rPr lang="en-US" sz="2000" b="1" u="sng" dirty="0">
                <a:solidFill>
                  <a:srgbClr val="FF0000"/>
                </a:solidFill>
                <a:latin typeface="Calibri" panose="020F0502020204030204" pitchFamily="34" charset="0"/>
                <a:cs typeface="Calibri" panose="020F0502020204030204" pitchFamily="34" charset="0"/>
              </a:rPr>
              <a:t> 50.000 TL </a:t>
            </a:r>
            <a:r>
              <a:rPr lang="en-US" sz="2000" b="1" u="sng" dirty="0" err="1">
                <a:solidFill>
                  <a:srgbClr val="FF0000"/>
                </a:solidFill>
                <a:latin typeface="Calibri" panose="020F0502020204030204" pitchFamily="34" charset="0"/>
                <a:cs typeface="Calibri" panose="020F0502020204030204" pitchFamily="34" charset="0"/>
              </a:rPr>
              <a:t>üzerinde</a:t>
            </a:r>
            <a:r>
              <a:rPr lang="en-US" sz="2000" b="1" u="sng" dirty="0">
                <a:solidFill>
                  <a:srgbClr val="FF0000"/>
                </a:solidFill>
                <a:latin typeface="Calibri" panose="020F0502020204030204" pitchFamily="34" charset="0"/>
                <a:cs typeface="Calibri" panose="020F0502020204030204" pitchFamily="34" charset="0"/>
              </a:rPr>
              <a:t> </a:t>
            </a:r>
            <a:r>
              <a:rPr lang="en-US" sz="2000" b="1" u="sng" dirty="0" err="1">
                <a:solidFill>
                  <a:srgbClr val="FF0000"/>
                </a:solidFill>
                <a:latin typeface="Calibri" panose="020F0502020204030204" pitchFamily="34" charset="0"/>
                <a:cs typeface="Calibri" panose="020F0502020204030204" pitchFamily="34" charset="0"/>
              </a:rPr>
              <a:t>olması</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durumunda</a:t>
            </a:r>
            <a:r>
              <a:rPr lang="en-US" sz="2000" b="1" dirty="0">
                <a:solidFill>
                  <a:srgbClr val="FF0000"/>
                </a:solidFill>
                <a:latin typeface="Calibri" panose="020F0502020204030204" pitchFamily="34" charset="0"/>
                <a:cs typeface="Calibri" panose="020F0502020204030204" pitchFamily="34" charset="0"/>
              </a:rPr>
              <a:t>, </a:t>
            </a:r>
            <a:endParaRPr lang="tr-TR" sz="2000" b="1" dirty="0">
              <a:solidFill>
                <a:srgbClr val="FF0000"/>
              </a:solidFill>
              <a:latin typeface="Calibri" panose="020F0502020204030204" pitchFamily="34" charset="0"/>
              <a:cs typeface="Calibri" panose="020F0502020204030204" pitchFamily="34" charset="0"/>
            </a:endParaRPr>
          </a:p>
          <a:p>
            <a:pPr algn="just"/>
            <a:r>
              <a:rPr lang="tr-TR" sz="2000" b="1" dirty="0">
                <a:solidFill>
                  <a:schemeClr val="tx1"/>
                </a:solidFill>
                <a:latin typeface="Calibri" panose="020F0502020204030204" pitchFamily="34" charset="0"/>
                <a:cs typeface="Calibri" panose="020F0502020204030204" pitchFamily="34" charset="0"/>
              </a:rPr>
              <a:t>B</a:t>
            </a:r>
            <a:r>
              <a:rPr lang="en-US" sz="2000" b="1" dirty="0">
                <a:solidFill>
                  <a:schemeClr val="tx1"/>
                </a:solidFill>
                <a:latin typeface="Calibri" panose="020F0502020204030204" pitchFamily="34" charset="0"/>
                <a:cs typeface="Calibri" panose="020F0502020204030204" pitchFamily="34" charset="0"/>
              </a:rPr>
              <a:t>u </a:t>
            </a:r>
            <a:r>
              <a:rPr lang="en-US" sz="2000" b="1" dirty="0" err="1">
                <a:solidFill>
                  <a:schemeClr val="tx1"/>
                </a:solidFill>
                <a:latin typeface="Calibri" panose="020F0502020204030204" pitchFamily="34" charset="0"/>
                <a:cs typeface="Calibri" panose="020F0502020204030204" pitchFamily="34" charset="0"/>
              </a:rPr>
              <a:t>belgeyi</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kullanan</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mükellefin</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diğer</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benzer</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mahiyetteki</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belge</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ve</a:t>
            </a:r>
            <a:r>
              <a:rPr lang="en-US" sz="2000" b="1" dirty="0">
                <a:solidFill>
                  <a:schemeClr val="tx1"/>
                </a:solidFill>
                <a:latin typeface="Calibri" panose="020F0502020204030204" pitchFamily="34" charset="0"/>
                <a:cs typeface="Calibri" panose="020F0502020204030204" pitchFamily="34" charset="0"/>
              </a:rPr>
              <a:t>/veya </a:t>
            </a:r>
            <a:r>
              <a:rPr lang="en-US" sz="2000" b="1" dirty="0" err="1">
                <a:solidFill>
                  <a:schemeClr val="tx1"/>
                </a:solidFill>
                <a:latin typeface="Calibri" panose="020F0502020204030204" pitchFamily="34" charset="0"/>
                <a:cs typeface="Calibri" panose="020F0502020204030204" pitchFamily="34" charset="0"/>
              </a:rPr>
              <a:t>belgeleri</a:t>
            </a:r>
            <a:r>
              <a:rPr lang="tr-TR" sz="2000" b="1" dirty="0">
                <a:solidFill>
                  <a:schemeClr val="tx1"/>
                </a:solidFill>
                <a:latin typeface="Calibri" panose="020F0502020204030204" pitchFamily="34" charset="0"/>
                <a:cs typeface="Calibri" panose="020F0502020204030204" pitchFamily="34" charset="0"/>
              </a:rPr>
              <a:t>n</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tutarı</a:t>
            </a:r>
            <a:r>
              <a:rPr lang="en-US" sz="2000" b="1" dirty="0">
                <a:solidFill>
                  <a:schemeClr val="tx1"/>
                </a:solidFill>
                <a:latin typeface="Calibri" panose="020F0502020204030204" pitchFamily="34" charset="0"/>
                <a:cs typeface="Calibri" panose="020F0502020204030204" pitchFamily="34" charset="0"/>
              </a:rPr>
              <a:t> 50.000 TL </a:t>
            </a:r>
            <a:r>
              <a:rPr lang="en-US" sz="2000" b="1" dirty="0" err="1">
                <a:solidFill>
                  <a:schemeClr val="tx1"/>
                </a:solidFill>
                <a:latin typeface="Calibri" panose="020F0502020204030204" pitchFamily="34" charset="0"/>
                <a:cs typeface="Calibri" panose="020F0502020204030204" pitchFamily="34" charset="0"/>
              </a:rPr>
              <a:t>altında</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olsa</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dahi</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tüm</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bu</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belgelere</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ilişkin</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izaha</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davette</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bulunulması</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mümkün</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değildir</a:t>
            </a:r>
            <a:r>
              <a:rPr lang="en-US" sz="2000" b="1" dirty="0">
                <a:solidFill>
                  <a:schemeClr val="tx1"/>
                </a:solidFill>
                <a:latin typeface="Calibri" panose="020F0502020204030204" pitchFamily="34" charset="0"/>
                <a:cs typeface="Calibri" panose="020F0502020204030204" pitchFamily="34" charset="0"/>
              </a:rPr>
              <a:t>.</a:t>
            </a:r>
            <a:endParaRPr lang="tr-TR" sz="20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23142126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133600" y="67480"/>
            <a:ext cx="7010400" cy="10734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r>
              <a:rPr lang="tr-TR" sz="3600" b="1" dirty="0">
                <a:solidFill>
                  <a:prstClr val="white"/>
                </a:solidFill>
                <a:latin typeface="Century Gothic" panose="020B0502020202020204"/>
              </a:rPr>
              <a:t>Özellik arz eden işlemler</a:t>
            </a:r>
          </a:p>
        </p:txBody>
      </p:sp>
      <p:sp>
        <p:nvSpPr>
          <p:cNvPr id="8" name="Akış Çizelgesi: İşlem 7"/>
          <p:cNvSpPr/>
          <p:nvPr/>
        </p:nvSpPr>
        <p:spPr>
          <a:xfrm>
            <a:off x="0" y="203709"/>
            <a:ext cx="2133600" cy="904461"/>
          </a:xfrm>
          <a:prstGeom prst="flowChart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100" b="1" dirty="0">
                <a:solidFill>
                  <a:srgbClr val="FF0000"/>
                </a:solidFill>
              </a:rPr>
              <a:t>ÖRNEK</a:t>
            </a:r>
            <a:endParaRPr lang="tr-TR" sz="2100" b="1" i="1" dirty="0">
              <a:solidFill>
                <a:srgbClr val="FF0000"/>
              </a:solidFill>
            </a:endParaRPr>
          </a:p>
        </p:txBody>
      </p:sp>
      <p:sp>
        <p:nvSpPr>
          <p:cNvPr id="5" name="Oval 4"/>
          <p:cNvSpPr/>
          <p:nvPr/>
        </p:nvSpPr>
        <p:spPr>
          <a:xfrm>
            <a:off x="447261" y="1277135"/>
            <a:ext cx="3548270" cy="3656815"/>
          </a:xfrm>
          <a:prstGeom prst="ellipse">
            <a:avLst/>
          </a:prstGeom>
          <a:solidFill>
            <a:srgbClr val="0066CC"/>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lnSpc>
                <a:spcPct val="150000"/>
              </a:lnSpc>
            </a:pPr>
            <a:r>
              <a:rPr lang="tr-TR" sz="2000" b="1" dirty="0">
                <a:latin typeface="Calibri" panose="020F0502020204030204" pitchFamily="34" charset="0"/>
                <a:cs typeface="Calibri" panose="020F0502020204030204" pitchFamily="34" charset="0"/>
              </a:rPr>
              <a:t>Her biri 8.000 TL’lık aynı mükelleften alınan 11 adet belge var ise;</a:t>
            </a:r>
          </a:p>
          <a:p>
            <a:pPr algn="ctr">
              <a:lnSpc>
                <a:spcPct val="150000"/>
              </a:lnSpc>
            </a:pPr>
            <a:r>
              <a:rPr lang="tr-TR" sz="2000" b="1" dirty="0">
                <a:latin typeface="Calibri" panose="020F0502020204030204" pitchFamily="34" charset="0"/>
                <a:cs typeface="Calibri" panose="020F0502020204030204" pitchFamily="34" charset="0"/>
              </a:rPr>
              <a:t>11*8.000= 88.000 TL</a:t>
            </a:r>
          </a:p>
          <a:p>
            <a:pPr algn="ctr">
              <a:lnSpc>
                <a:spcPct val="150000"/>
              </a:lnSpc>
            </a:pPr>
            <a:r>
              <a:rPr lang="tr-TR" sz="2000" b="1" dirty="0">
                <a:solidFill>
                  <a:srgbClr val="FFFF00"/>
                </a:solidFill>
                <a:latin typeface="Calibri" panose="020F0502020204030204" pitchFamily="34" charset="0"/>
                <a:cs typeface="Calibri" panose="020F0502020204030204" pitchFamily="34" charset="0"/>
              </a:rPr>
              <a:t>İzahata Davet Edilebilecektir.</a:t>
            </a:r>
          </a:p>
        </p:txBody>
      </p:sp>
      <p:sp>
        <p:nvSpPr>
          <p:cNvPr id="6" name="Dikdörtgen: Yuvarlatılmış Köşeler 5"/>
          <p:cNvSpPr/>
          <p:nvPr/>
        </p:nvSpPr>
        <p:spPr>
          <a:xfrm>
            <a:off x="4343401" y="1277134"/>
            <a:ext cx="4442792" cy="3580615"/>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latin typeface="Calibri" panose="020F0502020204030204" pitchFamily="34" charset="0"/>
                <a:cs typeface="Calibri" panose="020F0502020204030204" pitchFamily="34" charset="0"/>
              </a:rPr>
              <a:t>Aynı mükelleften alınan 11 adet belgeden 10 tanesi 3.000 TL, bir adedi 58.000 TL ise;</a:t>
            </a:r>
          </a:p>
          <a:p>
            <a:pPr algn="ctr"/>
            <a:r>
              <a:rPr lang="tr-TR" sz="2000" b="1" dirty="0">
                <a:latin typeface="Calibri" panose="020F0502020204030204" pitchFamily="34" charset="0"/>
                <a:cs typeface="Calibri" panose="020F0502020204030204" pitchFamily="34" charset="0"/>
              </a:rPr>
              <a:t>(10*3.000)+58.000= 88.000 TL</a:t>
            </a:r>
          </a:p>
          <a:p>
            <a:pPr algn="ctr"/>
            <a:r>
              <a:rPr lang="tr-TR" sz="2000" b="1" dirty="0">
                <a:solidFill>
                  <a:srgbClr val="FFFF00"/>
                </a:solidFill>
                <a:latin typeface="Calibri" panose="020F0502020204030204" pitchFamily="34" charset="0"/>
                <a:cs typeface="Calibri" panose="020F0502020204030204" pitchFamily="34" charset="0"/>
              </a:rPr>
              <a:t>İzaha Davet Edilemeyecektir</a:t>
            </a:r>
            <a:r>
              <a:rPr lang="tr-TR" sz="2000" b="1" dirty="0">
                <a:latin typeface="Calibri" panose="020F0502020204030204" pitchFamily="34" charset="0"/>
                <a:cs typeface="Calibri" panose="020F0502020204030204" pitchFamily="34" charset="0"/>
              </a:rPr>
              <a:t>. </a:t>
            </a:r>
          </a:p>
          <a:p>
            <a:pPr algn="ctr"/>
            <a:endParaRPr lang="tr-TR" sz="2000" b="1" dirty="0">
              <a:latin typeface="Calibri" panose="020F0502020204030204" pitchFamily="34" charset="0"/>
              <a:cs typeface="Calibri" panose="020F0502020204030204" pitchFamily="34" charset="0"/>
            </a:endParaRPr>
          </a:p>
          <a:p>
            <a:pPr algn="ctr"/>
            <a:r>
              <a:rPr lang="tr-TR" sz="3200" b="1" dirty="0">
                <a:solidFill>
                  <a:schemeClr val="bg1"/>
                </a:solidFill>
                <a:latin typeface="Calibri" panose="020F0502020204030204" pitchFamily="34" charset="0"/>
                <a:cs typeface="Calibri" panose="020F0502020204030204" pitchFamily="34" charset="0"/>
              </a:rPr>
              <a:t>BİR ADET BELGE 50.000 TL’Yİ GEÇMİŞTİR</a:t>
            </a:r>
            <a:r>
              <a:rPr lang="tr-TR" sz="3200" b="1" dirty="0">
                <a:solidFill>
                  <a:srgbClr val="FF0000"/>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xmlns="" val="35974933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584174" y="38099"/>
            <a:ext cx="6559826" cy="10734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r>
              <a:rPr lang="tr-TR" sz="3600" b="1" dirty="0">
                <a:solidFill>
                  <a:prstClr val="white"/>
                </a:solidFill>
                <a:latin typeface="Century Gothic" panose="020B0502020202020204"/>
              </a:rPr>
              <a:t>Özellik arz eden işlemler</a:t>
            </a:r>
          </a:p>
        </p:txBody>
      </p:sp>
      <p:sp>
        <p:nvSpPr>
          <p:cNvPr id="8" name="Akış Çizelgesi: İşlem 7"/>
          <p:cNvSpPr/>
          <p:nvPr/>
        </p:nvSpPr>
        <p:spPr>
          <a:xfrm>
            <a:off x="0" y="207064"/>
            <a:ext cx="2415212" cy="904461"/>
          </a:xfrm>
          <a:prstGeom prst="flowChart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100" b="1" dirty="0">
                <a:solidFill>
                  <a:srgbClr val="FF0000"/>
                </a:solidFill>
              </a:rPr>
              <a:t>SINIRIN TESPİTİ</a:t>
            </a:r>
            <a:endParaRPr lang="tr-TR" sz="2100" b="1" i="1" dirty="0">
              <a:solidFill>
                <a:srgbClr val="FF0000"/>
              </a:solidFill>
            </a:endParaRPr>
          </a:p>
        </p:txBody>
      </p:sp>
      <p:sp>
        <p:nvSpPr>
          <p:cNvPr id="2" name="İkizkenar Üçgen 1"/>
          <p:cNvSpPr/>
          <p:nvPr/>
        </p:nvSpPr>
        <p:spPr>
          <a:xfrm>
            <a:off x="129206" y="1086459"/>
            <a:ext cx="8862394" cy="3923691"/>
          </a:xfrm>
          <a:prstGeom prst="triangle">
            <a:avLst/>
          </a:prstGeom>
          <a:solidFill>
            <a:srgbClr val="33996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2000" b="1" dirty="0" err="1">
                <a:solidFill>
                  <a:schemeClr val="bg1"/>
                </a:solidFill>
                <a:latin typeface="Calibri" panose="020F0502020204030204" pitchFamily="34" charset="0"/>
                <a:cs typeface="Calibri" panose="020F0502020204030204" pitchFamily="34" charset="0"/>
              </a:rPr>
              <a:t>Mükelleflerin</a:t>
            </a:r>
            <a:r>
              <a:rPr lang="en-US" sz="2000" b="1" dirty="0">
                <a:solidFill>
                  <a:schemeClr val="bg1"/>
                </a:solidFill>
                <a:latin typeface="Calibri" panose="020F0502020204030204" pitchFamily="34" charset="0"/>
                <a:cs typeface="Calibri" panose="020F0502020204030204" pitchFamily="34" charset="0"/>
              </a:rPr>
              <a:t> </a:t>
            </a:r>
            <a:r>
              <a:rPr lang="en-US" sz="2000" b="1" dirty="0" err="1">
                <a:solidFill>
                  <a:schemeClr val="bg1"/>
                </a:solidFill>
                <a:latin typeface="Calibri" panose="020F0502020204030204" pitchFamily="34" charset="0"/>
                <a:cs typeface="Calibri" panose="020F0502020204030204" pitchFamily="34" charset="0"/>
              </a:rPr>
              <a:t>izaha</a:t>
            </a:r>
            <a:r>
              <a:rPr lang="en-US" sz="2000" b="1" dirty="0">
                <a:solidFill>
                  <a:schemeClr val="bg1"/>
                </a:solidFill>
                <a:latin typeface="Calibri" panose="020F0502020204030204" pitchFamily="34" charset="0"/>
                <a:cs typeface="Calibri" panose="020F0502020204030204" pitchFamily="34" charset="0"/>
              </a:rPr>
              <a:t> </a:t>
            </a:r>
            <a:r>
              <a:rPr lang="en-US" sz="2000" b="1" dirty="0" err="1">
                <a:solidFill>
                  <a:schemeClr val="bg1"/>
                </a:solidFill>
                <a:latin typeface="Calibri" panose="020F0502020204030204" pitchFamily="34" charset="0"/>
                <a:cs typeface="Calibri" panose="020F0502020204030204" pitchFamily="34" charset="0"/>
              </a:rPr>
              <a:t>davet</a:t>
            </a:r>
            <a:r>
              <a:rPr lang="en-US" sz="2000" b="1" dirty="0">
                <a:solidFill>
                  <a:schemeClr val="bg1"/>
                </a:solidFill>
                <a:latin typeface="Calibri" panose="020F0502020204030204" pitchFamily="34" charset="0"/>
                <a:cs typeface="Calibri" panose="020F0502020204030204" pitchFamily="34" charset="0"/>
              </a:rPr>
              <a:t> </a:t>
            </a:r>
            <a:r>
              <a:rPr lang="en-US" sz="2000" b="1" dirty="0" err="1">
                <a:solidFill>
                  <a:schemeClr val="bg1"/>
                </a:solidFill>
                <a:latin typeface="Calibri" panose="020F0502020204030204" pitchFamily="34" charset="0"/>
                <a:cs typeface="Calibri" panose="020F0502020204030204" pitchFamily="34" charset="0"/>
              </a:rPr>
              <a:t>edilip</a:t>
            </a:r>
            <a:r>
              <a:rPr lang="en-US" sz="2000" b="1" dirty="0">
                <a:solidFill>
                  <a:schemeClr val="bg1"/>
                </a:solidFill>
                <a:latin typeface="Calibri" panose="020F0502020204030204" pitchFamily="34" charset="0"/>
                <a:cs typeface="Calibri" panose="020F0502020204030204" pitchFamily="34" charset="0"/>
              </a:rPr>
              <a:t> </a:t>
            </a:r>
            <a:r>
              <a:rPr lang="en-US" sz="2000" b="1" dirty="0" err="1">
                <a:solidFill>
                  <a:schemeClr val="bg1"/>
                </a:solidFill>
                <a:latin typeface="Calibri" panose="020F0502020204030204" pitchFamily="34" charset="0"/>
                <a:cs typeface="Calibri" panose="020F0502020204030204" pitchFamily="34" charset="0"/>
              </a:rPr>
              <a:t>edilmeyeceğinin</a:t>
            </a:r>
            <a:r>
              <a:rPr lang="en-US" sz="2000" b="1" dirty="0">
                <a:solidFill>
                  <a:schemeClr val="bg1"/>
                </a:solidFill>
                <a:latin typeface="Calibri" panose="020F0502020204030204" pitchFamily="34" charset="0"/>
                <a:cs typeface="Calibri" panose="020F0502020204030204" pitchFamily="34" charset="0"/>
              </a:rPr>
              <a:t> </a:t>
            </a:r>
            <a:r>
              <a:rPr lang="en-US" sz="2000" b="1" dirty="0" err="1">
                <a:solidFill>
                  <a:schemeClr val="bg1"/>
                </a:solidFill>
                <a:latin typeface="Calibri" panose="020F0502020204030204" pitchFamily="34" charset="0"/>
                <a:cs typeface="Calibri" panose="020F0502020204030204" pitchFamily="34" charset="0"/>
              </a:rPr>
              <a:t>belirlenmesinde</a:t>
            </a:r>
            <a:r>
              <a:rPr lang="en-US" sz="2000" b="1" dirty="0">
                <a:solidFill>
                  <a:schemeClr val="bg1"/>
                </a:solidFill>
                <a:latin typeface="Calibri" panose="020F0502020204030204" pitchFamily="34" charset="0"/>
                <a:cs typeface="Calibri" panose="020F0502020204030204" pitchFamily="34" charset="0"/>
              </a:rPr>
              <a:t> </a:t>
            </a:r>
            <a:r>
              <a:rPr lang="en-US" sz="2000" b="1" dirty="0" err="1">
                <a:solidFill>
                  <a:schemeClr val="bg1"/>
                </a:solidFill>
                <a:latin typeface="Calibri" panose="020F0502020204030204" pitchFamily="34" charset="0"/>
                <a:cs typeface="Calibri" panose="020F0502020204030204" pitchFamily="34" charset="0"/>
              </a:rPr>
              <a:t>sahte</a:t>
            </a:r>
            <a:r>
              <a:rPr lang="en-US" sz="2000" b="1" dirty="0">
                <a:solidFill>
                  <a:schemeClr val="bg1"/>
                </a:solidFill>
                <a:latin typeface="Calibri" panose="020F0502020204030204" pitchFamily="34" charset="0"/>
                <a:cs typeface="Calibri" panose="020F0502020204030204" pitchFamily="34" charset="0"/>
              </a:rPr>
              <a:t> veya </a:t>
            </a:r>
            <a:r>
              <a:rPr lang="en-US" sz="2000" b="1" dirty="0" err="1">
                <a:solidFill>
                  <a:schemeClr val="bg1"/>
                </a:solidFill>
                <a:latin typeface="Calibri" panose="020F0502020204030204" pitchFamily="34" charset="0"/>
                <a:cs typeface="Calibri" panose="020F0502020204030204" pitchFamily="34" charset="0"/>
              </a:rPr>
              <a:t>muhteviyatı</a:t>
            </a:r>
            <a:r>
              <a:rPr lang="en-US" sz="2000" b="1" dirty="0">
                <a:solidFill>
                  <a:schemeClr val="bg1"/>
                </a:solidFill>
                <a:latin typeface="Calibri" panose="020F0502020204030204" pitchFamily="34" charset="0"/>
                <a:cs typeface="Calibri" panose="020F0502020204030204" pitchFamily="34" charset="0"/>
              </a:rPr>
              <a:t> </a:t>
            </a:r>
            <a:r>
              <a:rPr lang="en-US" sz="2000" b="1" dirty="0" err="1">
                <a:solidFill>
                  <a:schemeClr val="bg1"/>
                </a:solidFill>
                <a:latin typeface="Calibri" panose="020F0502020204030204" pitchFamily="34" charset="0"/>
                <a:cs typeface="Calibri" panose="020F0502020204030204" pitchFamily="34" charset="0"/>
              </a:rPr>
              <a:t>itibarıyla</a:t>
            </a:r>
            <a:r>
              <a:rPr lang="en-US" sz="2000" b="1" dirty="0">
                <a:solidFill>
                  <a:schemeClr val="bg1"/>
                </a:solidFill>
                <a:latin typeface="Calibri" panose="020F0502020204030204" pitchFamily="34" charset="0"/>
                <a:cs typeface="Calibri" panose="020F0502020204030204" pitchFamily="34" charset="0"/>
              </a:rPr>
              <a:t> </a:t>
            </a:r>
            <a:r>
              <a:rPr lang="en-US" sz="2000" b="1" dirty="0" err="1">
                <a:solidFill>
                  <a:schemeClr val="bg1"/>
                </a:solidFill>
                <a:latin typeface="Calibri" panose="020F0502020204030204" pitchFamily="34" charset="0"/>
                <a:cs typeface="Calibri" panose="020F0502020204030204" pitchFamily="34" charset="0"/>
              </a:rPr>
              <a:t>yanıltıcı</a:t>
            </a:r>
            <a:r>
              <a:rPr lang="en-US" sz="2000" b="1" dirty="0">
                <a:solidFill>
                  <a:schemeClr val="bg1"/>
                </a:solidFill>
                <a:latin typeface="Calibri" panose="020F0502020204030204" pitchFamily="34" charset="0"/>
                <a:cs typeface="Calibri" panose="020F0502020204030204" pitchFamily="34" charset="0"/>
              </a:rPr>
              <a:t> </a:t>
            </a:r>
            <a:r>
              <a:rPr lang="en-US" sz="2000" b="1" dirty="0" err="1">
                <a:solidFill>
                  <a:schemeClr val="bg1"/>
                </a:solidFill>
                <a:latin typeface="Calibri" panose="020F0502020204030204" pitchFamily="34" charset="0"/>
                <a:cs typeface="Calibri" panose="020F0502020204030204" pitchFamily="34" charset="0"/>
              </a:rPr>
              <a:t>olarak</a:t>
            </a:r>
            <a:r>
              <a:rPr lang="en-US" sz="2000" b="1" dirty="0">
                <a:solidFill>
                  <a:schemeClr val="bg1"/>
                </a:solidFill>
                <a:latin typeface="Calibri" panose="020F0502020204030204" pitchFamily="34" charset="0"/>
                <a:cs typeface="Calibri" panose="020F0502020204030204" pitchFamily="34" charset="0"/>
              </a:rPr>
              <a:t> </a:t>
            </a:r>
            <a:r>
              <a:rPr lang="en-US" sz="2000" b="1" dirty="0" err="1">
                <a:solidFill>
                  <a:schemeClr val="bg1"/>
                </a:solidFill>
                <a:latin typeface="Calibri" panose="020F0502020204030204" pitchFamily="34" charset="0"/>
                <a:cs typeface="Calibri" panose="020F0502020204030204" pitchFamily="34" charset="0"/>
              </a:rPr>
              <a:t>kullanılmış</a:t>
            </a:r>
            <a:r>
              <a:rPr lang="en-US" sz="2000" b="1" dirty="0">
                <a:solidFill>
                  <a:schemeClr val="bg1"/>
                </a:solidFill>
                <a:latin typeface="Calibri" panose="020F0502020204030204" pitchFamily="34" charset="0"/>
                <a:cs typeface="Calibri" panose="020F0502020204030204" pitchFamily="34" charset="0"/>
              </a:rPr>
              <a:t> </a:t>
            </a:r>
            <a:r>
              <a:rPr lang="en-US" sz="2000" b="1" dirty="0" err="1">
                <a:solidFill>
                  <a:schemeClr val="bg1"/>
                </a:solidFill>
                <a:latin typeface="Calibri" panose="020F0502020204030204" pitchFamily="34" charset="0"/>
                <a:cs typeface="Calibri" panose="020F0502020204030204" pitchFamily="34" charset="0"/>
              </a:rPr>
              <a:t>olabilecek</a:t>
            </a:r>
            <a:r>
              <a:rPr lang="en-US" sz="2000" b="1" dirty="0">
                <a:solidFill>
                  <a:schemeClr val="bg1"/>
                </a:solidFill>
                <a:latin typeface="Calibri" panose="020F0502020204030204" pitchFamily="34" charset="0"/>
                <a:cs typeface="Calibri" panose="020F0502020204030204" pitchFamily="34" charset="0"/>
              </a:rPr>
              <a:t> </a:t>
            </a:r>
            <a:r>
              <a:rPr lang="en-US" sz="2000" b="1" dirty="0" err="1">
                <a:solidFill>
                  <a:schemeClr val="bg1"/>
                </a:solidFill>
                <a:latin typeface="Calibri" panose="020F0502020204030204" pitchFamily="34" charset="0"/>
                <a:cs typeface="Calibri" panose="020F0502020204030204" pitchFamily="34" charset="0"/>
              </a:rPr>
              <a:t>belgeler</a:t>
            </a:r>
            <a:r>
              <a:rPr lang="en-US" sz="2000" b="1" dirty="0">
                <a:solidFill>
                  <a:schemeClr val="bg1"/>
                </a:solidFill>
                <a:latin typeface="Calibri" panose="020F0502020204030204" pitchFamily="34" charset="0"/>
                <a:cs typeface="Calibri" panose="020F0502020204030204" pitchFamily="34" charset="0"/>
              </a:rPr>
              <a:t>, </a:t>
            </a:r>
            <a:r>
              <a:rPr lang="en-US" sz="2000" b="1" dirty="0">
                <a:solidFill>
                  <a:srgbClr val="FFFF00"/>
                </a:solidFill>
                <a:latin typeface="Calibri" panose="020F0502020204030204" pitchFamily="34" charset="0"/>
                <a:cs typeface="Calibri" panose="020F0502020204030204" pitchFamily="34" charset="0"/>
              </a:rPr>
              <a:t>her </a:t>
            </a:r>
            <a:r>
              <a:rPr lang="en-US" sz="2000" b="1" dirty="0" err="1">
                <a:solidFill>
                  <a:srgbClr val="FFFF00"/>
                </a:solidFill>
                <a:latin typeface="Calibri" panose="020F0502020204030204" pitchFamily="34" charset="0"/>
                <a:cs typeface="Calibri" panose="020F0502020204030204" pitchFamily="34" charset="0"/>
              </a:rPr>
              <a:t>bir</a:t>
            </a:r>
            <a:r>
              <a:rPr lang="en-US" sz="2000" b="1" dirty="0">
                <a:solidFill>
                  <a:srgbClr val="FFFF00"/>
                </a:solidFill>
                <a:latin typeface="Calibri" panose="020F0502020204030204" pitchFamily="34" charset="0"/>
                <a:cs typeface="Calibri" panose="020F0502020204030204" pitchFamily="34" charset="0"/>
              </a:rPr>
              <a:t> </a:t>
            </a:r>
            <a:r>
              <a:rPr lang="en-US" sz="2000" b="1" dirty="0" err="1">
                <a:solidFill>
                  <a:srgbClr val="FFFF00"/>
                </a:solidFill>
                <a:latin typeface="Calibri" panose="020F0502020204030204" pitchFamily="34" charset="0"/>
                <a:cs typeface="Calibri" panose="020F0502020204030204" pitchFamily="34" charset="0"/>
              </a:rPr>
              <a:t>ön</a:t>
            </a:r>
            <a:r>
              <a:rPr lang="en-US" sz="2000" b="1" dirty="0">
                <a:solidFill>
                  <a:srgbClr val="FFFF00"/>
                </a:solidFill>
                <a:latin typeface="Calibri" panose="020F0502020204030204" pitchFamily="34" charset="0"/>
                <a:cs typeface="Calibri" panose="020F0502020204030204" pitchFamily="34" charset="0"/>
              </a:rPr>
              <a:t> </a:t>
            </a:r>
            <a:r>
              <a:rPr lang="en-US" sz="2000" b="1" dirty="0" err="1">
                <a:solidFill>
                  <a:srgbClr val="FFFF00"/>
                </a:solidFill>
                <a:latin typeface="Calibri" panose="020F0502020204030204" pitchFamily="34" charset="0"/>
                <a:cs typeface="Calibri" panose="020F0502020204030204" pitchFamily="34" charset="0"/>
              </a:rPr>
              <a:t>tespit</a:t>
            </a:r>
            <a:r>
              <a:rPr lang="en-US" sz="2000" b="1" dirty="0">
                <a:solidFill>
                  <a:srgbClr val="FFFF00"/>
                </a:solidFill>
                <a:latin typeface="Calibri" panose="020F0502020204030204" pitchFamily="34" charset="0"/>
                <a:cs typeface="Calibri" panose="020F0502020204030204" pitchFamily="34" charset="0"/>
              </a:rPr>
              <a:t> </a:t>
            </a:r>
            <a:r>
              <a:rPr lang="en-US" sz="2000" b="1" dirty="0" err="1">
                <a:solidFill>
                  <a:srgbClr val="FFFF00"/>
                </a:solidFill>
                <a:latin typeface="Calibri" panose="020F0502020204030204" pitchFamily="34" charset="0"/>
                <a:cs typeface="Calibri" panose="020F0502020204030204" pitchFamily="34" charset="0"/>
              </a:rPr>
              <a:t>bakımından</a:t>
            </a:r>
            <a:r>
              <a:rPr lang="en-US" sz="2000" b="1" dirty="0">
                <a:solidFill>
                  <a:srgbClr val="FFFF00"/>
                </a:solidFill>
                <a:latin typeface="Calibri" panose="020F0502020204030204" pitchFamily="34" charset="0"/>
                <a:cs typeface="Calibri" panose="020F0502020204030204" pitchFamily="34" charset="0"/>
              </a:rPr>
              <a:t> </a:t>
            </a:r>
            <a:r>
              <a:rPr lang="en-US" sz="2000" b="1" dirty="0" err="1">
                <a:solidFill>
                  <a:srgbClr val="FFFF00"/>
                </a:solidFill>
                <a:latin typeface="Calibri" panose="020F0502020204030204" pitchFamily="34" charset="0"/>
                <a:cs typeface="Calibri" panose="020F0502020204030204" pitchFamily="34" charset="0"/>
              </a:rPr>
              <a:t>ayrı</a:t>
            </a:r>
            <a:r>
              <a:rPr lang="en-US" sz="2000" b="1" dirty="0">
                <a:solidFill>
                  <a:srgbClr val="FFFF00"/>
                </a:solidFill>
                <a:latin typeface="Calibri" panose="020F0502020204030204" pitchFamily="34" charset="0"/>
                <a:cs typeface="Calibri" panose="020F0502020204030204" pitchFamily="34" charset="0"/>
              </a:rPr>
              <a:t> </a:t>
            </a:r>
            <a:r>
              <a:rPr lang="en-US" sz="2000" b="1" dirty="0" err="1">
                <a:solidFill>
                  <a:srgbClr val="FFFF00"/>
                </a:solidFill>
                <a:latin typeface="Calibri" panose="020F0502020204030204" pitchFamily="34" charset="0"/>
                <a:cs typeface="Calibri" panose="020F0502020204030204" pitchFamily="34" charset="0"/>
              </a:rPr>
              <a:t>ayrı</a:t>
            </a:r>
            <a:r>
              <a:rPr lang="en-US" sz="2000" b="1" dirty="0">
                <a:solidFill>
                  <a:srgbClr val="FFFF00"/>
                </a:solidFill>
                <a:latin typeface="Calibri" panose="020F0502020204030204" pitchFamily="34" charset="0"/>
                <a:cs typeface="Calibri" panose="020F0502020204030204" pitchFamily="34" charset="0"/>
              </a:rPr>
              <a:t> </a:t>
            </a:r>
            <a:r>
              <a:rPr lang="en-US" sz="2000" b="1" dirty="0" err="1">
                <a:solidFill>
                  <a:srgbClr val="FFFF00"/>
                </a:solidFill>
                <a:latin typeface="Calibri" panose="020F0502020204030204" pitchFamily="34" charset="0"/>
                <a:cs typeface="Calibri" panose="020F0502020204030204" pitchFamily="34" charset="0"/>
              </a:rPr>
              <a:t>değerlendirilecektir</a:t>
            </a:r>
            <a:r>
              <a:rPr lang="en-US" sz="2000" b="1" dirty="0">
                <a:solidFill>
                  <a:srgbClr val="FFFF00"/>
                </a:solidFill>
                <a:latin typeface="Calibri" panose="020F0502020204030204" pitchFamily="34" charset="0"/>
                <a:cs typeface="Calibri" panose="020F0502020204030204" pitchFamily="34" charset="0"/>
              </a:rPr>
              <a:t>.</a:t>
            </a:r>
            <a:endParaRPr lang="tr-TR" sz="2000" dirty="0">
              <a:solidFill>
                <a:srgbClr val="FFFF00"/>
              </a:solidFill>
              <a:latin typeface="Calibri" panose="020F0502020204030204" pitchFamily="34" charset="0"/>
              <a:cs typeface="Calibri" panose="020F0502020204030204" pitchFamily="34" charset="0"/>
            </a:endParaRPr>
          </a:p>
        </p:txBody>
      </p:sp>
      <p:pic>
        <p:nvPicPr>
          <p:cNvPr id="3" name="Resim 2"/>
          <p:cNvPicPr>
            <a:picLocks noChangeAspect="1"/>
          </p:cNvPicPr>
          <p:nvPr/>
        </p:nvPicPr>
        <p:blipFill>
          <a:blip r:embed="rId2" cstate="print"/>
          <a:stretch>
            <a:fillRect/>
          </a:stretch>
        </p:blipFill>
        <p:spPr>
          <a:xfrm>
            <a:off x="129206" y="1504950"/>
            <a:ext cx="2379117" cy="191742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xmlns="" val="5313583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76469" y="1"/>
            <a:ext cx="8497957" cy="10734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r>
              <a:rPr lang="tr-TR" sz="3600" b="1" dirty="0">
                <a:solidFill>
                  <a:prstClr val="white"/>
                </a:solidFill>
                <a:latin typeface="Century Gothic" panose="020B0502020202020204"/>
              </a:rPr>
              <a:t>AYNI ŞİRKETİN FARKLI SAHTE FAT.</a:t>
            </a:r>
          </a:p>
          <a:p>
            <a:pPr algn="ctr" defTabSz="342900">
              <a:defRPr/>
            </a:pPr>
            <a:r>
              <a:rPr lang="tr-TR" sz="3600" b="1" dirty="0">
                <a:solidFill>
                  <a:prstClr val="white"/>
                </a:solidFill>
                <a:latin typeface="Century Gothic" panose="020B0502020202020204"/>
              </a:rPr>
              <a:t>KULLANIMI</a:t>
            </a:r>
          </a:p>
        </p:txBody>
      </p:sp>
      <p:pic>
        <p:nvPicPr>
          <p:cNvPr id="3" name="Resim 2"/>
          <p:cNvPicPr>
            <a:picLocks noChangeAspect="1"/>
          </p:cNvPicPr>
          <p:nvPr/>
        </p:nvPicPr>
        <p:blipFill>
          <a:blip r:embed="rId2" cstate="print"/>
          <a:stretch>
            <a:fillRect/>
          </a:stretch>
        </p:blipFill>
        <p:spPr>
          <a:xfrm>
            <a:off x="0" y="515127"/>
            <a:ext cx="2078831" cy="1235869"/>
          </a:xfrm>
          <a:prstGeom prst="rect">
            <a:avLst/>
          </a:prstGeom>
          <a:ln>
            <a:noFill/>
          </a:ln>
          <a:effectLst>
            <a:softEdge rad="112500"/>
          </a:effectLst>
        </p:spPr>
      </p:pic>
      <p:sp>
        <p:nvSpPr>
          <p:cNvPr id="5" name="Oval 4"/>
          <p:cNvSpPr/>
          <p:nvPr/>
        </p:nvSpPr>
        <p:spPr>
          <a:xfrm>
            <a:off x="352839" y="1192696"/>
            <a:ext cx="8348870" cy="395080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b="1" dirty="0" err="1">
                <a:latin typeface="Calibri" panose="020F0502020204030204" pitchFamily="34" charset="0"/>
                <a:cs typeface="Calibri" panose="020F0502020204030204" pitchFamily="34" charset="0"/>
              </a:rPr>
              <a:t>Örnek</a:t>
            </a:r>
            <a:r>
              <a:rPr lang="en-US" sz="1600" b="1" dirty="0">
                <a:latin typeface="Calibri" panose="020F0502020204030204" pitchFamily="34" charset="0"/>
                <a:cs typeface="Calibri" panose="020F0502020204030204" pitchFamily="34" charset="0"/>
              </a:rPr>
              <a:t>: </a:t>
            </a:r>
            <a:r>
              <a:rPr lang="en-US" sz="1600" b="1" dirty="0">
                <a:solidFill>
                  <a:srgbClr val="FFFF00"/>
                </a:solidFill>
                <a:latin typeface="Calibri" panose="020F0502020204030204" pitchFamily="34" charset="0"/>
                <a:cs typeface="Calibri" panose="020F0502020204030204" pitchFamily="34" charset="0"/>
              </a:rPr>
              <a:t>1/8/2017 </a:t>
            </a:r>
            <a:r>
              <a:rPr lang="en-US" sz="1600" b="1" dirty="0" err="1">
                <a:solidFill>
                  <a:srgbClr val="FFFF00"/>
                </a:solidFill>
                <a:latin typeface="Calibri" panose="020F0502020204030204" pitchFamily="34" charset="0"/>
                <a:cs typeface="Calibri" panose="020F0502020204030204" pitchFamily="34" charset="0"/>
              </a:rPr>
              <a:t>tarihinde</a:t>
            </a:r>
            <a:r>
              <a:rPr lang="en-US" sz="1600" b="1" dirty="0">
                <a:solidFill>
                  <a:srgbClr val="FFFF00"/>
                </a:solidFill>
                <a:latin typeface="Calibri" panose="020F0502020204030204" pitchFamily="34" charset="0"/>
                <a:cs typeface="Calibri" panose="020F0502020204030204" pitchFamily="34" charset="0"/>
              </a:rPr>
              <a:t> (D) A.Ş. </a:t>
            </a:r>
            <a:r>
              <a:rPr lang="en-US" sz="1600" b="1" dirty="0" err="1">
                <a:solidFill>
                  <a:srgbClr val="FFFF00"/>
                </a:solidFill>
                <a:latin typeface="Calibri" panose="020F0502020204030204" pitchFamily="34" charset="0"/>
                <a:cs typeface="Calibri" panose="020F0502020204030204" pitchFamily="34" charset="0"/>
              </a:rPr>
              <a:t>hakkında</a:t>
            </a:r>
            <a:r>
              <a:rPr lang="en-US" sz="1600" b="1" dirty="0">
                <a:solidFill>
                  <a:srgbClr val="FFFF00"/>
                </a:solidFill>
                <a:latin typeface="Calibri" panose="020F0502020204030204" pitchFamily="34" charset="0"/>
                <a:cs typeface="Calibri" panose="020F0502020204030204" pitchFamily="34" charset="0"/>
              </a:rPr>
              <a:t> </a:t>
            </a:r>
            <a:r>
              <a:rPr lang="en-US" sz="1600" b="1" dirty="0" err="1">
                <a:latin typeface="Calibri" panose="020F0502020204030204" pitchFamily="34" charset="0"/>
                <a:cs typeface="Calibri" panose="020F0502020204030204" pitchFamily="34" charset="0"/>
              </a:rPr>
              <a:t>düzenlenen</a:t>
            </a:r>
            <a:r>
              <a:rPr lang="en-US" sz="1600" b="1" dirty="0">
                <a:latin typeface="Calibri" panose="020F0502020204030204" pitchFamily="34" charset="0"/>
                <a:cs typeface="Calibri" panose="020F0502020204030204" pitchFamily="34" charset="0"/>
              </a:rPr>
              <a:t> </a:t>
            </a:r>
            <a:r>
              <a:rPr lang="en-US" sz="1600" b="1" dirty="0" err="1">
                <a:latin typeface="Calibri" panose="020F0502020204030204" pitchFamily="34" charset="0"/>
                <a:cs typeface="Calibri" panose="020F0502020204030204" pitchFamily="34" charset="0"/>
              </a:rPr>
              <a:t>vergi</a:t>
            </a:r>
            <a:r>
              <a:rPr lang="en-US" sz="1600" b="1" dirty="0">
                <a:latin typeface="Calibri" panose="020F0502020204030204" pitchFamily="34" charset="0"/>
                <a:cs typeface="Calibri" panose="020F0502020204030204" pitchFamily="34" charset="0"/>
              </a:rPr>
              <a:t> </a:t>
            </a:r>
            <a:r>
              <a:rPr lang="en-US" sz="1600" b="1" dirty="0" err="1">
                <a:latin typeface="Calibri" panose="020F0502020204030204" pitchFamily="34" charset="0"/>
                <a:cs typeface="Calibri" panose="020F0502020204030204" pitchFamily="34" charset="0"/>
              </a:rPr>
              <a:t>tekniği</a:t>
            </a:r>
            <a:r>
              <a:rPr lang="en-US" sz="1600" b="1" dirty="0">
                <a:latin typeface="Calibri" panose="020F0502020204030204" pitchFamily="34" charset="0"/>
                <a:cs typeface="Calibri" panose="020F0502020204030204" pitchFamily="34" charset="0"/>
              </a:rPr>
              <a:t> </a:t>
            </a:r>
            <a:r>
              <a:rPr lang="en-US" sz="1600" b="1" dirty="0" err="1">
                <a:latin typeface="Calibri" panose="020F0502020204030204" pitchFamily="34" charset="0"/>
                <a:cs typeface="Calibri" panose="020F0502020204030204" pitchFamily="34" charset="0"/>
              </a:rPr>
              <a:t>raporunda</a:t>
            </a:r>
            <a:r>
              <a:rPr lang="en-US" sz="1600" b="1" dirty="0">
                <a:latin typeface="Calibri" panose="020F0502020204030204" pitchFamily="34" charset="0"/>
                <a:cs typeface="Calibri" panose="020F0502020204030204" pitchFamily="34" charset="0"/>
              </a:rPr>
              <a:t>, </a:t>
            </a:r>
            <a:r>
              <a:rPr lang="en-US" sz="1600" b="1" u="sng" dirty="0">
                <a:solidFill>
                  <a:schemeClr val="bg1">
                    <a:lumMod val="95000"/>
                  </a:schemeClr>
                </a:solidFill>
                <a:latin typeface="Calibri" panose="020F0502020204030204" pitchFamily="34" charset="0"/>
                <a:cs typeface="Calibri" panose="020F0502020204030204" pitchFamily="34" charset="0"/>
              </a:rPr>
              <a:t>(E) Ltd. </a:t>
            </a:r>
            <a:r>
              <a:rPr lang="en-US" sz="1600" b="1" u="sng" dirty="0" err="1">
                <a:solidFill>
                  <a:schemeClr val="bg1">
                    <a:lumMod val="95000"/>
                  </a:schemeClr>
                </a:solidFill>
                <a:latin typeface="Calibri" panose="020F0502020204030204" pitchFamily="34" charset="0"/>
                <a:cs typeface="Calibri" panose="020F0502020204030204" pitchFamily="34" charset="0"/>
              </a:rPr>
              <a:t>Şti</a:t>
            </a:r>
            <a:r>
              <a:rPr lang="en-US" sz="1600" b="1" u="sng" dirty="0">
                <a:solidFill>
                  <a:schemeClr val="bg1">
                    <a:lumMod val="95000"/>
                  </a:schemeClr>
                </a:solidFill>
                <a:latin typeface="Calibri" panose="020F0502020204030204" pitchFamily="34" charset="0"/>
                <a:cs typeface="Calibri" panose="020F0502020204030204" pitchFamily="34" charset="0"/>
              </a:rPr>
              <a:t>.'nin </a:t>
            </a:r>
            <a:r>
              <a:rPr lang="en-US" sz="1600" b="1" dirty="0" err="1">
                <a:latin typeface="Calibri" panose="020F0502020204030204" pitchFamily="34" charset="0"/>
                <a:cs typeface="Calibri" panose="020F0502020204030204" pitchFamily="34" charset="0"/>
              </a:rPr>
              <a:t>vergiler</a:t>
            </a:r>
            <a:r>
              <a:rPr lang="en-US" sz="1600" b="1" dirty="0">
                <a:latin typeface="Calibri" panose="020F0502020204030204" pitchFamily="34" charset="0"/>
                <a:cs typeface="Calibri" panose="020F0502020204030204" pitchFamily="34" charset="0"/>
              </a:rPr>
              <a:t> </a:t>
            </a:r>
            <a:r>
              <a:rPr lang="en-US" sz="1600" b="1" dirty="0" err="1">
                <a:latin typeface="Calibri" panose="020F0502020204030204" pitchFamily="34" charset="0"/>
                <a:cs typeface="Calibri" panose="020F0502020204030204" pitchFamily="34" charset="0"/>
              </a:rPr>
              <a:t>hariç</a:t>
            </a:r>
            <a:r>
              <a:rPr lang="en-US" sz="1600" b="1" dirty="0">
                <a:latin typeface="Calibri" panose="020F0502020204030204" pitchFamily="34" charset="0"/>
                <a:cs typeface="Calibri" panose="020F0502020204030204" pitchFamily="34" charset="0"/>
              </a:rPr>
              <a:t> 60.000 TL </a:t>
            </a:r>
            <a:r>
              <a:rPr lang="en-US" sz="1600" b="1" dirty="0" err="1">
                <a:latin typeface="Calibri" panose="020F0502020204030204" pitchFamily="34" charset="0"/>
                <a:cs typeface="Calibri" panose="020F0502020204030204" pitchFamily="34" charset="0"/>
              </a:rPr>
              <a:t>tutarında</a:t>
            </a:r>
            <a:r>
              <a:rPr lang="en-US" sz="1600" b="1" dirty="0">
                <a:latin typeface="Calibri" panose="020F0502020204030204" pitchFamily="34" charset="0"/>
                <a:cs typeface="Calibri" panose="020F0502020204030204" pitchFamily="34" charset="0"/>
              </a:rPr>
              <a:t> 1 </a:t>
            </a:r>
            <a:r>
              <a:rPr lang="en-US" sz="1600" b="1" dirty="0" err="1">
                <a:latin typeface="Calibri" panose="020F0502020204030204" pitchFamily="34" charset="0"/>
                <a:cs typeface="Calibri" panose="020F0502020204030204" pitchFamily="34" charset="0"/>
              </a:rPr>
              <a:t>adet</a:t>
            </a:r>
            <a:r>
              <a:rPr lang="en-US" sz="1600" b="1" dirty="0">
                <a:latin typeface="Calibri" panose="020F0502020204030204" pitchFamily="34" charset="0"/>
                <a:cs typeface="Calibri" panose="020F0502020204030204" pitchFamily="34" charset="0"/>
              </a:rPr>
              <a:t> </a:t>
            </a:r>
            <a:r>
              <a:rPr lang="en-US" sz="1600" b="1" dirty="0" err="1">
                <a:latin typeface="Calibri" panose="020F0502020204030204" pitchFamily="34" charset="0"/>
                <a:cs typeface="Calibri" panose="020F0502020204030204" pitchFamily="34" charset="0"/>
              </a:rPr>
              <a:t>sahte</a:t>
            </a:r>
            <a:r>
              <a:rPr lang="en-US" sz="1600" b="1" dirty="0">
                <a:latin typeface="Calibri" panose="020F0502020204030204" pitchFamily="34" charset="0"/>
                <a:cs typeface="Calibri" panose="020F0502020204030204" pitchFamily="34" charset="0"/>
              </a:rPr>
              <a:t> </a:t>
            </a:r>
            <a:r>
              <a:rPr lang="en-US" sz="1600" b="1" dirty="0" err="1">
                <a:latin typeface="Calibri" panose="020F0502020204030204" pitchFamily="34" charset="0"/>
                <a:cs typeface="Calibri" panose="020F0502020204030204" pitchFamily="34" charset="0"/>
              </a:rPr>
              <a:t>faturayı</a:t>
            </a:r>
            <a:r>
              <a:rPr lang="en-US" sz="1600" b="1" dirty="0">
                <a:latin typeface="Calibri" panose="020F0502020204030204" pitchFamily="34" charset="0"/>
                <a:cs typeface="Calibri" panose="020F0502020204030204" pitchFamily="34" charset="0"/>
              </a:rPr>
              <a:t> </a:t>
            </a:r>
            <a:r>
              <a:rPr lang="en-US" sz="1600" b="1" dirty="0" err="1">
                <a:latin typeface="Calibri" panose="020F0502020204030204" pitchFamily="34" charset="0"/>
                <a:cs typeface="Calibri" panose="020F0502020204030204" pitchFamily="34" charset="0"/>
              </a:rPr>
              <a:t>kullanmış</a:t>
            </a:r>
            <a:r>
              <a:rPr lang="en-US" sz="1600" b="1" dirty="0">
                <a:latin typeface="Calibri" panose="020F0502020204030204" pitchFamily="34" charset="0"/>
                <a:cs typeface="Calibri" panose="020F0502020204030204" pitchFamily="34" charset="0"/>
              </a:rPr>
              <a:t> </a:t>
            </a:r>
            <a:r>
              <a:rPr lang="en-US" sz="1600" b="1" dirty="0" err="1">
                <a:latin typeface="Calibri" panose="020F0502020204030204" pitchFamily="34" charset="0"/>
                <a:cs typeface="Calibri" panose="020F0502020204030204" pitchFamily="34" charset="0"/>
              </a:rPr>
              <a:t>olabileceğine</a:t>
            </a:r>
            <a:r>
              <a:rPr lang="en-US" sz="1600" b="1" dirty="0">
                <a:latin typeface="Calibri" panose="020F0502020204030204" pitchFamily="34" charset="0"/>
                <a:cs typeface="Calibri" panose="020F0502020204030204" pitchFamily="34" charset="0"/>
              </a:rPr>
              <a:t> </a:t>
            </a:r>
            <a:r>
              <a:rPr lang="en-US" sz="1600" b="1" dirty="0" err="1">
                <a:latin typeface="Calibri" panose="020F0502020204030204" pitchFamily="34" charset="0"/>
                <a:cs typeface="Calibri" panose="020F0502020204030204" pitchFamily="34" charset="0"/>
              </a:rPr>
              <a:t>dair</a:t>
            </a:r>
            <a:r>
              <a:rPr lang="en-US" sz="1600" b="1" dirty="0">
                <a:latin typeface="Calibri" panose="020F0502020204030204" pitchFamily="34" charset="0"/>
                <a:cs typeface="Calibri" panose="020F0502020204030204" pitchFamily="34" charset="0"/>
              </a:rPr>
              <a:t> </a:t>
            </a:r>
            <a:r>
              <a:rPr lang="en-US" sz="1600" b="1" dirty="0" err="1">
                <a:latin typeface="Calibri" panose="020F0502020204030204" pitchFamily="34" charset="0"/>
                <a:cs typeface="Calibri" panose="020F0502020204030204" pitchFamily="34" charset="0"/>
              </a:rPr>
              <a:t>bulgu</a:t>
            </a:r>
            <a:r>
              <a:rPr lang="en-US" sz="1600" b="1" dirty="0">
                <a:latin typeface="Calibri" panose="020F0502020204030204" pitchFamily="34" charset="0"/>
                <a:cs typeface="Calibri" panose="020F0502020204030204" pitchFamily="34" charset="0"/>
              </a:rPr>
              <a:t> </a:t>
            </a:r>
            <a:r>
              <a:rPr lang="en-US" sz="1600" b="1" dirty="0" err="1">
                <a:latin typeface="Calibri" panose="020F0502020204030204" pitchFamily="34" charset="0"/>
                <a:cs typeface="Calibri" panose="020F0502020204030204" pitchFamily="34" charset="0"/>
              </a:rPr>
              <a:t>mevcuttur</a:t>
            </a:r>
            <a:r>
              <a:rPr lang="en-US" sz="1600" b="1" dirty="0">
                <a:latin typeface="Calibri" panose="020F0502020204030204" pitchFamily="34" charset="0"/>
                <a:cs typeface="Calibri" panose="020F0502020204030204" pitchFamily="34" charset="0"/>
              </a:rPr>
              <a:t>. </a:t>
            </a:r>
            <a:r>
              <a:rPr lang="en-US" sz="1600" b="1" dirty="0" err="1">
                <a:latin typeface="Calibri" panose="020F0502020204030204" pitchFamily="34" charset="0"/>
                <a:cs typeface="Calibri" panose="020F0502020204030204" pitchFamily="34" charset="0"/>
              </a:rPr>
              <a:t>Öte</a:t>
            </a:r>
            <a:r>
              <a:rPr lang="en-US" sz="1600" b="1" dirty="0">
                <a:latin typeface="Calibri" panose="020F0502020204030204" pitchFamily="34" charset="0"/>
                <a:cs typeface="Calibri" panose="020F0502020204030204" pitchFamily="34" charset="0"/>
              </a:rPr>
              <a:t> </a:t>
            </a:r>
            <a:r>
              <a:rPr lang="en-US" sz="1600" b="1" dirty="0" err="1">
                <a:latin typeface="Calibri" panose="020F0502020204030204" pitchFamily="34" charset="0"/>
                <a:cs typeface="Calibri" panose="020F0502020204030204" pitchFamily="34" charset="0"/>
              </a:rPr>
              <a:t>yandan</a:t>
            </a:r>
            <a:r>
              <a:rPr lang="en-US" sz="1600" b="1" dirty="0">
                <a:latin typeface="Calibri" panose="020F0502020204030204" pitchFamily="34" charset="0"/>
                <a:cs typeface="Calibri" panose="020F0502020204030204" pitchFamily="34" charset="0"/>
              </a:rPr>
              <a:t>, (F) A.Ş. </a:t>
            </a:r>
            <a:r>
              <a:rPr lang="en-US" sz="1600" b="1" dirty="0" err="1">
                <a:latin typeface="Calibri" panose="020F0502020204030204" pitchFamily="34" charset="0"/>
                <a:cs typeface="Calibri" panose="020F0502020204030204" pitchFamily="34" charset="0"/>
              </a:rPr>
              <a:t>hakkındaki</a:t>
            </a:r>
            <a:r>
              <a:rPr lang="en-US" sz="1600" b="1" dirty="0">
                <a:latin typeface="Calibri" panose="020F0502020204030204" pitchFamily="34" charset="0"/>
                <a:cs typeface="Calibri" panose="020F0502020204030204" pitchFamily="34" charset="0"/>
              </a:rPr>
              <a:t> </a:t>
            </a:r>
            <a:r>
              <a:rPr lang="en-US" sz="1600" b="1" dirty="0">
                <a:solidFill>
                  <a:srgbClr val="FFFF00"/>
                </a:solidFill>
                <a:latin typeface="Calibri" panose="020F0502020204030204" pitchFamily="34" charset="0"/>
                <a:cs typeface="Calibri" panose="020F0502020204030204" pitchFamily="34" charset="0"/>
              </a:rPr>
              <a:t>2/10/2017 </a:t>
            </a:r>
            <a:r>
              <a:rPr lang="en-US" sz="1600" b="1" dirty="0" err="1">
                <a:solidFill>
                  <a:srgbClr val="FFFF00"/>
                </a:solidFill>
                <a:latin typeface="Calibri" panose="020F0502020204030204" pitchFamily="34" charset="0"/>
                <a:cs typeface="Calibri" panose="020F0502020204030204" pitchFamily="34" charset="0"/>
              </a:rPr>
              <a:t>tarihli</a:t>
            </a:r>
            <a:r>
              <a:rPr lang="en-US" sz="1600" b="1" dirty="0">
                <a:solidFill>
                  <a:srgbClr val="FFFF00"/>
                </a:solidFill>
                <a:latin typeface="Calibri" panose="020F0502020204030204" pitchFamily="34" charset="0"/>
                <a:cs typeface="Calibri" panose="020F0502020204030204" pitchFamily="34" charset="0"/>
              </a:rPr>
              <a:t> </a:t>
            </a:r>
            <a:r>
              <a:rPr lang="en-US" sz="1600" b="1" dirty="0" err="1">
                <a:solidFill>
                  <a:srgbClr val="FFFF00"/>
                </a:solidFill>
                <a:latin typeface="Calibri" panose="020F0502020204030204" pitchFamily="34" charset="0"/>
                <a:cs typeface="Calibri" panose="020F0502020204030204" pitchFamily="34" charset="0"/>
              </a:rPr>
              <a:t>bir</a:t>
            </a:r>
            <a:r>
              <a:rPr lang="en-US" sz="1600" b="1" dirty="0">
                <a:solidFill>
                  <a:srgbClr val="FFFF00"/>
                </a:solidFill>
                <a:latin typeface="Calibri" panose="020F0502020204030204" pitchFamily="34" charset="0"/>
                <a:cs typeface="Calibri" panose="020F0502020204030204" pitchFamily="34" charset="0"/>
              </a:rPr>
              <a:t> </a:t>
            </a:r>
            <a:r>
              <a:rPr lang="en-US" sz="1600" b="1" dirty="0" err="1">
                <a:solidFill>
                  <a:srgbClr val="FFFF00"/>
                </a:solidFill>
                <a:latin typeface="Calibri" panose="020F0502020204030204" pitchFamily="34" charset="0"/>
                <a:cs typeface="Calibri" panose="020F0502020204030204" pitchFamily="34" charset="0"/>
              </a:rPr>
              <a:t>başka</a:t>
            </a:r>
            <a:r>
              <a:rPr lang="en-US" sz="1600" b="1" dirty="0">
                <a:solidFill>
                  <a:srgbClr val="FFFF00"/>
                </a:solidFill>
                <a:latin typeface="Calibri" panose="020F0502020204030204" pitchFamily="34" charset="0"/>
                <a:cs typeface="Calibri" panose="020F0502020204030204" pitchFamily="34" charset="0"/>
              </a:rPr>
              <a:t> </a:t>
            </a:r>
            <a:r>
              <a:rPr lang="en-US" sz="1600" b="1" dirty="0" err="1">
                <a:solidFill>
                  <a:srgbClr val="FFFF00"/>
                </a:solidFill>
                <a:latin typeface="Calibri" panose="020F0502020204030204" pitchFamily="34" charset="0"/>
                <a:cs typeface="Calibri" panose="020F0502020204030204" pitchFamily="34" charset="0"/>
              </a:rPr>
              <a:t>vergi</a:t>
            </a:r>
            <a:r>
              <a:rPr lang="en-US" sz="1600" b="1" dirty="0">
                <a:solidFill>
                  <a:srgbClr val="FFFF00"/>
                </a:solidFill>
                <a:latin typeface="Calibri" panose="020F0502020204030204" pitchFamily="34" charset="0"/>
                <a:cs typeface="Calibri" panose="020F0502020204030204" pitchFamily="34" charset="0"/>
              </a:rPr>
              <a:t> </a:t>
            </a:r>
            <a:r>
              <a:rPr lang="en-US" sz="1600" b="1" dirty="0" err="1">
                <a:solidFill>
                  <a:srgbClr val="FFFF00"/>
                </a:solidFill>
                <a:latin typeface="Calibri" panose="020F0502020204030204" pitchFamily="34" charset="0"/>
                <a:cs typeface="Calibri" panose="020F0502020204030204" pitchFamily="34" charset="0"/>
              </a:rPr>
              <a:t>tekniği</a:t>
            </a:r>
            <a:r>
              <a:rPr lang="en-US" sz="1600" b="1" dirty="0">
                <a:solidFill>
                  <a:srgbClr val="FFFF00"/>
                </a:solidFill>
                <a:latin typeface="Calibri" panose="020F0502020204030204" pitchFamily="34" charset="0"/>
                <a:cs typeface="Calibri" panose="020F0502020204030204" pitchFamily="34" charset="0"/>
              </a:rPr>
              <a:t> </a:t>
            </a:r>
            <a:r>
              <a:rPr lang="en-US" sz="1600" b="1" dirty="0" err="1">
                <a:solidFill>
                  <a:srgbClr val="FFFF00"/>
                </a:solidFill>
                <a:latin typeface="Calibri" panose="020F0502020204030204" pitchFamily="34" charset="0"/>
                <a:cs typeface="Calibri" panose="020F0502020204030204" pitchFamily="34" charset="0"/>
              </a:rPr>
              <a:t>raporunda</a:t>
            </a:r>
            <a:r>
              <a:rPr lang="en-US" sz="1600" b="1" dirty="0">
                <a:solidFill>
                  <a:srgbClr val="FFFF00"/>
                </a:solidFill>
                <a:latin typeface="Calibri" panose="020F0502020204030204" pitchFamily="34" charset="0"/>
                <a:cs typeface="Calibri" panose="020F0502020204030204" pitchFamily="34" charset="0"/>
              </a:rPr>
              <a:t> </a:t>
            </a:r>
            <a:r>
              <a:rPr lang="en-US" sz="1600" b="1" dirty="0" err="1">
                <a:solidFill>
                  <a:srgbClr val="FFFF00"/>
                </a:solidFill>
                <a:latin typeface="Calibri" panose="020F0502020204030204" pitchFamily="34" charset="0"/>
                <a:cs typeface="Calibri" panose="020F0502020204030204" pitchFamily="34" charset="0"/>
              </a:rPr>
              <a:t>ise</a:t>
            </a:r>
            <a:r>
              <a:rPr lang="en-US" sz="1600" b="1" dirty="0">
                <a:latin typeface="Calibri" panose="020F0502020204030204" pitchFamily="34" charset="0"/>
                <a:cs typeface="Calibri" panose="020F0502020204030204" pitchFamily="34" charset="0"/>
              </a:rPr>
              <a:t> </a:t>
            </a:r>
            <a:r>
              <a:rPr lang="en-US" sz="1600" b="1" dirty="0">
                <a:solidFill>
                  <a:schemeClr val="bg1"/>
                </a:solidFill>
                <a:latin typeface="Calibri" panose="020F0502020204030204" pitchFamily="34" charset="0"/>
                <a:cs typeface="Calibri" panose="020F0502020204030204" pitchFamily="34" charset="0"/>
              </a:rPr>
              <a:t>(E) Ltd. </a:t>
            </a:r>
            <a:r>
              <a:rPr lang="en-US" sz="1600" b="1" dirty="0" err="1">
                <a:solidFill>
                  <a:schemeClr val="bg1"/>
                </a:solidFill>
                <a:latin typeface="Calibri" panose="020F0502020204030204" pitchFamily="34" charset="0"/>
                <a:cs typeface="Calibri" panose="020F0502020204030204" pitchFamily="34" charset="0"/>
              </a:rPr>
              <a:t>Şti</a:t>
            </a:r>
            <a:r>
              <a:rPr lang="en-US" sz="1600" b="1" dirty="0">
                <a:solidFill>
                  <a:schemeClr val="bg1"/>
                </a:solidFill>
                <a:latin typeface="Calibri" panose="020F0502020204030204" pitchFamily="34" charset="0"/>
                <a:cs typeface="Calibri" panose="020F0502020204030204" pitchFamily="34" charset="0"/>
              </a:rPr>
              <a:t>. </a:t>
            </a:r>
            <a:r>
              <a:rPr lang="en-US" sz="1600" b="1" dirty="0" err="1">
                <a:latin typeface="Calibri" panose="020F0502020204030204" pitchFamily="34" charset="0"/>
                <a:cs typeface="Calibri" panose="020F0502020204030204" pitchFamily="34" charset="0"/>
              </a:rPr>
              <a:t>hakkında</a:t>
            </a:r>
            <a:r>
              <a:rPr lang="en-US" sz="1600" b="1" dirty="0">
                <a:latin typeface="Calibri" panose="020F0502020204030204" pitchFamily="34" charset="0"/>
                <a:cs typeface="Calibri" panose="020F0502020204030204" pitchFamily="34" charset="0"/>
              </a:rPr>
              <a:t> </a:t>
            </a:r>
            <a:r>
              <a:rPr lang="en-US" sz="1600" b="1" dirty="0" err="1">
                <a:latin typeface="Calibri" panose="020F0502020204030204" pitchFamily="34" charset="0"/>
                <a:cs typeface="Calibri" panose="020F0502020204030204" pitchFamily="34" charset="0"/>
              </a:rPr>
              <a:t>vergiler</a:t>
            </a:r>
            <a:r>
              <a:rPr lang="en-US" sz="1600" b="1" dirty="0">
                <a:latin typeface="Calibri" panose="020F0502020204030204" pitchFamily="34" charset="0"/>
                <a:cs typeface="Calibri" panose="020F0502020204030204" pitchFamily="34" charset="0"/>
              </a:rPr>
              <a:t> </a:t>
            </a:r>
            <a:r>
              <a:rPr lang="en-US" sz="1600" b="1" dirty="0" err="1">
                <a:latin typeface="Calibri" panose="020F0502020204030204" pitchFamily="34" charset="0"/>
                <a:cs typeface="Calibri" panose="020F0502020204030204" pitchFamily="34" charset="0"/>
              </a:rPr>
              <a:t>hariç</a:t>
            </a:r>
            <a:r>
              <a:rPr lang="en-US" sz="1600" b="1" dirty="0">
                <a:latin typeface="Calibri" panose="020F0502020204030204" pitchFamily="34" charset="0"/>
                <a:cs typeface="Calibri" panose="020F0502020204030204" pitchFamily="34" charset="0"/>
              </a:rPr>
              <a:t> 40.000 TL </a:t>
            </a:r>
            <a:r>
              <a:rPr lang="en-US" sz="1600" b="1" dirty="0" err="1">
                <a:latin typeface="Calibri" panose="020F0502020204030204" pitchFamily="34" charset="0"/>
                <a:cs typeface="Calibri" panose="020F0502020204030204" pitchFamily="34" charset="0"/>
              </a:rPr>
              <a:t>tutarında</a:t>
            </a:r>
            <a:r>
              <a:rPr lang="en-US" sz="1600" b="1" dirty="0">
                <a:latin typeface="Calibri" panose="020F0502020204030204" pitchFamily="34" charset="0"/>
                <a:cs typeface="Calibri" panose="020F0502020204030204" pitchFamily="34" charset="0"/>
              </a:rPr>
              <a:t> 1 </a:t>
            </a:r>
            <a:r>
              <a:rPr lang="en-US" sz="1600" b="1" dirty="0" err="1">
                <a:latin typeface="Calibri" panose="020F0502020204030204" pitchFamily="34" charset="0"/>
                <a:cs typeface="Calibri" panose="020F0502020204030204" pitchFamily="34" charset="0"/>
              </a:rPr>
              <a:t>adet</a:t>
            </a:r>
            <a:r>
              <a:rPr lang="en-US" sz="1600" b="1" dirty="0">
                <a:latin typeface="Calibri" panose="020F0502020204030204" pitchFamily="34" charset="0"/>
                <a:cs typeface="Calibri" panose="020F0502020204030204" pitchFamily="34" charset="0"/>
              </a:rPr>
              <a:t> </a:t>
            </a:r>
            <a:r>
              <a:rPr lang="en-US" sz="1600" b="1" dirty="0" err="1">
                <a:latin typeface="Calibri" panose="020F0502020204030204" pitchFamily="34" charset="0"/>
                <a:cs typeface="Calibri" panose="020F0502020204030204" pitchFamily="34" charset="0"/>
              </a:rPr>
              <a:t>sahte</a:t>
            </a:r>
            <a:r>
              <a:rPr lang="en-US" sz="1600" b="1" dirty="0">
                <a:latin typeface="Calibri" panose="020F0502020204030204" pitchFamily="34" charset="0"/>
                <a:cs typeface="Calibri" panose="020F0502020204030204" pitchFamily="34" charset="0"/>
              </a:rPr>
              <a:t> </a:t>
            </a:r>
            <a:r>
              <a:rPr lang="en-US" sz="1600" b="1" dirty="0" err="1">
                <a:latin typeface="Calibri" panose="020F0502020204030204" pitchFamily="34" charset="0"/>
                <a:cs typeface="Calibri" panose="020F0502020204030204" pitchFamily="34" charset="0"/>
              </a:rPr>
              <a:t>faturayı</a:t>
            </a:r>
            <a:r>
              <a:rPr lang="en-US" sz="1600" b="1" dirty="0">
                <a:latin typeface="Calibri" panose="020F0502020204030204" pitchFamily="34" charset="0"/>
                <a:cs typeface="Calibri" panose="020F0502020204030204" pitchFamily="34" charset="0"/>
              </a:rPr>
              <a:t> </a:t>
            </a:r>
            <a:r>
              <a:rPr lang="en-US" sz="1600" b="1" dirty="0" err="1">
                <a:latin typeface="Calibri" panose="020F0502020204030204" pitchFamily="34" charset="0"/>
                <a:cs typeface="Calibri" panose="020F0502020204030204" pitchFamily="34" charset="0"/>
              </a:rPr>
              <a:t>kullanmış</a:t>
            </a:r>
            <a:r>
              <a:rPr lang="en-US" sz="1600" b="1" dirty="0">
                <a:latin typeface="Calibri" panose="020F0502020204030204" pitchFamily="34" charset="0"/>
                <a:cs typeface="Calibri" panose="020F0502020204030204" pitchFamily="34" charset="0"/>
              </a:rPr>
              <a:t> </a:t>
            </a:r>
            <a:r>
              <a:rPr lang="en-US" sz="1600" b="1" dirty="0" err="1">
                <a:latin typeface="Calibri" panose="020F0502020204030204" pitchFamily="34" charset="0"/>
                <a:cs typeface="Calibri" panose="020F0502020204030204" pitchFamily="34" charset="0"/>
              </a:rPr>
              <a:t>olabileceğine</a:t>
            </a:r>
            <a:r>
              <a:rPr lang="en-US" sz="1600" b="1" dirty="0">
                <a:latin typeface="Calibri" panose="020F0502020204030204" pitchFamily="34" charset="0"/>
                <a:cs typeface="Calibri" panose="020F0502020204030204" pitchFamily="34" charset="0"/>
              </a:rPr>
              <a:t> </a:t>
            </a:r>
            <a:r>
              <a:rPr lang="en-US" sz="1600" b="1" dirty="0" err="1">
                <a:latin typeface="Calibri" panose="020F0502020204030204" pitchFamily="34" charset="0"/>
                <a:cs typeface="Calibri" panose="020F0502020204030204" pitchFamily="34" charset="0"/>
              </a:rPr>
              <a:t>dair</a:t>
            </a:r>
            <a:r>
              <a:rPr lang="en-US" sz="1600" b="1" dirty="0">
                <a:latin typeface="Calibri" panose="020F0502020204030204" pitchFamily="34" charset="0"/>
                <a:cs typeface="Calibri" panose="020F0502020204030204" pitchFamily="34" charset="0"/>
              </a:rPr>
              <a:t> </a:t>
            </a:r>
            <a:r>
              <a:rPr lang="en-US" sz="1600" b="1" dirty="0" err="1">
                <a:latin typeface="Calibri" panose="020F0502020204030204" pitchFamily="34" charset="0"/>
                <a:cs typeface="Calibri" panose="020F0502020204030204" pitchFamily="34" charset="0"/>
              </a:rPr>
              <a:t>bulgu</a:t>
            </a:r>
            <a:r>
              <a:rPr lang="en-US" sz="1600" b="1" dirty="0">
                <a:latin typeface="Calibri" panose="020F0502020204030204" pitchFamily="34" charset="0"/>
                <a:cs typeface="Calibri" panose="020F0502020204030204" pitchFamily="34" charset="0"/>
              </a:rPr>
              <a:t> </a:t>
            </a:r>
            <a:r>
              <a:rPr lang="en-US" sz="1600" b="1" dirty="0" err="1">
                <a:latin typeface="Calibri" panose="020F0502020204030204" pitchFamily="34" charset="0"/>
                <a:cs typeface="Calibri" panose="020F0502020204030204" pitchFamily="34" charset="0"/>
              </a:rPr>
              <a:t>yer</a:t>
            </a:r>
            <a:r>
              <a:rPr lang="en-US" sz="1600" b="1" dirty="0">
                <a:latin typeface="Calibri" panose="020F0502020204030204" pitchFamily="34" charset="0"/>
                <a:cs typeface="Calibri" panose="020F0502020204030204" pitchFamily="34" charset="0"/>
              </a:rPr>
              <a:t> </a:t>
            </a:r>
            <a:r>
              <a:rPr lang="en-US" sz="1600" b="1" dirty="0" err="1">
                <a:latin typeface="Calibri" panose="020F0502020204030204" pitchFamily="34" charset="0"/>
                <a:cs typeface="Calibri" panose="020F0502020204030204" pitchFamily="34" charset="0"/>
              </a:rPr>
              <a:t>almaktadır</a:t>
            </a:r>
            <a:r>
              <a:rPr lang="en-US" sz="1600" b="1" dirty="0">
                <a:latin typeface="Calibri" panose="020F0502020204030204" pitchFamily="34" charset="0"/>
                <a:cs typeface="Calibri" panose="020F0502020204030204" pitchFamily="34" charset="0"/>
              </a:rPr>
              <a:t>. </a:t>
            </a:r>
            <a:r>
              <a:rPr lang="en-US" sz="1600" b="1" dirty="0" err="1">
                <a:latin typeface="Calibri" panose="020F0502020204030204" pitchFamily="34" charset="0"/>
                <a:cs typeface="Calibri" panose="020F0502020204030204" pitchFamily="34" charset="0"/>
              </a:rPr>
              <a:t>Mükellefin</a:t>
            </a:r>
            <a:r>
              <a:rPr lang="en-US" sz="1600" b="1" dirty="0">
                <a:latin typeface="Calibri" panose="020F0502020204030204" pitchFamily="34" charset="0"/>
                <a:cs typeface="Calibri" panose="020F0502020204030204" pitchFamily="34" charset="0"/>
              </a:rPr>
              <a:t>, </a:t>
            </a:r>
            <a:r>
              <a:rPr lang="en-US" sz="1600" b="1" dirty="0">
                <a:solidFill>
                  <a:srgbClr val="FFFF00"/>
                </a:solidFill>
                <a:latin typeface="Calibri" panose="020F0502020204030204" pitchFamily="34" charset="0"/>
                <a:cs typeface="Calibri" panose="020F0502020204030204" pitchFamily="34" charset="0"/>
              </a:rPr>
              <a:t>1/8/2017 </a:t>
            </a:r>
            <a:r>
              <a:rPr lang="en-US" sz="1600" b="1" dirty="0" err="1">
                <a:solidFill>
                  <a:srgbClr val="FFFF00"/>
                </a:solidFill>
                <a:latin typeface="Calibri" panose="020F0502020204030204" pitchFamily="34" charset="0"/>
                <a:cs typeface="Calibri" panose="020F0502020204030204" pitchFamily="34" charset="0"/>
              </a:rPr>
              <a:t>tarihinde</a:t>
            </a:r>
            <a:r>
              <a:rPr lang="en-US" sz="1600" b="1" dirty="0">
                <a:solidFill>
                  <a:srgbClr val="FFFF00"/>
                </a:solidFill>
                <a:latin typeface="Calibri" panose="020F0502020204030204" pitchFamily="34" charset="0"/>
                <a:cs typeface="Calibri" panose="020F0502020204030204" pitchFamily="34" charset="0"/>
              </a:rPr>
              <a:t> </a:t>
            </a:r>
            <a:r>
              <a:rPr lang="en-US" sz="1600" b="1" dirty="0" err="1">
                <a:solidFill>
                  <a:srgbClr val="FFFF00"/>
                </a:solidFill>
                <a:latin typeface="Calibri" panose="020F0502020204030204" pitchFamily="34" charset="0"/>
                <a:cs typeface="Calibri" panose="020F0502020204030204" pitchFamily="34" charset="0"/>
              </a:rPr>
              <a:t>düzenlenen</a:t>
            </a:r>
            <a:r>
              <a:rPr lang="en-US" sz="1600" b="1" dirty="0">
                <a:solidFill>
                  <a:srgbClr val="FFFF00"/>
                </a:solidFill>
                <a:latin typeface="Calibri" panose="020F0502020204030204" pitchFamily="34" charset="0"/>
                <a:cs typeface="Calibri" panose="020F0502020204030204" pitchFamily="34" charset="0"/>
              </a:rPr>
              <a:t> </a:t>
            </a:r>
            <a:r>
              <a:rPr lang="en-US" sz="1600" b="1" dirty="0" err="1">
                <a:solidFill>
                  <a:srgbClr val="FFFF00"/>
                </a:solidFill>
                <a:latin typeface="Calibri" panose="020F0502020204030204" pitchFamily="34" charset="0"/>
                <a:cs typeface="Calibri" panose="020F0502020204030204" pitchFamily="34" charset="0"/>
              </a:rPr>
              <a:t>raporda</a:t>
            </a:r>
            <a:r>
              <a:rPr lang="en-US" sz="1600" b="1" dirty="0">
                <a:solidFill>
                  <a:srgbClr val="FFFF00"/>
                </a:solidFill>
                <a:latin typeface="Calibri" panose="020F0502020204030204" pitchFamily="34" charset="0"/>
                <a:cs typeface="Calibri" panose="020F0502020204030204" pitchFamily="34" charset="0"/>
              </a:rPr>
              <a:t> </a:t>
            </a:r>
            <a:r>
              <a:rPr lang="en-US" sz="1600" b="1" dirty="0" err="1">
                <a:solidFill>
                  <a:srgbClr val="FFFF00"/>
                </a:solidFill>
                <a:latin typeface="Calibri" panose="020F0502020204030204" pitchFamily="34" charset="0"/>
                <a:cs typeface="Calibri" panose="020F0502020204030204" pitchFamily="34" charset="0"/>
              </a:rPr>
              <a:t>belirtilen</a:t>
            </a:r>
            <a:r>
              <a:rPr lang="en-US" sz="1600" b="1" dirty="0">
                <a:solidFill>
                  <a:srgbClr val="FFFF00"/>
                </a:solidFill>
                <a:latin typeface="Calibri" panose="020F0502020204030204" pitchFamily="34" charset="0"/>
                <a:cs typeface="Calibri" panose="020F0502020204030204" pitchFamily="34" charset="0"/>
              </a:rPr>
              <a:t> </a:t>
            </a:r>
            <a:r>
              <a:rPr lang="en-US" sz="1600" b="1" dirty="0" err="1">
                <a:solidFill>
                  <a:srgbClr val="FFFF00"/>
                </a:solidFill>
                <a:latin typeface="Calibri" panose="020F0502020204030204" pitchFamily="34" charset="0"/>
                <a:cs typeface="Calibri" panose="020F0502020204030204" pitchFamily="34" charset="0"/>
              </a:rPr>
              <a:t>faturayla</a:t>
            </a:r>
            <a:r>
              <a:rPr lang="en-US" sz="1600" b="1" dirty="0">
                <a:solidFill>
                  <a:srgbClr val="FFFF00"/>
                </a:solidFill>
                <a:latin typeface="Calibri" panose="020F0502020204030204" pitchFamily="34" charset="0"/>
                <a:cs typeface="Calibri" panose="020F0502020204030204" pitchFamily="34" charset="0"/>
              </a:rPr>
              <a:t> </a:t>
            </a:r>
            <a:r>
              <a:rPr lang="en-US" sz="1600" b="1" dirty="0" err="1">
                <a:solidFill>
                  <a:srgbClr val="FFFF00"/>
                </a:solidFill>
                <a:latin typeface="Calibri" panose="020F0502020204030204" pitchFamily="34" charset="0"/>
                <a:cs typeface="Calibri" panose="020F0502020204030204" pitchFamily="34" charset="0"/>
              </a:rPr>
              <a:t>ilgili</a:t>
            </a:r>
            <a:r>
              <a:rPr lang="en-US" sz="1600" b="1" dirty="0">
                <a:solidFill>
                  <a:srgbClr val="FFFF00"/>
                </a:solidFill>
                <a:latin typeface="Calibri" panose="020F0502020204030204" pitchFamily="34" charset="0"/>
                <a:cs typeface="Calibri" panose="020F0502020204030204" pitchFamily="34" charset="0"/>
              </a:rPr>
              <a:t> </a:t>
            </a:r>
            <a:r>
              <a:rPr lang="en-US" sz="1600" b="1" dirty="0" err="1">
                <a:solidFill>
                  <a:srgbClr val="FFFF00"/>
                </a:solidFill>
                <a:latin typeface="Calibri" panose="020F0502020204030204" pitchFamily="34" charset="0"/>
                <a:cs typeface="Calibri" panose="020F0502020204030204" pitchFamily="34" charset="0"/>
              </a:rPr>
              <a:t>olarak</a:t>
            </a:r>
            <a:r>
              <a:rPr lang="en-US" sz="1600" b="1" dirty="0">
                <a:solidFill>
                  <a:srgbClr val="FFFF00"/>
                </a:solidFill>
                <a:latin typeface="Calibri" panose="020F0502020204030204" pitchFamily="34" charset="0"/>
                <a:cs typeface="Calibri" panose="020F0502020204030204" pitchFamily="34" charset="0"/>
              </a:rPr>
              <a:t> </a:t>
            </a:r>
            <a:r>
              <a:rPr lang="en-US" sz="1600" b="1" dirty="0" err="1">
                <a:solidFill>
                  <a:srgbClr val="FFFF00"/>
                </a:solidFill>
                <a:latin typeface="Calibri" panose="020F0502020204030204" pitchFamily="34" charset="0"/>
                <a:cs typeface="Calibri" panose="020F0502020204030204" pitchFamily="34" charset="0"/>
              </a:rPr>
              <a:t>izaha</a:t>
            </a:r>
            <a:r>
              <a:rPr lang="en-US" sz="1600" b="1" dirty="0">
                <a:solidFill>
                  <a:srgbClr val="FFFF00"/>
                </a:solidFill>
                <a:latin typeface="Calibri" panose="020F0502020204030204" pitchFamily="34" charset="0"/>
                <a:cs typeface="Calibri" panose="020F0502020204030204" pitchFamily="34" charset="0"/>
              </a:rPr>
              <a:t> </a:t>
            </a:r>
            <a:r>
              <a:rPr lang="en-US" sz="1600" b="1" dirty="0" err="1">
                <a:solidFill>
                  <a:srgbClr val="FFFF00"/>
                </a:solidFill>
                <a:latin typeface="Calibri" panose="020F0502020204030204" pitchFamily="34" charset="0"/>
                <a:cs typeface="Calibri" panose="020F0502020204030204" pitchFamily="34" charset="0"/>
              </a:rPr>
              <a:t>davet</a:t>
            </a:r>
            <a:r>
              <a:rPr lang="en-US" sz="1600" b="1" dirty="0">
                <a:solidFill>
                  <a:srgbClr val="FFFF00"/>
                </a:solidFill>
                <a:latin typeface="Calibri" panose="020F0502020204030204" pitchFamily="34" charset="0"/>
                <a:cs typeface="Calibri" panose="020F0502020204030204" pitchFamily="34" charset="0"/>
              </a:rPr>
              <a:t> </a:t>
            </a:r>
            <a:r>
              <a:rPr lang="en-US" sz="1600" b="1" dirty="0" err="1">
                <a:solidFill>
                  <a:srgbClr val="FFFF00"/>
                </a:solidFill>
                <a:latin typeface="Calibri" panose="020F0502020204030204" pitchFamily="34" charset="0"/>
                <a:cs typeface="Calibri" panose="020F0502020204030204" pitchFamily="34" charset="0"/>
              </a:rPr>
              <a:t>edilmesi</a:t>
            </a:r>
            <a:r>
              <a:rPr lang="en-US" sz="1600" b="1" dirty="0">
                <a:solidFill>
                  <a:srgbClr val="FFFF00"/>
                </a:solidFill>
                <a:latin typeface="Calibri" panose="020F0502020204030204" pitchFamily="34" charset="0"/>
                <a:cs typeface="Calibri" panose="020F0502020204030204" pitchFamily="34" charset="0"/>
              </a:rPr>
              <a:t> </a:t>
            </a:r>
            <a:r>
              <a:rPr lang="en-US" sz="1600" b="1" dirty="0" err="1">
                <a:solidFill>
                  <a:srgbClr val="FFFF00"/>
                </a:solidFill>
                <a:latin typeface="Calibri" panose="020F0502020204030204" pitchFamily="34" charset="0"/>
                <a:cs typeface="Calibri" panose="020F0502020204030204" pitchFamily="34" charset="0"/>
              </a:rPr>
              <a:t>mümkün</a:t>
            </a:r>
            <a:r>
              <a:rPr lang="en-US" sz="1600" b="1" dirty="0">
                <a:solidFill>
                  <a:srgbClr val="FFFF00"/>
                </a:solidFill>
                <a:latin typeface="Calibri" panose="020F0502020204030204" pitchFamily="34" charset="0"/>
                <a:cs typeface="Calibri" panose="020F0502020204030204" pitchFamily="34" charset="0"/>
              </a:rPr>
              <a:t> </a:t>
            </a:r>
            <a:r>
              <a:rPr lang="en-US" sz="1600" b="1" dirty="0" err="1">
                <a:solidFill>
                  <a:srgbClr val="FFFF00"/>
                </a:solidFill>
                <a:latin typeface="Calibri" panose="020F0502020204030204" pitchFamily="34" charset="0"/>
                <a:cs typeface="Calibri" panose="020F0502020204030204" pitchFamily="34" charset="0"/>
              </a:rPr>
              <a:t>bulunmamakla</a:t>
            </a:r>
            <a:r>
              <a:rPr lang="en-US" sz="1600" b="1" dirty="0">
                <a:solidFill>
                  <a:srgbClr val="FFFF00"/>
                </a:solidFill>
                <a:latin typeface="Calibri" panose="020F0502020204030204" pitchFamily="34" charset="0"/>
                <a:cs typeface="Calibri" panose="020F0502020204030204" pitchFamily="34" charset="0"/>
              </a:rPr>
              <a:t> </a:t>
            </a:r>
            <a:r>
              <a:rPr lang="en-US" sz="1600" b="1" dirty="0" err="1">
                <a:solidFill>
                  <a:srgbClr val="FFFF00"/>
                </a:solidFill>
                <a:latin typeface="Calibri" panose="020F0502020204030204" pitchFamily="34" charset="0"/>
                <a:cs typeface="Calibri" panose="020F0502020204030204" pitchFamily="34" charset="0"/>
              </a:rPr>
              <a:t>birlikte</a:t>
            </a:r>
            <a:r>
              <a:rPr lang="en-US" sz="1600" b="1" dirty="0">
                <a:solidFill>
                  <a:srgbClr val="FFFF00"/>
                </a:solidFill>
                <a:latin typeface="Calibri" panose="020F0502020204030204" pitchFamily="34" charset="0"/>
                <a:cs typeface="Calibri" panose="020F0502020204030204" pitchFamily="34" charset="0"/>
              </a:rPr>
              <a:t>, </a:t>
            </a:r>
            <a:r>
              <a:rPr lang="en-US" sz="1600" b="1" dirty="0" err="1">
                <a:solidFill>
                  <a:srgbClr val="FFFF00"/>
                </a:solidFill>
                <a:latin typeface="Calibri" panose="020F0502020204030204" pitchFamily="34" charset="0"/>
                <a:cs typeface="Calibri" panose="020F0502020204030204" pitchFamily="34" charset="0"/>
              </a:rPr>
              <a:t>ilgili</a:t>
            </a:r>
            <a:r>
              <a:rPr lang="en-US" sz="1600" b="1" dirty="0">
                <a:solidFill>
                  <a:srgbClr val="FFFF00"/>
                </a:solidFill>
                <a:latin typeface="Calibri" panose="020F0502020204030204" pitchFamily="34" charset="0"/>
                <a:cs typeface="Calibri" panose="020F0502020204030204" pitchFamily="34" charset="0"/>
              </a:rPr>
              <a:t> </a:t>
            </a:r>
            <a:r>
              <a:rPr lang="en-US" sz="1600" b="1" dirty="0" err="1">
                <a:solidFill>
                  <a:srgbClr val="FFFF00"/>
                </a:solidFill>
                <a:latin typeface="Calibri" panose="020F0502020204030204" pitchFamily="34" charset="0"/>
                <a:cs typeface="Calibri" panose="020F0502020204030204" pitchFamily="34" charset="0"/>
              </a:rPr>
              <a:t>yıldaki</a:t>
            </a:r>
            <a:r>
              <a:rPr lang="en-US" sz="1600" b="1" dirty="0">
                <a:solidFill>
                  <a:srgbClr val="FFFF00"/>
                </a:solidFill>
                <a:latin typeface="Calibri" panose="020F0502020204030204" pitchFamily="34" charset="0"/>
                <a:cs typeface="Calibri" panose="020F0502020204030204" pitchFamily="34" charset="0"/>
              </a:rPr>
              <a:t> </a:t>
            </a:r>
            <a:r>
              <a:rPr lang="en-US" sz="1600" b="1" dirty="0" err="1">
                <a:solidFill>
                  <a:srgbClr val="FFFF00"/>
                </a:solidFill>
                <a:latin typeface="Calibri" panose="020F0502020204030204" pitchFamily="34" charset="0"/>
                <a:cs typeface="Calibri" panose="020F0502020204030204" pitchFamily="34" charset="0"/>
              </a:rPr>
              <a:t>toplam</a:t>
            </a:r>
            <a:r>
              <a:rPr lang="en-US" sz="1600" b="1" dirty="0">
                <a:solidFill>
                  <a:srgbClr val="FFFF00"/>
                </a:solidFill>
                <a:latin typeface="Calibri" panose="020F0502020204030204" pitchFamily="34" charset="0"/>
                <a:cs typeface="Calibri" panose="020F0502020204030204" pitchFamily="34" charset="0"/>
              </a:rPr>
              <a:t> mal </a:t>
            </a:r>
            <a:r>
              <a:rPr lang="en-US" sz="1600" b="1" dirty="0" err="1">
                <a:solidFill>
                  <a:srgbClr val="FFFF00"/>
                </a:solidFill>
                <a:latin typeface="Calibri" panose="020F0502020204030204" pitchFamily="34" charset="0"/>
                <a:cs typeface="Calibri" panose="020F0502020204030204" pitchFamily="34" charset="0"/>
              </a:rPr>
              <a:t>ve</a:t>
            </a:r>
            <a:r>
              <a:rPr lang="en-US" sz="1600" b="1" dirty="0">
                <a:solidFill>
                  <a:srgbClr val="FFFF00"/>
                </a:solidFill>
                <a:latin typeface="Calibri" panose="020F0502020204030204" pitchFamily="34" charset="0"/>
                <a:cs typeface="Calibri" panose="020F0502020204030204" pitchFamily="34" charset="0"/>
              </a:rPr>
              <a:t> </a:t>
            </a:r>
            <a:r>
              <a:rPr lang="en-US" sz="1600" b="1" dirty="0" err="1">
                <a:solidFill>
                  <a:srgbClr val="FFFF00"/>
                </a:solidFill>
                <a:latin typeface="Calibri" panose="020F0502020204030204" pitchFamily="34" charset="0"/>
                <a:cs typeface="Calibri" panose="020F0502020204030204" pitchFamily="34" charset="0"/>
              </a:rPr>
              <a:t>hizmet</a:t>
            </a:r>
            <a:r>
              <a:rPr lang="en-US" sz="1600" b="1" dirty="0">
                <a:solidFill>
                  <a:srgbClr val="FFFF00"/>
                </a:solidFill>
                <a:latin typeface="Calibri" panose="020F0502020204030204" pitchFamily="34" charset="0"/>
                <a:cs typeface="Calibri" panose="020F0502020204030204" pitchFamily="34" charset="0"/>
              </a:rPr>
              <a:t> </a:t>
            </a:r>
            <a:r>
              <a:rPr lang="en-US" sz="1600" b="1" dirty="0" err="1">
                <a:solidFill>
                  <a:srgbClr val="FFFF00"/>
                </a:solidFill>
                <a:latin typeface="Calibri" panose="020F0502020204030204" pitchFamily="34" charset="0"/>
                <a:cs typeface="Calibri" panose="020F0502020204030204" pitchFamily="34" charset="0"/>
              </a:rPr>
              <a:t>alışlarının</a:t>
            </a:r>
            <a:r>
              <a:rPr lang="en-US" sz="1600" b="1" dirty="0">
                <a:solidFill>
                  <a:srgbClr val="FFFF00"/>
                </a:solidFill>
                <a:latin typeface="Calibri" panose="020F0502020204030204" pitchFamily="34" charset="0"/>
                <a:cs typeface="Calibri" panose="020F0502020204030204" pitchFamily="34" charset="0"/>
              </a:rPr>
              <a:t> %5'ini </a:t>
            </a:r>
            <a:r>
              <a:rPr lang="en-US" sz="1600" b="1" dirty="0" err="1">
                <a:solidFill>
                  <a:srgbClr val="FFFF00"/>
                </a:solidFill>
                <a:latin typeface="Calibri" panose="020F0502020204030204" pitchFamily="34" charset="0"/>
                <a:cs typeface="Calibri" panose="020F0502020204030204" pitchFamily="34" charset="0"/>
              </a:rPr>
              <a:t>aşmaması</a:t>
            </a:r>
            <a:r>
              <a:rPr lang="en-US" sz="1600" b="1" dirty="0">
                <a:solidFill>
                  <a:srgbClr val="FFFF00"/>
                </a:solidFill>
                <a:latin typeface="Calibri" panose="020F0502020204030204" pitchFamily="34" charset="0"/>
                <a:cs typeface="Calibri" panose="020F0502020204030204" pitchFamily="34" charset="0"/>
              </a:rPr>
              <a:t> </a:t>
            </a:r>
            <a:r>
              <a:rPr lang="en-US" sz="1600" b="1" dirty="0" err="1">
                <a:solidFill>
                  <a:srgbClr val="FFFF00"/>
                </a:solidFill>
                <a:latin typeface="Calibri" panose="020F0502020204030204" pitchFamily="34" charset="0"/>
                <a:cs typeface="Calibri" panose="020F0502020204030204" pitchFamily="34" charset="0"/>
              </a:rPr>
              <a:t>şartıyla</a:t>
            </a:r>
            <a:r>
              <a:rPr lang="en-US" sz="1600" b="1" dirty="0">
                <a:solidFill>
                  <a:srgbClr val="FFFF00"/>
                </a:solidFill>
                <a:latin typeface="Calibri" panose="020F0502020204030204" pitchFamily="34" charset="0"/>
                <a:cs typeface="Calibri" panose="020F0502020204030204" pitchFamily="34" charset="0"/>
              </a:rPr>
              <a:t> 2/10/2017 </a:t>
            </a:r>
            <a:r>
              <a:rPr lang="en-US" sz="1600" b="1" dirty="0" err="1">
                <a:solidFill>
                  <a:srgbClr val="FFFF00"/>
                </a:solidFill>
                <a:latin typeface="Calibri" panose="020F0502020204030204" pitchFamily="34" charset="0"/>
                <a:cs typeface="Calibri" panose="020F0502020204030204" pitchFamily="34" charset="0"/>
              </a:rPr>
              <a:t>tarihinde</a:t>
            </a:r>
            <a:r>
              <a:rPr lang="en-US" sz="1600" b="1" dirty="0">
                <a:solidFill>
                  <a:srgbClr val="FFFF00"/>
                </a:solidFill>
                <a:latin typeface="Calibri" panose="020F0502020204030204" pitchFamily="34" charset="0"/>
                <a:cs typeface="Calibri" panose="020F0502020204030204" pitchFamily="34" charset="0"/>
              </a:rPr>
              <a:t> </a:t>
            </a:r>
            <a:r>
              <a:rPr lang="en-US" sz="1600" b="1" dirty="0" err="1">
                <a:solidFill>
                  <a:srgbClr val="FFFF00"/>
                </a:solidFill>
                <a:latin typeface="Calibri" panose="020F0502020204030204" pitchFamily="34" charset="0"/>
                <a:cs typeface="Calibri" panose="020F0502020204030204" pitchFamily="34" charset="0"/>
              </a:rPr>
              <a:t>düzenlenen</a:t>
            </a:r>
            <a:r>
              <a:rPr lang="en-US" sz="1600" b="1" dirty="0">
                <a:solidFill>
                  <a:srgbClr val="FFFF00"/>
                </a:solidFill>
                <a:latin typeface="Calibri" panose="020F0502020204030204" pitchFamily="34" charset="0"/>
                <a:cs typeface="Calibri" panose="020F0502020204030204" pitchFamily="34" charset="0"/>
              </a:rPr>
              <a:t> </a:t>
            </a:r>
            <a:r>
              <a:rPr lang="en-US" sz="1600" b="1" dirty="0" err="1">
                <a:solidFill>
                  <a:srgbClr val="FFFF00"/>
                </a:solidFill>
                <a:latin typeface="Calibri" panose="020F0502020204030204" pitchFamily="34" charset="0"/>
                <a:cs typeface="Calibri" panose="020F0502020204030204" pitchFamily="34" charset="0"/>
              </a:rPr>
              <a:t>raporda</a:t>
            </a:r>
            <a:r>
              <a:rPr lang="en-US" sz="1600" b="1" dirty="0">
                <a:solidFill>
                  <a:srgbClr val="FFFF00"/>
                </a:solidFill>
                <a:latin typeface="Calibri" panose="020F0502020204030204" pitchFamily="34" charset="0"/>
                <a:cs typeface="Calibri" panose="020F0502020204030204" pitchFamily="34" charset="0"/>
              </a:rPr>
              <a:t> </a:t>
            </a:r>
            <a:r>
              <a:rPr lang="en-US" sz="1600" b="1" dirty="0" err="1">
                <a:solidFill>
                  <a:srgbClr val="FFFF00"/>
                </a:solidFill>
                <a:latin typeface="Calibri" panose="020F0502020204030204" pitchFamily="34" charset="0"/>
                <a:cs typeface="Calibri" panose="020F0502020204030204" pitchFamily="34" charset="0"/>
              </a:rPr>
              <a:t>belirtilen</a:t>
            </a:r>
            <a:r>
              <a:rPr lang="en-US" sz="1600" b="1" dirty="0">
                <a:solidFill>
                  <a:srgbClr val="FFFF00"/>
                </a:solidFill>
                <a:latin typeface="Calibri" panose="020F0502020204030204" pitchFamily="34" charset="0"/>
                <a:cs typeface="Calibri" panose="020F0502020204030204" pitchFamily="34" charset="0"/>
              </a:rPr>
              <a:t> </a:t>
            </a:r>
            <a:r>
              <a:rPr lang="en-US" sz="1600" b="1" dirty="0" err="1">
                <a:solidFill>
                  <a:srgbClr val="FFFF00"/>
                </a:solidFill>
                <a:latin typeface="Calibri" panose="020F0502020204030204" pitchFamily="34" charset="0"/>
                <a:cs typeface="Calibri" panose="020F0502020204030204" pitchFamily="34" charset="0"/>
              </a:rPr>
              <a:t>faturayla</a:t>
            </a:r>
            <a:r>
              <a:rPr lang="en-US" sz="1600" b="1" dirty="0">
                <a:solidFill>
                  <a:srgbClr val="FFFF00"/>
                </a:solidFill>
                <a:latin typeface="Calibri" panose="020F0502020204030204" pitchFamily="34" charset="0"/>
                <a:cs typeface="Calibri" panose="020F0502020204030204" pitchFamily="34" charset="0"/>
              </a:rPr>
              <a:t> </a:t>
            </a:r>
            <a:r>
              <a:rPr lang="en-US" sz="1600" b="1" dirty="0" err="1">
                <a:solidFill>
                  <a:srgbClr val="FFFF00"/>
                </a:solidFill>
                <a:latin typeface="Calibri" panose="020F0502020204030204" pitchFamily="34" charset="0"/>
                <a:cs typeface="Calibri" panose="020F0502020204030204" pitchFamily="34" charset="0"/>
              </a:rPr>
              <a:t>ilgili</a:t>
            </a:r>
            <a:r>
              <a:rPr lang="en-US" sz="1600" b="1" dirty="0">
                <a:solidFill>
                  <a:srgbClr val="FFFF00"/>
                </a:solidFill>
                <a:latin typeface="Calibri" panose="020F0502020204030204" pitchFamily="34" charset="0"/>
                <a:cs typeface="Calibri" panose="020F0502020204030204" pitchFamily="34" charset="0"/>
              </a:rPr>
              <a:t> </a:t>
            </a:r>
            <a:r>
              <a:rPr lang="en-US" sz="1600" b="1" dirty="0" err="1">
                <a:solidFill>
                  <a:srgbClr val="FFFF00"/>
                </a:solidFill>
                <a:latin typeface="Calibri" panose="020F0502020204030204" pitchFamily="34" charset="0"/>
                <a:cs typeface="Calibri" panose="020F0502020204030204" pitchFamily="34" charset="0"/>
              </a:rPr>
              <a:t>olarak</a:t>
            </a:r>
            <a:r>
              <a:rPr lang="en-US" sz="1600" b="1" dirty="0">
                <a:solidFill>
                  <a:srgbClr val="FFFF00"/>
                </a:solidFill>
                <a:latin typeface="Calibri" panose="020F0502020204030204" pitchFamily="34" charset="0"/>
                <a:cs typeface="Calibri" panose="020F0502020204030204" pitchFamily="34" charset="0"/>
              </a:rPr>
              <a:t> </a:t>
            </a:r>
            <a:r>
              <a:rPr lang="en-US" sz="1600" b="1" dirty="0" err="1">
                <a:solidFill>
                  <a:srgbClr val="FFFF00"/>
                </a:solidFill>
                <a:latin typeface="Calibri" panose="020F0502020204030204" pitchFamily="34" charset="0"/>
                <a:cs typeface="Calibri" panose="020F0502020204030204" pitchFamily="34" charset="0"/>
              </a:rPr>
              <a:t>izaha</a:t>
            </a:r>
            <a:r>
              <a:rPr lang="en-US" sz="1600" b="1" dirty="0">
                <a:solidFill>
                  <a:srgbClr val="FFFF00"/>
                </a:solidFill>
                <a:latin typeface="Calibri" panose="020F0502020204030204" pitchFamily="34" charset="0"/>
                <a:cs typeface="Calibri" panose="020F0502020204030204" pitchFamily="34" charset="0"/>
              </a:rPr>
              <a:t> </a:t>
            </a:r>
            <a:r>
              <a:rPr lang="en-US" sz="1600" b="1" dirty="0" err="1">
                <a:solidFill>
                  <a:srgbClr val="FFFF00"/>
                </a:solidFill>
                <a:latin typeface="Calibri" panose="020F0502020204030204" pitchFamily="34" charset="0"/>
                <a:cs typeface="Calibri" panose="020F0502020204030204" pitchFamily="34" charset="0"/>
              </a:rPr>
              <a:t>davet</a:t>
            </a:r>
            <a:r>
              <a:rPr lang="en-US" sz="1600" b="1" dirty="0">
                <a:solidFill>
                  <a:srgbClr val="FFFF00"/>
                </a:solidFill>
                <a:latin typeface="Calibri" panose="020F0502020204030204" pitchFamily="34" charset="0"/>
                <a:cs typeface="Calibri" panose="020F0502020204030204" pitchFamily="34" charset="0"/>
              </a:rPr>
              <a:t> </a:t>
            </a:r>
            <a:r>
              <a:rPr lang="en-US" sz="1600" b="1" dirty="0" err="1">
                <a:solidFill>
                  <a:srgbClr val="FFFF00"/>
                </a:solidFill>
                <a:latin typeface="Calibri" panose="020F0502020204030204" pitchFamily="34" charset="0"/>
                <a:cs typeface="Calibri" panose="020F0502020204030204" pitchFamily="34" charset="0"/>
              </a:rPr>
              <a:t>edilmesi</a:t>
            </a:r>
            <a:r>
              <a:rPr lang="en-US" sz="1600" b="1" dirty="0">
                <a:solidFill>
                  <a:srgbClr val="FFFF00"/>
                </a:solidFill>
                <a:latin typeface="Calibri" panose="020F0502020204030204" pitchFamily="34" charset="0"/>
                <a:cs typeface="Calibri" panose="020F0502020204030204" pitchFamily="34" charset="0"/>
              </a:rPr>
              <a:t> </a:t>
            </a:r>
            <a:r>
              <a:rPr lang="en-US" sz="1600" b="1" dirty="0" err="1">
                <a:solidFill>
                  <a:srgbClr val="FFFF00"/>
                </a:solidFill>
                <a:latin typeface="Calibri" panose="020F0502020204030204" pitchFamily="34" charset="0"/>
                <a:cs typeface="Calibri" panose="020F0502020204030204" pitchFamily="34" charset="0"/>
              </a:rPr>
              <a:t>mümkündür</a:t>
            </a:r>
            <a:r>
              <a:rPr lang="en-US" sz="1600" b="1" dirty="0">
                <a:latin typeface="Calibri" panose="020F0502020204030204" pitchFamily="34" charset="0"/>
                <a:cs typeface="Calibri" panose="020F0502020204030204" pitchFamily="34" charset="0"/>
              </a:rPr>
              <a:t>.</a:t>
            </a:r>
            <a:endParaRPr lang="tr-TR" sz="1600" b="1" dirty="0">
              <a:latin typeface="Calibri" panose="020F0502020204030204" pitchFamily="34" charset="0"/>
              <a:cs typeface="Calibri" panose="020F0502020204030204" pitchFamily="34" charset="0"/>
            </a:endParaRPr>
          </a:p>
        </p:txBody>
      </p:sp>
      <p:sp>
        <p:nvSpPr>
          <p:cNvPr id="6" name="Ok: Aşağı 5"/>
          <p:cNvSpPr/>
          <p:nvPr/>
        </p:nvSpPr>
        <p:spPr>
          <a:xfrm>
            <a:off x="7498289" y="1352550"/>
            <a:ext cx="1669774" cy="35814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chemeClr val="bg1"/>
                </a:solidFill>
                <a:latin typeface="Calibri" panose="020F0502020204030204" pitchFamily="34" charset="0"/>
                <a:cs typeface="Calibri" panose="020F0502020204030204" pitchFamily="34" charset="0"/>
              </a:rPr>
              <a:t>Dönem ayrımına yer verilmemiştir.</a:t>
            </a:r>
          </a:p>
        </p:txBody>
      </p:sp>
    </p:spTree>
    <p:extLst>
      <p:ext uri="{BB962C8B-B14F-4D97-AF65-F5344CB8AC3E}">
        <p14:creationId xmlns:p14="http://schemas.microsoft.com/office/powerpoint/2010/main" xmlns="" val="16692642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76469" y="1"/>
            <a:ext cx="8497957" cy="10734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r>
              <a:rPr lang="tr-TR" sz="2700" b="1" dirty="0">
                <a:solidFill>
                  <a:prstClr val="white"/>
                </a:solidFill>
                <a:latin typeface="Century Gothic" panose="020B0502020202020204"/>
              </a:rPr>
              <a:t>AYNI ŞİRKETİN FARKLI YILLARDA SAHTE FAT. KULLANIMI</a:t>
            </a:r>
          </a:p>
        </p:txBody>
      </p:sp>
      <p:sp>
        <p:nvSpPr>
          <p:cNvPr id="5" name="Oval 4"/>
          <p:cNvSpPr/>
          <p:nvPr/>
        </p:nvSpPr>
        <p:spPr>
          <a:xfrm>
            <a:off x="1371600" y="1236308"/>
            <a:ext cx="7239000" cy="390719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100" b="1" dirty="0">
                <a:solidFill>
                  <a:srgbClr val="FFFF00"/>
                </a:solidFill>
              </a:rPr>
              <a:t>T</a:t>
            </a:r>
            <a:r>
              <a:rPr lang="en-US" b="1" dirty="0" err="1">
                <a:solidFill>
                  <a:srgbClr val="FFFF00"/>
                </a:solidFill>
                <a:latin typeface="Calibri" panose="020F0502020204030204" pitchFamily="34" charset="0"/>
                <a:cs typeface="Calibri" panose="020F0502020204030204" pitchFamily="34" charset="0"/>
              </a:rPr>
              <a:t>ek</a:t>
            </a:r>
            <a:r>
              <a:rPr lang="en-US" b="1" dirty="0">
                <a:solidFill>
                  <a:srgbClr val="FFFF00"/>
                </a:solidFill>
                <a:latin typeface="Calibri" panose="020F0502020204030204" pitchFamily="34" charset="0"/>
                <a:cs typeface="Calibri" panose="020F0502020204030204" pitchFamily="34" charset="0"/>
              </a:rPr>
              <a:t> </a:t>
            </a:r>
            <a:r>
              <a:rPr lang="en-US" b="1" dirty="0" err="1">
                <a:solidFill>
                  <a:srgbClr val="FFFF00"/>
                </a:solidFill>
                <a:latin typeface="Calibri" panose="020F0502020204030204" pitchFamily="34" charset="0"/>
                <a:cs typeface="Calibri" panose="020F0502020204030204" pitchFamily="34" charset="0"/>
              </a:rPr>
              <a:t>bir</a:t>
            </a:r>
            <a:r>
              <a:rPr lang="en-US" b="1" dirty="0">
                <a:solidFill>
                  <a:srgbClr val="FFFF00"/>
                </a:solidFill>
                <a:latin typeface="Calibri" panose="020F0502020204030204" pitchFamily="34" charset="0"/>
                <a:cs typeface="Calibri" panose="020F0502020204030204" pitchFamily="34" charset="0"/>
              </a:rPr>
              <a:t> </a:t>
            </a:r>
            <a:r>
              <a:rPr lang="en-US" b="1" dirty="0" err="1">
                <a:solidFill>
                  <a:srgbClr val="FFFF00"/>
                </a:solidFill>
                <a:latin typeface="Calibri" panose="020F0502020204030204" pitchFamily="34" charset="0"/>
                <a:cs typeface="Calibri" panose="020F0502020204030204" pitchFamily="34" charset="0"/>
              </a:rPr>
              <a:t>vergi</a:t>
            </a:r>
            <a:r>
              <a:rPr lang="en-US" b="1" dirty="0">
                <a:solidFill>
                  <a:srgbClr val="FFFF00"/>
                </a:solidFill>
                <a:latin typeface="Calibri" panose="020F0502020204030204" pitchFamily="34" charset="0"/>
                <a:cs typeface="Calibri" panose="020F0502020204030204" pitchFamily="34" charset="0"/>
              </a:rPr>
              <a:t> </a:t>
            </a:r>
            <a:r>
              <a:rPr lang="en-US" b="1" dirty="0" err="1">
                <a:solidFill>
                  <a:srgbClr val="FFFF00"/>
                </a:solidFill>
                <a:latin typeface="Calibri" panose="020F0502020204030204" pitchFamily="34" charset="0"/>
                <a:cs typeface="Calibri" panose="020F0502020204030204" pitchFamily="34" charset="0"/>
              </a:rPr>
              <a:t>tekniği</a:t>
            </a:r>
            <a:r>
              <a:rPr lang="en-US" b="1" dirty="0">
                <a:solidFill>
                  <a:srgbClr val="FFFF00"/>
                </a:solidFill>
                <a:latin typeface="Calibri" panose="020F0502020204030204" pitchFamily="34" charset="0"/>
                <a:cs typeface="Calibri" panose="020F0502020204030204" pitchFamily="34" charset="0"/>
              </a:rPr>
              <a:t> </a:t>
            </a:r>
            <a:r>
              <a:rPr lang="en-US" b="1" dirty="0" err="1">
                <a:solidFill>
                  <a:srgbClr val="FFFF00"/>
                </a:solidFill>
                <a:latin typeface="Calibri" panose="020F0502020204030204" pitchFamily="34" charset="0"/>
                <a:cs typeface="Calibri" panose="020F0502020204030204" pitchFamily="34" charset="0"/>
              </a:rPr>
              <a:t>raporunda</a:t>
            </a:r>
            <a:r>
              <a:rPr lang="en-US" b="1" dirty="0">
                <a:solidFill>
                  <a:srgbClr val="FFFF00"/>
                </a:solidFill>
                <a:latin typeface="Calibri" panose="020F0502020204030204" pitchFamily="34" charset="0"/>
                <a:cs typeface="Calibri" panose="020F0502020204030204" pitchFamily="34" charset="0"/>
              </a:rPr>
              <a:t> </a:t>
            </a:r>
            <a:endParaRPr lang="tr-TR" b="1" dirty="0">
              <a:solidFill>
                <a:srgbClr val="FFFF00"/>
              </a:solidFill>
              <a:latin typeface="Calibri" panose="020F0502020204030204" pitchFamily="34" charset="0"/>
              <a:cs typeface="Calibri" panose="020F0502020204030204" pitchFamily="34" charset="0"/>
            </a:endParaRPr>
          </a:p>
          <a:p>
            <a:pPr algn="just"/>
            <a:r>
              <a:rPr lang="en-US" b="1" dirty="0" err="1">
                <a:latin typeface="Calibri" panose="020F0502020204030204" pitchFamily="34" charset="0"/>
                <a:cs typeface="Calibri" panose="020F0502020204030204" pitchFamily="34" charset="0"/>
              </a:rPr>
              <a:t>birbirinden</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farklı</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yıllara</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ilişkin</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sahte</a:t>
            </a:r>
            <a:r>
              <a:rPr lang="en-US" b="1" dirty="0">
                <a:latin typeface="Calibri" panose="020F0502020204030204" pitchFamily="34" charset="0"/>
                <a:cs typeface="Calibri" panose="020F0502020204030204" pitchFamily="34" charset="0"/>
              </a:rPr>
              <a:t> veya </a:t>
            </a:r>
            <a:r>
              <a:rPr lang="en-US" b="1" dirty="0" err="1">
                <a:latin typeface="Calibri" panose="020F0502020204030204" pitchFamily="34" charset="0"/>
                <a:cs typeface="Calibri" panose="020F0502020204030204" pitchFamily="34" charset="0"/>
              </a:rPr>
              <a:t>muhteviyatı</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itibarıyla</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yanıltıcı</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belge</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kullanılmış</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olabileceğine</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dair</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bulguların</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mevcut</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olması</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durumunda</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söz</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konusu</a:t>
            </a:r>
            <a:r>
              <a:rPr lang="en-US" b="1" dirty="0">
                <a:latin typeface="Calibri" panose="020F0502020204030204" pitchFamily="34" charset="0"/>
                <a:cs typeface="Calibri" panose="020F0502020204030204" pitchFamily="34" charset="0"/>
              </a:rPr>
              <a:t> 50.000 </a:t>
            </a:r>
            <a:r>
              <a:rPr lang="en-US" b="1" dirty="0" err="1">
                <a:latin typeface="Calibri" panose="020F0502020204030204" pitchFamily="34" charset="0"/>
                <a:cs typeface="Calibri" panose="020F0502020204030204" pitchFamily="34" charset="0"/>
              </a:rPr>
              <a:t>TL'lik</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sınırın</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ve</a:t>
            </a:r>
            <a:r>
              <a:rPr lang="en-US" b="1" dirty="0">
                <a:latin typeface="Calibri" panose="020F0502020204030204" pitchFamily="34" charset="0"/>
                <a:cs typeface="Calibri" panose="020F0502020204030204" pitchFamily="34" charset="0"/>
              </a:rPr>
              <a:t> %5'lik </a:t>
            </a:r>
            <a:r>
              <a:rPr lang="en-US" b="1" dirty="0" err="1">
                <a:latin typeface="Calibri" panose="020F0502020204030204" pitchFamily="34" charset="0"/>
                <a:cs typeface="Calibri" panose="020F0502020204030204" pitchFamily="34" charset="0"/>
              </a:rPr>
              <a:t>oranın</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aşılmamış</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olması</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şartları</a:t>
            </a:r>
            <a:r>
              <a:rPr lang="en-US" b="1" dirty="0">
                <a:latin typeface="Calibri" panose="020F0502020204030204" pitchFamily="34" charset="0"/>
                <a:cs typeface="Calibri" panose="020F0502020204030204" pitchFamily="34" charset="0"/>
              </a:rPr>
              <a:t> </a:t>
            </a:r>
            <a:r>
              <a:rPr lang="en-US" b="1" dirty="0">
                <a:solidFill>
                  <a:srgbClr val="FFFF00"/>
                </a:solidFill>
                <a:latin typeface="Calibri" panose="020F0502020204030204" pitchFamily="34" charset="0"/>
                <a:cs typeface="Calibri" panose="020F0502020204030204" pitchFamily="34" charset="0"/>
              </a:rPr>
              <a:t>her </a:t>
            </a:r>
            <a:r>
              <a:rPr lang="en-US" b="1" dirty="0" err="1">
                <a:solidFill>
                  <a:srgbClr val="FFFF00"/>
                </a:solidFill>
                <a:latin typeface="Calibri" panose="020F0502020204030204" pitchFamily="34" charset="0"/>
                <a:cs typeface="Calibri" panose="020F0502020204030204" pitchFamily="34" charset="0"/>
              </a:rPr>
              <a:t>bir</a:t>
            </a:r>
            <a:r>
              <a:rPr lang="en-US" b="1" dirty="0">
                <a:solidFill>
                  <a:srgbClr val="FFFF00"/>
                </a:solidFill>
                <a:latin typeface="Calibri" panose="020F0502020204030204" pitchFamily="34" charset="0"/>
                <a:cs typeface="Calibri" panose="020F0502020204030204" pitchFamily="34" charset="0"/>
              </a:rPr>
              <a:t> </a:t>
            </a:r>
            <a:r>
              <a:rPr lang="en-US" b="1" dirty="0" err="1">
                <a:solidFill>
                  <a:srgbClr val="FFFF00"/>
                </a:solidFill>
                <a:latin typeface="Calibri" panose="020F0502020204030204" pitchFamily="34" charset="0"/>
                <a:cs typeface="Calibri" panose="020F0502020204030204" pitchFamily="34" charset="0"/>
              </a:rPr>
              <a:t>yıl</a:t>
            </a:r>
            <a:r>
              <a:rPr lang="en-US" b="1" dirty="0">
                <a:solidFill>
                  <a:srgbClr val="FFFF00"/>
                </a:solidFill>
                <a:latin typeface="Calibri" panose="020F0502020204030204" pitchFamily="34" charset="0"/>
                <a:cs typeface="Calibri" panose="020F0502020204030204" pitchFamily="34" charset="0"/>
              </a:rPr>
              <a:t> </a:t>
            </a:r>
            <a:r>
              <a:rPr lang="en-US" b="1" dirty="0" err="1">
                <a:solidFill>
                  <a:srgbClr val="FFFF00"/>
                </a:solidFill>
                <a:latin typeface="Calibri" panose="020F0502020204030204" pitchFamily="34" charset="0"/>
                <a:cs typeface="Calibri" panose="020F0502020204030204" pitchFamily="34" charset="0"/>
              </a:rPr>
              <a:t>itibarıyla</a:t>
            </a:r>
            <a:r>
              <a:rPr lang="en-US" b="1" dirty="0">
                <a:solidFill>
                  <a:srgbClr val="FFFF00"/>
                </a:solidFill>
                <a:latin typeface="Calibri" panose="020F0502020204030204" pitchFamily="34" charset="0"/>
                <a:cs typeface="Calibri" panose="020F0502020204030204" pitchFamily="34" charset="0"/>
              </a:rPr>
              <a:t> </a:t>
            </a:r>
            <a:r>
              <a:rPr lang="en-US" b="1" dirty="0" err="1">
                <a:solidFill>
                  <a:srgbClr val="FFFF00"/>
                </a:solidFill>
                <a:latin typeface="Calibri" panose="020F0502020204030204" pitchFamily="34" charset="0"/>
                <a:cs typeface="Calibri" panose="020F0502020204030204" pitchFamily="34" charset="0"/>
              </a:rPr>
              <a:t>ayrı</a:t>
            </a:r>
            <a:r>
              <a:rPr lang="en-US" b="1" dirty="0">
                <a:solidFill>
                  <a:srgbClr val="FFFF00"/>
                </a:solidFill>
                <a:latin typeface="Calibri" panose="020F0502020204030204" pitchFamily="34" charset="0"/>
                <a:cs typeface="Calibri" panose="020F0502020204030204" pitchFamily="34" charset="0"/>
              </a:rPr>
              <a:t> </a:t>
            </a:r>
            <a:r>
              <a:rPr lang="en-US" b="1" dirty="0" err="1">
                <a:solidFill>
                  <a:srgbClr val="FFFF00"/>
                </a:solidFill>
                <a:latin typeface="Calibri" panose="020F0502020204030204" pitchFamily="34" charset="0"/>
                <a:cs typeface="Calibri" panose="020F0502020204030204" pitchFamily="34" charset="0"/>
              </a:rPr>
              <a:t>ayrı</a:t>
            </a:r>
            <a:r>
              <a:rPr lang="en-US" b="1" dirty="0">
                <a:solidFill>
                  <a:srgbClr val="FFFF00"/>
                </a:solidFill>
                <a:latin typeface="Calibri" panose="020F0502020204030204" pitchFamily="34" charset="0"/>
                <a:cs typeface="Calibri" panose="020F0502020204030204" pitchFamily="34" charset="0"/>
              </a:rPr>
              <a:t> </a:t>
            </a:r>
            <a:r>
              <a:rPr lang="en-US" b="1" dirty="0" err="1">
                <a:solidFill>
                  <a:srgbClr val="FFFF00"/>
                </a:solidFill>
                <a:latin typeface="Calibri" panose="020F0502020204030204" pitchFamily="34" charset="0"/>
                <a:cs typeface="Calibri" panose="020F0502020204030204" pitchFamily="34" charset="0"/>
              </a:rPr>
              <a:t>değerlendirilecektir</a:t>
            </a:r>
            <a:r>
              <a:rPr lang="en-US" b="1" dirty="0">
                <a:solidFill>
                  <a:srgbClr val="FFFF00"/>
                </a:solidFill>
                <a:latin typeface="Calibri" panose="020F0502020204030204" pitchFamily="34" charset="0"/>
                <a:cs typeface="Calibri" panose="020F0502020204030204" pitchFamily="34" charset="0"/>
              </a:rPr>
              <a:t>.</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Herhangi</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bir</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yıla</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ilişkin</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bu</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şartların</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sağlanmamış</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olması</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diğer</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yıllarda</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bu</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şartlardan</a:t>
            </a:r>
            <a:r>
              <a:rPr lang="en-US" b="1" dirty="0">
                <a:latin typeface="Calibri" panose="020F0502020204030204" pitchFamily="34" charset="0"/>
                <a:cs typeface="Calibri" panose="020F0502020204030204" pitchFamily="34" charset="0"/>
              </a:rPr>
              <a:t> her </a:t>
            </a:r>
            <a:r>
              <a:rPr lang="en-US" b="1" dirty="0" err="1">
                <a:latin typeface="Calibri" panose="020F0502020204030204" pitchFamily="34" charset="0"/>
                <a:cs typeface="Calibri" panose="020F0502020204030204" pitchFamily="34" charset="0"/>
              </a:rPr>
              <a:t>ikisini</a:t>
            </a:r>
            <a:r>
              <a:rPr lang="en-US" b="1" dirty="0">
                <a:latin typeface="Calibri" panose="020F0502020204030204" pitchFamily="34" charset="0"/>
                <a:cs typeface="Calibri" panose="020F0502020204030204" pitchFamily="34" charset="0"/>
              </a:rPr>
              <a:t> de </a:t>
            </a:r>
            <a:r>
              <a:rPr lang="en-US" b="1" dirty="0" err="1">
                <a:latin typeface="Calibri" panose="020F0502020204030204" pitchFamily="34" charset="0"/>
                <a:cs typeface="Calibri" panose="020F0502020204030204" pitchFamily="34" charset="0"/>
              </a:rPr>
              <a:t>sağlayan</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mükelleflerin</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bu</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şartların</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sağlandığı</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yıla</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ilişkin</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izaha</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davet</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edilmesine</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engel</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teşkil</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etmeyecektir</a:t>
            </a:r>
            <a:r>
              <a:rPr lang="en-US" b="1" dirty="0">
                <a:latin typeface="Calibri" panose="020F0502020204030204" pitchFamily="34" charset="0"/>
                <a:cs typeface="Calibri" panose="020F0502020204030204" pitchFamily="34" charset="0"/>
              </a:rPr>
              <a:t>.</a:t>
            </a:r>
            <a:r>
              <a:rPr lang="tr-TR" b="1" dirty="0">
                <a:latin typeface="Calibri" panose="020F0502020204030204" pitchFamily="34" charset="0"/>
                <a:cs typeface="Calibri" panose="020F0502020204030204" pitchFamily="34" charset="0"/>
              </a:rPr>
              <a:t> </a:t>
            </a:r>
          </a:p>
        </p:txBody>
      </p:sp>
      <p:sp>
        <p:nvSpPr>
          <p:cNvPr id="6" name="Ok: Aşağı 5"/>
          <p:cNvSpPr/>
          <p:nvPr/>
        </p:nvSpPr>
        <p:spPr>
          <a:xfrm>
            <a:off x="136358" y="1403230"/>
            <a:ext cx="1692442" cy="337832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chemeClr val="bg1"/>
                </a:solidFill>
                <a:latin typeface="Calibri" panose="020F0502020204030204" pitchFamily="34" charset="0"/>
                <a:cs typeface="Calibri" panose="020F0502020204030204" pitchFamily="34" charset="0"/>
              </a:rPr>
              <a:t>Dönem ayrımına yer verilmiştir.</a:t>
            </a:r>
          </a:p>
        </p:txBody>
      </p:sp>
      <p:pic>
        <p:nvPicPr>
          <p:cNvPr id="7" name="Resim 6"/>
          <p:cNvPicPr>
            <a:picLocks noChangeAspect="1"/>
          </p:cNvPicPr>
          <p:nvPr/>
        </p:nvPicPr>
        <p:blipFill>
          <a:blip r:embed="rId2" cstate="print"/>
          <a:stretch>
            <a:fillRect/>
          </a:stretch>
        </p:blipFill>
        <p:spPr>
          <a:xfrm>
            <a:off x="7672137" y="1962150"/>
            <a:ext cx="1447800" cy="1868842"/>
          </a:xfrm>
          <a:prstGeom prst="rect">
            <a:avLst/>
          </a:prstGeom>
          <a:ln>
            <a:noFill/>
          </a:ln>
          <a:effectLst>
            <a:softEdge rad="112500"/>
          </a:effectLst>
        </p:spPr>
      </p:pic>
    </p:spTree>
    <p:extLst>
      <p:ext uri="{BB962C8B-B14F-4D97-AF65-F5344CB8AC3E}">
        <p14:creationId xmlns:p14="http://schemas.microsoft.com/office/powerpoint/2010/main" xmlns="" val="2468866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27991" y="1"/>
            <a:ext cx="8497957" cy="8647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r>
              <a:rPr lang="tr-TR" sz="3600" b="1" dirty="0">
                <a:solidFill>
                  <a:prstClr val="white"/>
                </a:solidFill>
                <a:latin typeface="Century Gothic" panose="020B0502020202020204"/>
              </a:rPr>
              <a:t>EMARE NEDİR?</a:t>
            </a:r>
          </a:p>
        </p:txBody>
      </p:sp>
      <p:sp>
        <p:nvSpPr>
          <p:cNvPr id="5" name="Elmas 4"/>
          <p:cNvSpPr/>
          <p:nvPr/>
        </p:nvSpPr>
        <p:spPr>
          <a:xfrm>
            <a:off x="69573" y="993911"/>
            <a:ext cx="4363279" cy="4005472"/>
          </a:xfrm>
          <a:prstGeom prst="diamond">
            <a:avLst/>
          </a:prstGeom>
          <a:solidFill>
            <a:srgbClr val="FFFF00"/>
          </a:solidFill>
          <a:ln w="571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b="1" dirty="0">
                <a:solidFill>
                  <a:schemeClr val="tx1"/>
                </a:solidFill>
              </a:rPr>
              <a:t>EMARE;</a:t>
            </a:r>
            <a:r>
              <a:rPr lang="tr-TR" b="1" dirty="0">
                <a:solidFill>
                  <a:schemeClr val="bg1"/>
                </a:solidFill>
              </a:rPr>
              <a:t> </a:t>
            </a:r>
            <a:r>
              <a:rPr lang="tr-TR" b="1" dirty="0">
                <a:solidFill>
                  <a:srgbClr val="FF0000"/>
                </a:solidFill>
              </a:rPr>
              <a:t>başka delilerle desteklenmediği takdirde tek başına delil niteliği taşımayıp </a:t>
            </a:r>
            <a:r>
              <a:rPr lang="tr-TR" b="1" dirty="0">
                <a:solidFill>
                  <a:schemeClr val="tx1"/>
                </a:solidFill>
              </a:rPr>
              <a:t>delil başlangıcı niteliğindeki </a:t>
            </a:r>
            <a:r>
              <a:rPr lang="tr-TR" b="1" dirty="0">
                <a:solidFill>
                  <a:srgbClr val="FF0000"/>
                </a:solidFill>
              </a:rPr>
              <a:t>izdir. </a:t>
            </a:r>
          </a:p>
        </p:txBody>
      </p:sp>
      <p:sp>
        <p:nvSpPr>
          <p:cNvPr id="6" name="Elmas 5"/>
          <p:cNvSpPr/>
          <p:nvPr/>
        </p:nvSpPr>
        <p:spPr>
          <a:xfrm>
            <a:off x="4562061" y="993911"/>
            <a:ext cx="4581939" cy="4005472"/>
          </a:xfrm>
          <a:prstGeom prst="diamond">
            <a:avLst/>
          </a:prstGeom>
          <a:solidFill>
            <a:schemeClr val="tx1"/>
          </a:solidFill>
          <a:ln w="571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600" b="1" dirty="0">
                <a:solidFill>
                  <a:schemeClr val="bg1"/>
                </a:solidFill>
                <a:hlinkClick r:id="rId2"/>
              </a:rPr>
              <a:t>belirti</a:t>
            </a:r>
            <a:r>
              <a:rPr lang="tr-TR" sz="1600" b="1" dirty="0">
                <a:solidFill>
                  <a:schemeClr val="bg1"/>
                </a:solidFill>
              </a:rPr>
              <a:t>; başlı başına bir hususun varlığını ispata yetmemekle beraber </a:t>
            </a:r>
            <a:r>
              <a:rPr lang="tr-TR" sz="1600" b="1" dirty="0">
                <a:solidFill>
                  <a:srgbClr val="FFFF00"/>
                </a:solidFill>
              </a:rPr>
              <a:t>onun vuku bulduğuna işaret eden ve ancak diğer delillerle desteklenmesi kaydıyla hükme dayanak yapılabilen olgulardır</a:t>
            </a:r>
            <a:r>
              <a:rPr lang="tr-TR" sz="1350" b="1" dirty="0">
                <a:solidFill>
                  <a:schemeClr val="tx1"/>
                </a:solidFill>
              </a:rPr>
              <a:t>.</a:t>
            </a:r>
            <a:r>
              <a:rPr lang="tr-TR" b="1" dirty="0">
                <a:solidFill>
                  <a:schemeClr val="tx1"/>
                </a:solidFill>
              </a:rPr>
              <a:t> </a:t>
            </a:r>
          </a:p>
        </p:txBody>
      </p:sp>
    </p:spTree>
    <p:extLst>
      <p:ext uri="{BB962C8B-B14F-4D97-AF65-F5344CB8AC3E}">
        <p14:creationId xmlns:p14="http://schemas.microsoft.com/office/powerpoint/2010/main" xmlns="" val="13431305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76469" y="1"/>
            <a:ext cx="8497957" cy="10734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r>
              <a:rPr lang="tr-TR" sz="2700" b="1" dirty="0">
                <a:solidFill>
                  <a:prstClr val="white"/>
                </a:solidFill>
                <a:latin typeface="Century Gothic" panose="020B0502020202020204"/>
              </a:rPr>
              <a:t>% 5 ORANININ TESPİTİ</a:t>
            </a:r>
          </a:p>
        </p:txBody>
      </p:sp>
      <p:pic>
        <p:nvPicPr>
          <p:cNvPr id="8" name="Resim 7"/>
          <p:cNvPicPr>
            <a:picLocks noChangeAspect="1"/>
          </p:cNvPicPr>
          <p:nvPr/>
        </p:nvPicPr>
        <p:blipFill>
          <a:blip r:embed="rId2" cstate="print"/>
          <a:stretch>
            <a:fillRect/>
          </a:stretch>
        </p:blipFill>
        <p:spPr>
          <a:xfrm>
            <a:off x="152400" y="33088"/>
            <a:ext cx="1953195" cy="108926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9" name="Akış Çizelgesi: Doğrudan Erişimli Depolama 8"/>
          <p:cNvSpPr/>
          <p:nvPr/>
        </p:nvSpPr>
        <p:spPr>
          <a:xfrm>
            <a:off x="0" y="1329377"/>
            <a:ext cx="4511842" cy="3814123"/>
          </a:xfrm>
          <a:prstGeom prst="flowChartMagneticDrum">
            <a:avLst/>
          </a:prstGeom>
          <a:solidFill>
            <a:srgbClr val="0066CC"/>
          </a:solidFill>
          <a:ln w="38100">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just"/>
            <a:r>
              <a:rPr lang="tr-TR" sz="3200" b="1" dirty="0">
                <a:solidFill>
                  <a:srgbClr val="FFFF00"/>
                </a:solidFill>
                <a:latin typeface="Calibri" panose="020F0502020204030204" pitchFamily="34" charset="0"/>
                <a:cs typeface="Calibri" panose="020F0502020204030204" pitchFamily="34" charset="0"/>
              </a:rPr>
              <a:t>KDV mükellefi olanların; </a:t>
            </a:r>
            <a:r>
              <a:rPr lang="tr-TR" sz="2400" b="1" dirty="0">
                <a:latin typeface="Calibri" panose="020F0502020204030204" pitchFamily="34" charset="0"/>
                <a:cs typeface="Calibri" panose="020F0502020204030204" pitchFamily="34" charset="0"/>
              </a:rPr>
              <a:t>ilgili yıldaki toplam mal ve hizmet alışlarının belirlenmesinde</a:t>
            </a:r>
          </a:p>
        </p:txBody>
      </p:sp>
      <p:sp>
        <p:nvSpPr>
          <p:cNvPr id="2" name="Konuşma Balonu: Dikdörtgen 1">
            <a:extLst>
              <a:ext uri="{FF2B5EF4-FFF2-40B4-BE49-F238E27FC236}">
                <a16:creationId xmlns:a16="http://schemas.microsoft.com/office/drawing/2014/main" xmlns="" id="{71C0AC4E-7C44-4243-B87D-9CFD87A12C5C}"/>
              </a:ext>
            </a:extLst>
          </p:cNvPr>
          <p:cNvSpPr/>
          <p:nvPr/>
        </p:nvSpPr>
        <p:spPr>
          <a:xfrm>
            <a:off x="4343400" y="1581150"/>
            <a:ext cx="4572000" cy="3124200"/>
          </a:xfrm>
          <a:prstGeom prst="wedgeRectCallo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400" b="1" dirty="0">
                <a:solidFill>
                  <a:srgbClr val="FFFF00"/>
                </a:solidFill>
                <a:latin typeface="Calibri" panose="020F0502020204030204" pitchFamily="34" charset="0"/>
                <a:cs typeface="Calibri" panose="020F0502020204030204" pitchFamily="34" charset="0"/>
              </a:rPr>
              <a:t>öncelikle </a:t>
            </a:r>
            <a:r>
              <a:rPr lang="tr-TR" sz="2400" b="1" u="sng" dirty="0">
                <a:solidFill>
                  <a:schemeClr val="bg1"/>
                </a:solidFill>
                <a:latin typeface="Calibri" panose="020F0502020204030204" pitchFamily="34" charset="0"/>
                <a:cs typeface="Calibri" panose="020F0502020204030204" pitchFamily="34" charset="0"/>
              </a:rPr>
              <a:t>TESPİT TARİHİNE KADAR VERİLEN</a:t>
            </a:r>
            <a:r>
              <a:rPr lang="tr-TR" sz="2400" b="1" dirty="0">
                <a:solidFill>
                  <a:srgbClr val="FFFF00"/>
                </a:solidFill>
                <a:latin typeface="Calibri" panose="020F0502020204030204" pitchFamily="34" charset="0"/>
                <a:cs typeface="Calibri" panose="020F0502020204030204" pitchFamily="34" charset="0"/>
              </a:rPr>
              <a:t> KDV beyannamelerinde </a:t>
            </a:r>
            <a:r>
              <a:rPr lang="tr-TR" sz="2400" b="1" dirty="0">
                <a:solidFill>
                  <a:schemeClr val="bg1"/>
                </a:solidFill>
                <a:latin typeface="Calibri" panose="020F0502020204030204" pitchFamily="34" charset="0"/>
                <a:cs typeface="Calibri" panose="020F0502020204030204" pitchFamily="34" charset="0"/>
              </a:rPr>
              <a:t>yer alan indirilecek KDV'ye ilişkin her bir KDV oranı ayrı ayrı esas alınmak suretiyle söz konusu toplam mal ve hizmet alışlarına </a:t>
            </a:r>
            <a:r>
              <a:rPr lang="tr-TR" sz="2400" b="1" dirty="0">
                <a:solidFill>
                  <a:srgbClr val="FFFF00"/>
                </a:solidFill>
                <a:latin typeface="Calibri" panose="020F0502020204030204" pitchFamily="34" charset="0"/>
                <a:cs typeface="Calibri" panose="020F0502020204030204" pitchFamily="34" charset="0"/>
              </a:rPr>
              <a:t>ulaşılacaktır.</a:t>
            </a:r>
          </a:p>
        </p:txBody>
      </p:sp>
    </p:spTree>
    <p:extLst>
      <p:ext uri="{BB962C8B-B14F-4D97-AF65-F5344CB8AC3E}">
        <p14:creationId xmlns:p14="http://schemas.microsoft.com/office/powerpoint/2010/main" xmlns="" val="19348221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76469" y="1"/>
            <a:ext cx="8497957" cy="10734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r>
              <a:rPr lang="tr-TR" sz="2700" b="1" dirty="0">
                <a:solidFill>
                  <a:prstClr val="white"/>
                </a:solidFill>
                <a:latin typeface="Century Gothic" panose="020B0502020202020204"/>
              </a:rPr>
              <a:t>% 5 ORANININ TESPİTİNDEKİ SORUNLAR!</a:t>
            </a:r>
          </a:p>
        </p:txBody>
      </p:sp>
      <p:sp>
        <p:nvSpPr>
          <p:cNvPr id="2" name="Akış Çizelgesi: Birleştir 1"/>
          <p:cNvSpPr/>
          <p:nvPr/>
        </p:nvSpPr>
        <p:spPr>
          <a:xfrm>
            <a:off x="-69574" y="1510748"/>
            <a:ext cx="5148470" cy="3632752"/>
          </a:xfrm>
          <a:prstGeom prst="flowChartMerg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100" dirty="0">
              <a:solidFill>
                <a:schemeClr val="bg1"/>
              </a:solidFill>
            </a:endParaRPr>
          </a:p>
          <a:p>
            <a:pPr algn="ctr"/>
            <a:endParaRPr lang="tr-TR" sz="2100" dirty="0">
              <a:solidFill>
                <a:schemeClr val="bg1"/>
              </a:solidFill>
            </a:endParaRPr>
          </a:p>
          <a:p>
            <a:pPr algn="ctr"/>
            <a:r>
              <a:rPr lang="tr-TR" sz="2000" b="1" dirty="0">
                <a:solidFill>
                  <a:schemeClr val="bg1"/>
                </a:solidFill>
                <a:latin typeface="Calibri" panose="020F0502020204030204" pitchFamily="34" charset="0"/>
                <a:cs typeface="Calibri" panose="020F0502020204030204" pitchFamily="34" charset="0"/>
              </a:rPr>
              <a:t>KDV mükellefi değilse</a:t>
            </a:r>
          </a:p>
          <a:p>
            <a:pPr algn="ctr"/>
            <a:r>
              <a:rPr lang="tr-TR" sz="2000" b="1" dirty="0">
                <a:solidFill>
                  <a:schemeClr val="bg1"/>
                </a:solidFill>
                <a:latin typeface="Calibri" panose="020F0502020204030204" pitchFamily="34" charset="0"/>
                <a:cs typeface="Calibri" panose="020F0502020204030204" pitchFamily="34" charset="0"/>
              </a:rPr>
              <a:t>Nasıl hesaplanacaktır?</a:t>
            </a:r>
          </a:p>
          <a:p>
            <a:pPr algn="ctr"/>
            <a:r>
              <a:rPr lang="tr-TR" sz="2000" b="1" dirty="0">
                <a:solidFill>
                  <a:schemeClr val="bg1"/>
                </a:solidFill>
                <a:latin typeface="Calibri" panose="020F0502020204030204" pitchFamily="34" charset="0"/>
                <a:cs typeface="Calibri" panose="020F0502020204030204" pitchFamily="34" charset="0"/>
              </a:rPr>
              <a:t>Maddede</a:t>
            </a:r>
          </a:p>
          <a:p>
            <a:pPr algn="ctr"/>
            <a:r>
              <a:rPr lang="tr-TR" sz="2000" b="1" dirty="0">
                <a:solidFill>
                  <a:schemeClr val="bg1"/>
                </a:solidFill>
                <a:latin typeface="Calibri" panose="020F0502020204030204" pitchFamily="34" charset="0"/>
                <a:cs typeface="Calibri" panose="020F0502020204030204" pitchFamily="34" charset="0"/>
              </a:rPr>
              <a:t>KDV ifadesi </a:t>
            </a:r>
          </a:p>
          <a:p>
            <a:pPr algn="ctr"/>
            <a:r>
              <a:rPr lang="tr-TR" sz="2000" b="1" dirty="0">
                <a:solidFill>
                  <a:schemeClr val="bg1"/>
                </a:solidFill>
                <a:latin typeface="Calibri" panose="020F0502020204030204" pitchFamily="34" charset="0"/>
                <a:cs typeface="Calibri" panose="020F0502020204030204" pitchFamily="34" charset="0"/>
              </a:rPr>
              <a:t>Yer almamaktadır.</a:t>
            </a:r>
          </a:p>
        </p:txBody>
      </p:sp>
      <p:sp>
        <p:nvSpPr>
          <p:cNvPr id="3" name="Kaydırma: Dikey 2"/>
          <p:cNvSpPr/>
          <p:nvPr/>
        </p:nvSpPr>
        <p:spPr>
          <a:xfrm>
            <a:off x="4572000" y="1491698"/>
            <a:ext cx="4412973" cy="3518452"/>
          </a:xfrm>
          <a:prstGeom prst="vertic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350" b="1" dirty="0"/>
              <a:t>KANUNDAKİ HÜKÜM</a:t>
            </a:r>
            <a:r>
              <a:rPr lang="tr-TR" sz="1350" dirty="0"/>
              <a:t>:</a:t>
            </a:r>
          </a:p>
          <a:p>
            <a:pPr algn="ctr"/>
            <a:endParaRPr lang="tr-TR" b="1" dirty="0">
              <a:solidFill>
                <a:schemeClr val="tx1"/>
              </a:solidFill>
              <a:latin typeface="Calibri" panose="020F0502020204030204" pitchFamily="34" charset="0"/>
              <a:cs typeface="Calibri" panose="020F0502020204030204" pitchFamily="34" charset="0"/>
            </a:endParaRPr>
          </a:p>
          <a:p>
            <a:pPr algn="ctr"/>
            <a:r>
              <a:rPr lang="tr-TR" b="1" dirty="0">
                <a:solidFill>
                  <a:schemeClr val="tx1"/>
                </a:solidFill>
                <a:latin typeface="Calibri" panose="020F0502020204030204" pitchFamily="34" charset="0"/>
                <a:cs typeface="Calibri" panose="020F0502020204030204" pitchFamily="34" charset="0"/>
              </a:rPr>
              <a:t>MADDE HÜKMÜ:</a:t>
            </a:r>
          </a:p>
          <a:p>
            <a:pPr algn="just"/>
            <a:r>
              <a:rPr lang="tr-TR" b="1" dirty="0">
                <a:solidFill>
                  <a:srgbClr val="FF0000"/>
                </a:solidFill>
                <a:latin typeface="Calibri" panose="020F0502020204030204" pitchFamily="34" charset="0"/>
                <a:cs typeface="Calibri" panose="020F0502020204030204" pitchFamily="34" charset="0"/>
              </a:rPr>
              <a:t>Mükellefin ilgili yıldaki toplam mal ve hizmet alışlarının %5'ini aşmaması kaydıyla mükellefler izaha davet edilebilir. Bu fıkrada yer alan tutar, her yıl bir önceki yıla ilişkin olarak bu Kanun uyarınca belirlenen yeniden değerleme oranında artırılmak suretiyle uygulanır.</a:t>
            </a:r>
          </a:p>
        </p:txBody>
      </p:sp>
    </p:spTree>
    <p:extLst>
      <p:ext uri="{BB962C8B-B14F-4D97-AF65-F5344CB8AC3E}">
        <p14:creationId xmlns:p14="http://schemas.microsoft.com/office/powerpoint/2010/main" xmlns="" val="34588714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76469" y="1"/>
            <a:ext cx="8497957" cy="10734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r>
              <a:rPr lang="tr-TR" sz="2700" b="1" dirty="0">
                <a:solidFill>
                  <a:prstClr val="white"/>
                </a:solidFill>
                <a:latin typeface="Century Gothic" panose="020B0502020202020204"/>
              </a:rPr>
              <a:t>% 5 ORANININ TESPİTİNDEKİ SORUNLAR!</a:t>
            </a:r>
          </a:p>
        </p:txBody>
      </p:sp>
      <p:sp>
        <p:nvSpPr>
          <p:cNvPr id="2" name="Akış Çizelgesi: Birleştir 1"/>
          <p:cNvSpPr/>
          <p:nvPr/>
        </p:nvSpPr>
        <p:spPr>
          <a:xfrm rot="384093">
            <a:off x="156346" y="1436740"/>
            <a:ext cx="3497299" cy="2712314"/>
          </a:xfrm>
          <a:prstGeom prst="flowChartMerg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100" dirty="0">
              <a:solidFill>
                <a:schemeClr val="bg1"/>
              </a:solidFill>
            </a:endParaRPr>
          </a:p>
          <a:p>
            <a:pPr algn="ctr"/>
            <a:endParaRPr lang="tr-TR" sz="2100" dirty="0">
              <a:solidFill>
                <a:schemeClr val="bg1"/>
              </a:solidFill>
            </a:endParaRPr>
          </a:p>
          <a:p>
            <a:pPr algn="ctr"/>
            <a:r>
              <a:rPr lang="tr-TR" sz="2000" b="1" dirty="0">
                <a:solidFill>
                  <a:schemeClr val="bg1"/>
                </a:solidFill>
                <a:latin typeface="Calibri" panose="020F0502020204030204" pitchFamily="34" charset="0"/>
                <a:cs typeface="Calibri" panose="020F0502020204030204" pitchFamily="34" charset="0"/>
              </a:rPr>
              <a:t>KDV mükellefi değilse</a:t>
            </a:r>
          </a:p>
          <a:p>
            <a:pPr algn="ctr"/>
            <a:r>
              <a:rPr lang="tr-TR" sz="2000" b="1" dirty="0">
                <a:solidFill>
                  <a:schemeClr val="bg1"/>
                </a:solidFill>
                <a:latin typeface="Calibri" panose="020F0502020204030204" pitchFamily="34" charset="0"/>
                <a:cs typeface="Calibri" panose="020F0502020204030204" pitchFamily="34" charset="0"/>
              </a:rPr>
              <a:t>Nasıl hesaplanacaktır?</a:t>
            </a:r>
          </a:p>
          <a:p>
            <a:pPr algn="ctr"/>
            <a:endParaRPr lang="tr-TR" sz="2000" b="1" dirty="0">
              <a:solidFill>
                <a:schemeClr val="bg1"/>
              </a:solidFill>
              <a:latin typeface="Calibri" panose="020F0502020204030204" pitchFamily="34" charset="0"/>
              <a:cs typeface="Calibri" panose="020F0502020204030204" pitchFamily="34" charset="0"/>
            </a:endParaRPr>
          </a:p>
        </p:txBody>
      </p:sp>
      <p:sp>
        <p:nvSpPr>
          <p:cNvPr id="3" name="Kaydırma: Dikey 2"/>
          <p:cNvSpPr/>
          <p:nvPr/>
        </p:nvSpPr>
        <p:spPr>
          <a:xfrm>
            <a:off x="3657600" y="1538080"/>
            <a:ext cx="5103744" cy="3279913"/>
          </a:xfrm>
          <a:prstGeom prst="vertic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rgbClr val="00B050"/>
                </a:solidFill>
                <a:latin typeface="Calibri" panose="020F0502020204030204" pitchFamily="34" charset="0"/>
                <a:cs typeface="Calibri" panose="020F0502020204030204" pitchFamily="34" charset="0"/>
              </a:rPr>
              <a:t>TEBLİĞ</a:t>
            </a:r>
          </a:p>
          <a:p>
            <a:pPr algn="just"/>
            <a:r>
              <a:rPr lang="tr-TR" b="1" dirty="0">
                <a:solidFill>
                  <a:schemeClr val="tx1"/>
                </a:solidFill>
                <a:latin typeface="Calibri" panose="020F0502020204030204" pitchFamily="34" charset="0"/>
                <a:cs typeface="Calibri" panose="020F0502020204030204" pitchFamily="34" charset="0"/>
              </a:rPr>
              <a:t>KDV mükellefiyeti bulunmayan </a:t>
            </a:r>
            <a:r>
              <a:rPr lang="tr-TR" b="1" dirty="0">
                <a:solidFill>
                  <a:srgbClr val="FF0000"/>
                </a:solidFill>
                <a:latin typeface="Calibri" panose="020F0502020204030204" pitchFamily="34" charset="0"/>
                <a:cs typeface="Calibri" panose="020F0502020204030204" pitchFamily="34" charset="0"/>
              </a:rPr>
              <a:t>basit usule tabi mükelleflerin</a:t>
            </a:r>
            <a:r>
              <a:rPr lang="tr-TR" b="1" dirty="0">
                <a:solidFill>
                  <a:schemeClr val="tx1"/>
                </a:solidFill>
                <a:latin typeface="Calibri" panose="020F0502020204030204" pitchFamily="34" charset="0"/>
                <a:cs typeface="Calibri" panose="020F0502020204030204" pitchFamily="34" charset="0"/>
              </a:rPr>
              <a:t> ilgili yıldaki toplam mal ve hizmet alışlarının belirlenmesinde işletme hesabı özetinde yer alan "Dönem İçinde Satın Alınan Emtia" ve "Giderler" satırlarının toplam tutarı dikkate </a:t>
            </a:r>
            <a:r>
              <a:rPr lang="tr-TR" sz="1350" b="1" dirty="0"/>
              <a:t>alınacaktır.</a:t>
            </a:r>
          </a:p>
        </p:txBody>
      </p:sp>
      <p:sp>
        <p:nvSpPr>
          <p:cNvPr id="5" name="Yıldız: 7 Nokta 4"/>
          <p:cNvSpPr/>
          <p:nvPr/>
        </p:nvSpPr>
        <p:spPr>
          <a:xfrm>
            <a:off x="2117548" y="2800350"/>
            <a:ext cx="1844852" cy="1901274"/>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100" b="1" dirty="0">
                <a:latin typeface="Calibri" panose="020F0502020204030204" pitchFamily="34" charset="0"/>
                <a:cs typeface="Calibri" panose="020F0502020204030204" pitchFamily="34" charset="0"/>
              </a:rPr>
              <a:t>Eşitlik İLKESİ !</a:t>
            </a:r>
          </a:p>
        </p:txBody>
      </p:sp>
    </p:spTree>
    <p:extLst>
      <p:ext uri="{BB962C8B-B14F-4D97-AF65-F5344CB8AC3E}">
        <p14:creationId xmlns:p14="http://schemas.microsoft.com/office/powerpoint/2010/main" xmlns="" val="33736926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76469" y="1"/>
            <a:ext cx="8497957" cy="10734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r>
              <a:rPr lang="tr-TR" sz="2700" b="1" dirty="0">
                <a:solidFill>
                  <a:prstClr val="white"/>
                </a:solidFill>
                <a:latin typeface="Century Gothic" panose="020B0502020202020204"/>
              </a:rPr>
              <a:t>% 5 ORANININ TESPİTİNDEKİ SORUNLAR!</a:t>
            </a:r>
          </a:p>
        </p:txBody>
      </p:sp>
      <p:sp>
        <p:nvSpPr>
          <p:cNvPr id="2" name="Akış Çizelgesi: Birleştir 1"/>
          <p:cNvSpPr/>
          <p:nvPr/>
        </p:nvSpPr>
        <p:spPr>
          <a:xfrm>
            <a:off x="152400" y="1428750"/>
            <a:ext cx="4038600" cy="3632752"/>
          </a:xfrm>
          <a:prstGeom prst="flowChartMerg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100" dirty="0">
              <a:solidFill>
                <a:schemeClr val="bg1"/>
              </a:solidFill>
            </a:endParaRPr>
          </a:p>
          <a:p>
            <a:pPr algn="ctr"/>
            <a:endParaRPr lang="tr-TR" sz="2100" dirty="0">
              <a:solidFill>
                <a:schemeClr val="bg1"/>
              </a:solidFill>
            </a:endParaRPr>
          </a:p>
          <a:p>
            <a:pPr algn="ctr"/>
            <a:r>
              <a:rPr lang="tr-TR" sz="2000" b="1" dirty="0">
                <a:solidFill>
                  <a:schemeClr val="bg1"/>
                </a:solidFill>
                <a:latin typeface="Calibri" panose="020F0502020204030204" pitchFamily="34" charset="0"/>
                <a:cs typeface="Calibri" panose="020F0502020204030204" pitchFamily="34" charset="0"/>
              </a:rPr>
              <a:t>Önceki yıla ait olup geç geldiği için, geldiği yılda kaydedilen faturalar nasıl değerlendirilecektir</a:t>
            </a:r>
          </a:p>
          <a:p>
            <a:pPr algn="ctr"/>
            <a:r>
              <a:rPr lang="tr-TR" sz="2000" b="1" dirty="0">
                <a:solidFill>
                  <a:schemeClr val="bg1"/>
                </a:solidFill>
                <a:latin typeface="Calibri" panose="020F0502020204030204" pitchFamily="34" charset="0"/>
                <a:cs typeface="Calibri" panose="020F0502020204030204" pitchFamily="34" charset="0"/>
              </a:rPr>
              <a:t>?</a:t>
            </a:r>
          </a:p>
        </p:txBody>
      </p:sp>
      <p:sp>
        <p:nvSpPr>
          <p:cNvPr id="5" name="Akış Çizelgesi: Birleştir 4">
            <a:extLst>
              <a:ext uri="{FF2B5EF4-FFF2-40B4-BE49-F238E27FC236}">
                <a16:creationId xmlns:a16="http://schemas.microsoft.com/office/drawing/2014/main" xmlns="" id="{3183D38B-9D1B-4249-8159-22C8CA028D7F}"/>
              </a:ext>
            </a:extLst>
          </p:cNvPr>
          <p:cNvSpPr/>
          <p:nvPr/>
        </p:nvSpPr>
        <p:spPr>
          <a:xfrm>
            <a:off x="4343400" y="1461837"/>
            <a:ext cx="4038600" cy="3463089"/>
          </a:xfrm>
          <a:prstGeom prst="flowChartMerg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100" dirty="0">
              <a:solidFill>
                <a:schemeClr val="bg1"/>
              </a:solidFill>
            </a:endParaRPr>
          </a:p>
          <a:p>
            <a:pPr algn="ctr"/>
            <a:endParaRPr lang="tr-TR" sz="2100" dirty="0">
              <a:solidFill>
                <a:schemeClr val="bg1"/>
              </a:solidFill>
            </a:endParaRPr>
          </a:p>
          <a:p>
            <a:pPr algn="ctr"/>
            <a:r>
              <a:rPr lang="tr-TR" sz="1600" b="1" dirty="0">
                <a:solidFill>
                  <a:srgbClr val="FFFF00"/>
                </a:solidFill>
                <a:latin typeface="Calibri" panose="020F0502020204030204" pitchFamily="34" charset="0"/>
                <a:cs typeface="Calibri" panose="020F0502020204030204" pitchFamily="34" charset="0"/>
              </a:rPr>
              <a:t>KİRA, BANKA MASRAFLARI GİBİ KDV’YE TABİ OLMAYAN İŞLEM BEDELLERİ DİKKATE ALINMAYACAKTIR</a:t>
            </a:r>
          </a:p>
        </p:txBody>
      </p:sp>
    </p:spTree>
    <p:extLst>
      <p:ext uri="{BB962C8B-B14F-4D97-AF65-F5344CB8AC3E}">
        <p14:creationId xmlns:p14="http://schemas.microsoft.com/office/powerpoint/2010/main" xmlns="" val="5222030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76469" y="1"/>
            <a:ext cx="8497957" cy="10734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r>
              <a:rPr lang="tr-TR" sz="2700" b="1" dirty="0">
                <a:solidFill>
                  <a:prstClr val="white"/>
                </a:solidFill>
                <a:latin typeface="Century Gothic" panose="020B0502020202020204"/>
              </a:rPr>
              <a:t>KDV’DEN İSTİSNA İŞLEMLER DE!</a:t>
            </a:r>
          </a:p>
        </p:txBody>
      </p:sp>
      <p:sp>
        <p:nvSpPr>
          <p:cNvPr id="3" name="Çift Dalga 2">
            <a:extLst>
              <a:ext uri="{FF2B5EF4-FFF2-40B4-BE49-F238E27FC236}">
                <a16:creationId xmlns:a16="http://schemas.microsoft.com/office/drawing/2014/main" xmlns="" id="{D5374E1B-BB07-477D-A1DA-C2383C5887DF}"/>
              </a:ext>
            </a:extLst>
          </p:cNvPr>
          <p:cNvSpPr/>
          <p:nvPr/>
        </p:nvSpPr>
        <p:spPr>
          <a:xfrm>
            <a:off x="228600" y="1352550"/>
            <a:ext cx="8610600" cy="3276600"/>
          </a:xfrm>
          <a:prstGeom prst="doubleWave">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latin typeface="Calibri" panose="020F0502020204030204" pitchFamily="34" charset="0"/>
                <a:cs typeface="Calibri" panose="020F0502020204030204" pitchFamily="34" charset="0"/>
              </a:rPr>
              <a:t>SAHTE FATURA KDV’YE TABİ OLMAYAN BİR İŞLEMDEN DOĞMAKTA İSE NASIL İŞLEM YAPILACAKTIR? ÖRNEĞİN; HURDA METAL TESLİMİNE İLİŞKİN OLAN VE KDV HESAPLANMAYAN FATURANIN SAHTE VE YA MUHTEVİYATI İTİBARİYLE YANILTICI BELGE OLMASI HALİ!</a:t>
            </a:r>
          </a:p>
          <a:p>
            <a:pPr algn="ctr"/>
            <a:r>
              <a:rPr lang="tr-TR" sz="2400" b="1" dirty="0">
                <a:solidFill>
                  <a:srgbClr val="FFFF00"/>
                </a:solidFill>
                <a:latin typeface="Calibri" panose="020F0502020204030204" pitchFamily="34" charset="0"/>
                <a:cs typeface="Calibri" panose="020F0502020204030204" pitchFamily="34" charset="0"/>
              </a:rPr>
              <a:t>TEBLİĞDE VE MADDEDE BUNUNLA İLGİLİ BİR DÜZENLEME YER ALMAMAKTADIR.</a:t>
            </a:r>
          </a:p>
        </p:txBody>
      </p:sp>
    </p:spTree>
    <p:extLst>
      <p:ext uri="{BB962C8B-B14F-4D97-AF65-F5344CB8AC3E}">
        <p14:creationId xmlns:p14="http://schemas.microsoft.com/office/powerpoint/2010/main" xmlns="" val="25115450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76469" y="1"/>
            <a:ext cx="8497957" cy="10734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r>
              <a:rPr lang="tr-TR" sz="2700" b="1" dirty="0">
                <a:solidFill>
                  <a:prstClr val="white"/>
                </a:solidFill>
                <a:latin typeface="Century Gothic" panose="020B0502020202020204"/>
              </a:rPr>
              <a:t>% 5 ORANININ TESPİTİNDEKİ SORUNLAR!</a:t>
            </a:r>
          </a:p>
        </p:txBody>
      </p:sp>
      <p:sp>
        <p:nvSpPr>
          <p:cNvPr id="3" name="Ok: Sağ 2"/>
          <p:cNvSpPr/>
          <p:nvPr/>
        </p:nvSpPr>
        <p:spPr>
          <a:xfrm>
            <a:off x="119271" y="2038350"/>
            <a:ext cx="2743200" cy="218660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TESPİT EDİLEMEZ İSE</a:t>
            </a:r>
          </a:p>
        </p:txBody>
      </p:sp>
      <p:sp>
        <p:nvSpPr>
          <p:cNvPr id="5" name="Oval 4"/>
          <p:cNvSpPr/>
          <p:nvPr/>
        </p:nvSpPr>
        <p:spPr>
          <a:xfrm>
            <a:off x="2862471" y="1232450"/>
            <a:ext cx="5973416" cy="3853899"/>
          </a:xfrm>
          <a:prstGeom prst="ellipse">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b="1" dirty="0">
                <a:solidFill>
                  <a:schemeClr val="bg1"/>
                </a:solidFill>
              </a:rPr>
              <a:t>B</a:t>
            </a:r>
            <a:r>
              <a:rPr lang="en-US" sz="2000" b="1" dirty="0" err="1">
                <a:solidFill>
                  <a:schemeClr val="bg1"/>
                </a:solidFill>
                <a:latin typeface="Calibri" panose="020F0502020204030204" pitchFamily="34" charset="0"/>
                <a:cs typeface="Calibri" panose="020F0502020204030204" pitchFamily="34" charset="0"/>
              </a:rPr>
              <a:t>elgelerin</a:t>
            </a:r>
            <a:r>
              <a:rPr lang="en-US" sz="2000" b="1" dirty="0">
                <a:solidFill>
                  <a:schemeClr val="bg1"/>
                </a:solidFill>
                <a:latin typeface="Calibri" panose="020F0502020204030204" pitchFamily="34" charset="0"/>
                <a:cs typeface="Calibri" panose="020F0502020204030204" pitchFamily="34" charset="0"/>
              </a:rPr>
              <a:t> </a:t>
            </a:r>
            <a:r>
              <a:rPr lang="en-US" sz="2000" b="1" dirty="0" err="1">
                <a:solidFill>
                  <a:schemeClr val="bg1"/>
                </a:solidFill>
                <a:latin typeface="Calibri" panose="020F0502020204030204" pitchFamily="34" charset="0"/>
                <a:cs typeface="Calibri" panose="020F0502020204030204" pitchFamily="34" charset="0"/>
              </a:rPr>
              <a:t>tutarının</a:t>
            </a:r>
            <a:r>
              <a:rPr lang="en-US" sz="2000" b="1" dirty="0">
                <a:solidFill>
                  <a:schemeClr val="bg1"/>
                </a:solidFill>
                <a:latin typeface="Calibri" panose="020F0502020204030204" pitchFamily="34" charset="0"/>
                <a:cs typeface="Calibri" panose="020F0502020204030204" pitchFamily="34" charset="0"/>
              </a:rPr>
              <a:t> net </a:t>
            </a:r>
            <a:r>
              <a:rPr lang="en-US" sz="2000" b="1" dirty="0" err="1">
                <a:solidFill>
                  <a:schemeClr val="bg1"/>
                </a:solidFill>
                <a:latin typeface="Calibri" panose="020F0502020204030204" pitchFamily="34" charset="0"/>
                <a:cs typeface="Calibri" panose="020F0502020204030204" pitchFamily="34" charset="0"/>
              </a:rPr>
              <a:t>bir</a:t>
            </a:r>
            <a:r>
              <a:rPr lang="en-US" sz="2000" b="1" dirty="0">
                <a:solidFill>
                  <a:schemeClr val="bg1"/>
                </a:solidFill>
                <a:latin typeface="Calibri" panose="020F0502020204030204" pitchFamily="34" charset="0"/>
                <a:cs typeface="Calibri" panose="020F0502020204030204" pitchFamily="34" charset="0"/>
              </a:rPr>
              <a:t> </a:t>
            </a:r>
            <a:r>
              <a:rPr lang="en-US" sz="2000" b="1" dirty="0" err="1">
                <a:solidFill>
                  <a:schemeClr val="bg1"/>
                </a:solidFill>
                <a:latin typeface="Calibri" panose="020F0502020204030204" pitchFamily="34" charset="0"/>
                <a:cs typeface="Calibri" panose="020F0502020204030204" pitchFamily="34" charset="0"/>
              </a:rPr>
              <a:t>şekilde</a:t>
            </a:r>
            <a:r>
              <a:rPr lang="en-US" sz="2000" b="1" dirty="0">
                <a:solidFill>
                  <a:schemeClr val="bg1"/>
                </a:solidFill>
                <a:latin typeface="Calibri" panose="020F0502020204030204" pitchFamily="34" charset="0"/>
                <a:cs typeface="Calibri" panose="020F0502020204030204" pitchFamily="34" charset="0"/>
              </a:rPr>
              <a:t> </a:t>
            </a:r>
            <a:r>
              <a:rPr lang="en-US" sz="2000" b="1" dirty="0" err="1">
                <a:solidFill>
                  <a:schemeClr val="bg1"/>
                </a:solidFill>
                <a:latin typeface="Calibri" panose="020F0502020204030204" pitchFamily="34" charset="0"/>
                <a:cs typeface="Calibri" panose="020F0502020204030204" pitchFamily="34" charset="0"/>
              </a:rPr>
              <a:t>tespit</a:t>
            </a:r>
            <a:r>
              <a:rPr lang="en-US" sz="2000" b="1" dirty="0">
                <a:solidFill>
                  <a:schemeClr val="bg1"/>
                </a:solidFill>
                <a:latin typeface="Calibri" panose="020F0502020204030204" pitchFamily="34" charset="0"/>
                <a:cs typeface="Calibri" panose="020F0502020204030204" pitchFamily="34" charset="0"/>
              </a:rPr>
              <a:t> </a:t>
            </a:r>
            <a:r>
              <a:rPr lang="en-US" sz="2000" b="1" dirty="0" err="1">
                <a:solidFill>
                  <a:schemeClr val="bg1"/>
                </a:solidFill>
                <a:latin typeface="Calibri" panose="020F0502020204030204" pitchFamily="34" charset="0"/>
                <a:cs typeface="Calibri" panose="020F0502020204030204" pitchFamily="34" charset="0"/>
              </a:rPr>
              <a:t>edilemediği</a:t>
            </a:r>
            <a:r>
              <a:rPr lang="en-US" sz="2000" b="1" dirty="0">
                <a:solidFill>
                  <a:schemeClr val="bg1"/>
                </a:solidFill>
                <a:latin typeface="Calibri" panose="020F0502020204030204" pitchFamily="34" charset="0"/>
                <a:cs typeface="Calibri" panose="020F0502020204030204" pitchFamily="34" charset="0"/>
              </a:rPr>
              <a:t> </a:t>
            </a:r>
            <a:r>
              <a:rPr lang="en-US" sz="2000" b="1" dirty="0" err="1">
                <a:solidFill>
                  <a:schemeClr val="bg1"/>
                </a:solidFill>
                <a:latin typeface="Calibri" panose="020F0502020204030204" pitchFamily="34" charset="0"/>
                <a:cs typeface="Calibri" panose="020F0502020204030204" pitchFamily="34" charset="0"/>
              </a:rPr>
              <a:t>durumlarda</a:t>
            </a:r>
            <a:r>
              <a:rPr lang="en-US" sz="2000" b="1" dirty="0">
                <a:solidFill>
                  <a:schemeClr val="bg1"/>
                </a:solidFill>
                <a:latin typeface="Calibri" panose="020F0502020204030204" pitchFamily="34" charset="0"/>
                <a:cs typeface="Calibri" panose="020F0502020204030204" pitchFamily="34" charset="0"/>
              </a:rPr>
              <a:t>, </a:t>
            </a:r>
            <a:r>
              <a:rPr lang="en-US" sz="2400" b="1" dirty="0" err="1">
                <a:solidFill>
                  <a:srgbClr val="FFFF00"/>
                </a:solidFill>
                <a:latin typeface="Calibri" panose="020F0502020204030204" pitchFamily="34" charset="0"/>
                <a:cs typeface="Calibri" panose="020F0502020204030204" pitchFamily="34" charset="0"/>
              </a:rPr>
              <a:t>İzah</a:t>
            </a:r>
            <a:r>
              <a:rPr lang="en-US" sz="2400" b="1" dirty="0">
                <a:solidFill>
                  <a:srgbClr val="FFFF00"/>
                </a:solidFill>
                <a:latin typeface="Calibri" panose="020F0502020204030204" pitchFamily="34" charset="0"/>
                <a:cs typeface="Calibri" panose="020F0502020204030204" pitchFamily="34" charset="0"/>
              </a:rPr>
              <a:t> </a:t>
            </a:r>
            <a:r>
              <a:rPr lang="en-US" sz="2400" b="1" dirty="0" err="1">
                <a:solidFill>
                  <a:srgbClr val="FFFF00"/>
                </a:solidFill>
                <a:latin typeface="Calibri" panose="020F0502020204030204" pitchFamily="34" charset="0"/>
                <a:cs typeface="Calibri" panose="020F0502020204030204" pitchFamily="34" charset="0"/>
              </a:rPr>
              <a:t>Değerlendirme</a:t>
            </a:r>
            <a:r>
              <a:rPr lang="en-US" sz="2400" b="1" dirty="0">
                <a:solidFill>
                  <a:srgbClr val="FFFF00"/>
                </a:solidFill>
                <a:latin typeface="Calibri" panose="020F0502020204030204" pitchFamily="34" charset="0"/>
                <a:cs typeface="Calibri" panose="020F0502020204030204" pitchFamily="34" charset="0"/>
              </a:rPr>
              <a:t> </a:t>
            </a:r>
            <a:r>
              <a:rPr lang="en-US" sz="2400" b="1" dirty="0" err="1">
                <a:solidFill>
                  <a:srgbClr val="FFFF00"/>
                </a:solidFill>
                <a:latin typeface="Calibri" panose="020F0502020204030204" pitchFamily="34" charset="0"/>
                <a:cs typeface="Calibri" panose="020F0502020204030204" pitchFamily="34" charset="0"/>
              </a:rPr>
              <a:t>Komisyonunca</a:t>
            </a:r>
            <a:r>
              <a:rPr lang="en-US" sz="2400" b="1" dirty="0">
                <a:solidFill>
                  <a:srgbClr val="FFFF00"/>
                </a:solidFill>
                <a:latin typeface="Calibri" panose="020F0502020204030204" pitchFamily="34" charset="0"/>
                <a:cs typeface="Calibri" panose="020F0502020204030204" pitchFamily="34" charset="0"/>
              </a:rPr>
              <a:t> </a:t>
            </a:r>
            <a:r>
              <a:rPr lang="en-US" sz="2000" b="1" dirty="0" err="1">
                <a:solidFill>
                  <a:schemeClr val="bg1"/>
                </a:solidFill>
                <a:latin typeface="Calibri" panose="020F0502020204030204" pitchFamily="34" charset="0"/>
                <a:cs typeface="Calibri" panose="020F0502020204030204" pitchFamily="34" charset="0"/>
              </a:rPr>
              <a:t>mükelleften</a:t>
            </a:r>
            <a:r>
              <a:rPr lang="en-US" sz="2000" b="1" dirty="0">
                <a:solidFill>
                  <a:schemeClr val="bg1"/>
                </a:solidFill>
                <a:latin typeface="Calibri" panose="020F0502020204030204" pitchFamily="34" charset="0"/>
                <a:cs typeface="Calibri" panose="020F0502020204030204" pitchFamily="34" charset="0"/>
              </a:rPr>
              <a:t> </a:t>
            </a:r>
            <a:r>
              <a:rPr lang="en-US" sz="2000" b="1" dirty="0" err="1">
                <a:solidFill>
                  <a:schemeClr val="bg1"/>
                </a:solidFill>
                <a:latin typeface="Calibri" panose="020F0502020204030204" pitchFamily="34" charset="0"/>
                <a:cs typeface="Calibri" panose="020F0502020204030204" pitchFamily="34" charset="0"/>
              </a:rPr>
              <a:t>ilgili</a:t>
            </a:r>
            <a:r>
              <a:rPr lang="en-US" sz="2000" b="1" dirty="0">
                <a:solidFill>
                  <a:schemeClr val="bg1"/>
                </a:solidFill>
                <a:latin typeface="Calibri" panose="020F0502020204030204" pitchFamily="34" charset="0"/>
                <a:cs typeface="Calibri" panose="020F0502020204030204" pitchFamily="34" charset="0"/>
              </a:rPr>
              <a:t> </a:t>
            </a:r>
            <a:r>
              <a:rPr lang="en-US" sz="2000" b="1" dirty="0" err="1">
                <a:solidFill>
                  <a:schemeClr val="bg1"/>
                </a:solidFill>
                <a:latin typeface="Calibri" panose="020F0502020204030204" pitchFamily="34" charset="0"/>
                <a:cs typeface="Calibri" panose="020F0502020204030204" pitchFamily="34" charset="0"/>
              </a:rPr>
              <a:t>dönemdeki</a:t>
            </a:r>
            <a:r>
              <a:rPr lang="en-US" sz="2000" b="1" dirty="0">
                <a:solidFill>
                  <a:schemeClr val="bg1"/>
                </a:solidFill>
                <a:latin typeface="Calibri" panose="020F0502020204030204" pitchFamily="34" charset="0"/>
                <a:cs typeface="Calibri" panose="020F0502020204030204" pitchFamily="34" charset="0"/>
              </a:rPr>
              <a:t> </a:t>
            </a:r>
            <a:r>
              <a:rPr lang="en-US" sz="2000" b="1" dirty="0" err="1">
                <a:solidFill>
                  <a:schemeClr val="bg1"/>
                </a:solidFill>
                <a:latin typeface="Calibri" panose="020F0502020204030204" pitchFamily="34" charset="0"/>
                <a:cs typeface="Calibri" panose="020F0502020204030204" pitchFamily="34" charset="0"/>
              </a:rPr>
              <a:t>toplam</a:t>
            </a:r>
            <a:r>
              <a:rPr lang="en-US" sz="2000" b="1" dirty="0">
                <a:solidFill>
                  <a:schemeClr val="bg1"/>
                </a:solidFill>
                <a:latin typeface="Calibri" panose="020F0502020204030204" pitchFamily="34" charset="0"/>
                <a:cs typeface="Calibri" panose="020F0502020204030204" pitchFamily="34" charset="0"/>
              </a:rPr>
              <a:t> mal </a:t>
            </a:r>
            <a:r>
              <a:rPr lang="en-US" sz="2000" b="1" dirty="0" err="1">
                <a:solidFill>
                  <a:schemeClr val="bg1"/>
                </a:solidFill>
                <a:latin typeface="Calibri" panose="020F0502020204030204" pitchFamily="34" charset="0"/>
                <a:cs typeface="Calibri" panose="020F0502020204030204" pitchFamily="34" charset="0"/>
              </a:rPr>
              <a:t>ve</a:t>
            </a:r>
            <a:r>
              <a:rPr lang="en-US" sz="2000" b="1" dirty="0">
                <a:solidFill>
                  <a:schemeClr val="bg1"/>
                </a:solidFill>
                <a:latin typeface="Calibri" panose="020F0502020204030204" pitchFamily="34" charset="0"/>
                <a:cs typeface="Calibri" panose="020F0502020204030204" pitchFamily="34" charset="0"/>
              </a:rPr>
              <a:t> </a:t>
            </a:r>
            <a:r>
              <a:rPr lang="en-US" sz="2000" b="1" dirty="0" err="1">
                <a:solidFill>
                  <a:schemeClr val="bg1"/>
                </a:solidFill>
                <a:latin typeface="Calibri" panose="020F0502020204030204" pitchFamily="34" charset="0"/>
                <a:cs typeface="Calibri" panose="020F0502020204030204" pitchFamily="34" charset="0"/>
              </a:rPr>
              <a:t>hizmet</a:t>
            </a:r>
            <a:r>
              <a:rPr lang="en-US" sz="2000" b="1" dirty="0">
                <a:solidFill>
                  <a:schemeClr val="bg1"/>
                </a:solidFill>
                <a:latin typeface="Calibri" panose="020F0502020204030204" pitchFamily="34" charset="0"/>
                <a:cs typeface="Calibri" panose="020F0502020204030204" pitchFamily="34" charset="0"/>
              </a:rPr>
              <a:t> </a:t>
            </a:r>
            <a:r>
              <a:rPr lang="en-US" sz="2000" b="1" dirty="0" err="1">
                <a:solidFill>
                  <a:schemeClr val="bg1"/>
                </a:solidFill>
                <a:latin typeface="Calibri" panose="020F0502020204030204" pitchFamily="34" charset="0"/>
                <a:cs typeface="Calibri" panose="020F0502020204030204" pitchFamily="34" charset="0"/>
              </a:rPr>
              <a:t>alışları</a:t>
            </a:r>
            <a:r>
              <a:rPr lang="en-US" sz="2000" b="1" dirty="0">
                <a:solidFill>
                  <a:schemeClr val="bg1"/>
                </a:solidFill>
                <a:latin typeface="Calibri" panose="020F0502020204030204" pitchFamily="34" charset="0"/>
                <a:cs typeface="Calibri" panose="020F0502020204030204" pitchFamily="34" charset="0"/>
              </a:rPr>
              <a:t> </a:t>
            </a:r>
            <a:r>
              <a:rPr lang="en-US" sz="2000" b="1" dirty="0" err="1">
                <a:solidFill>
                  <a:schemeClr val="bg1"/>
                </a:solidFill>
                <a:latin typeface="Calibri" panose="020F0502020204030204" pitchFamily="34" charset="0"/>
                <a:cs typeface="Calibri" panose="020F0502020204030204" pitchFamily="34" charset="0"/>
              </a:rPr>
              <a:t>ile</a:t>
            </a:r>
            <a:r>
              <a:rPr lang="en-US" sz="2000" b="1" dirty="0">
                <a:solidFill>
                  <a:schemeClr val="bg1"/>
                </a:solidFill>
                <a:latin typeface="Calibri" panose="020F0502020204030204" pitchFamily="34" charset="0"/>
                <a:cs typeface="Calibri" panose="020F0502020204030204" pitchFamily="34" charset="0"/>
              </a:rPr>
              <a:t> </a:t>
            </a:r>
            <a:r>
              <a:rPr lang="en-US" sz="2000" b="1" dirty="0" err="1">
                <a:solidFill>
                  <a:schemeClr val="bg1"/>
                </a:solidFill>
                <a:latin typeface="Calibri" panose="020F0502020204030204" pitchFamily="34" charset="0"/>
                <a:cs typeface="Calibri" panose="020F0502020204030204" pitchFamily="34" charset="0"/>
              </a:rPr>
              <a:t>kullanılmış</a:t>
            </a:r>
            <a:r>
              <a:rPr lang="en-US" sz="2000" b="1" dirty="0">
                <a:solidFill>
                  <a:schemeClr val="bg1"/>
                </a:solidFill>
                <a:latin typeface="Calibri" panose="020F0502020204030204" pitchFamily="34" charset="0"/>
                <a:cs typeface="Calibri" panose="020F0502020204030204" pitchFamily="34" charset="0"/>
              </a:rPr>
              <a:t> </a:t>
            </a:r>
            <a:r>
              <a:rPr lang="en-US" sz="2000" b="1" dirty="0" err="1">
                <a:solidFill>
                  <a:schemeClr val="bg1"/>
                </a:solidFill>
                <a:latin typeface="Calibri" panose="020F0502020204030204" pitchFamily="34" charset="0"/>
                <a:cs typeface="Calibri" panose="020F0502020204030204" pitchFamily="34" charset="0"/>
              </a:rPr>
              <a:t>olabilecek</a:t>
            </a:r>
            <a:r>
              <a:rPr lang="en-US" sz="2000" b="1" dirty="0">
                <a:solidFill>
                  <a:schemeClr val="bg1"/>
                </a:solidFill>
                <a:latin typeface="Calibri" panose="020F0502020204030204" pitchFamily="34" charset="0"/>
                <a:cs typeface="Calibri" panose="020F0502020204030204" pitchFamily="34" charset="0"/>
              </a:rPr>
              <a:t> </a:t>
            </a:r>
            <a:r>
              <a:rPr lang="en-US" sz="2000" b="1" dirty="0" err="1">
                <a:solidFill>
                  <a:schemeClr val="bg1"/>
                </a:solidFill>
                <a:latin typeface="Calibri" panose="020F0502020204030204" pitchFamily="34" charset="0"/>
                <a:cs typeface="Calibri" panose="020F0502020204030204" pitchFamily="34" charset="0"/>
              </a:rPr>
              <a:t>sahte</a:t>
            </a:r>
            <a:r>
              <a:rPr lang="en-US" sz="2000" b="1" dirty="0">
                <a:solidFill>
                  <a:schemeClr val="bg1"/>
                </a:solidFill>
                <a:latin typeface="Calibri" panose="020F0502020204030204" pitchFamily="34" charset="0"/>
                <a:cs typeface="Calibri" panose="020F0502020204030204" pitchFamily="34" charset="0"/>
              </a:rPr>
              <a:t> veya </a:t>
            </a:r>
            <a:r>
              <a:rPr lang="en-US" sz="2000" b="1" dirty="0" err="1">
                <a:solidFill>
                  <a:schemeClr val="bg1"/>
                </a:solidFill>
                <a:latin typeface="Calibri" panose="020F0502020204030204" pitchFamily="34" charset="0"/>
                <a:cs typeface="Calibri" panose="020F0502020204030204" pitchFamily="34" charset="0"/>
              </a:rPr>
              <a:t>muhteviyatı</a:t>
            </a:r>
            <a:r>
              <a:rPr lang="en-US" sz="2000" b="1" dirty="0">
                <a:solidFill>
                  <a:schemeClr val="bg1"/>
                </a:solidFill>
                <a:latin typeface="Calibri" panose="020F0502020204030204" pitchFamily="34" charset="0"/>
                <a:cs typeface="Calibri" panose="020F0502020204030204" pitchFamily="34" charset="0"/>
              </a:rPr>
              <a:t> </a:t>
            </a:r>
            <a:r>
              <a:rPr lang="en-US" sz="2000" b="1" dirty="0" err="1">
                <a:solidFill>
                  <a:schemeClr val="bg1"/>
                </a:solidFill>
                <a:latin typeface="Calibri" panose="020F0502020204030204" pitchFamily="34" charset="0"/>
                <a:cs typeface="Calibri" panose="020F0502020204030204" pitchFamily="34" charset="0"/>
              </a:rPr>
              <a:t>itibarıyla</a:t>
            </a:r>
            <a:r>
              <a:rPr lang="en-US" sz="2000" b="1" dirty="0">
                <a:solidFill>
                  <a:schemeClr val="bg1"/>
                </a:solidFill>
                <a:latin typeface="Calibri" panose="020F0502020204030204" pitchFamily="34" charset="0"/>
                <a:cs typeface="Calibri" panose="020F0502020204030204" pitchFamily="34" charset="0"/>
              </a:rPr>
              <a:t> </a:t>
            </a:r>
            <a:r>
              <a:rPr lang="en-US" sz="2000" b="1" dirty="0" err="1">
                <a:solidFill>
                  <a:schemeClr val="bg1"/>
                </a:solidFill>
                <a:latin typeface="Calibri" panose="020F0502020204030204" pitchFamily="34" charset="0"/>
                <a:cs typeface="Calibri" panose="020F0502020204030204" pitchFamily="34" charset="0"/>
              </a:rPr>
              <a:t>yanıltıcı</a:t>
            </a:r>
            <a:r>
              <a:rPr lang="en-US" sz="2000" b="1" dirty="0">
                <a:solidFill>
                  <a:schemeClr val="bg1"/>
                </a:solidFill>
                <a:latin typeface="Calibri" panose="020F0502020204030204" pitchFamily="34" charset="0"/>
                <a:cs typeface="Calibri" panose="020F0502020204030204" pitchFamily="34" charset="0"/>
              </a:rPr>
              <a:t> </a:t>
            </a:r>
            <a:r>
              <a:rPr lang="en-US" sz="2000" b="1" dirty="0" err="1">
                <a:solidFill>
                  <a:schemeClr val="bg1"/>
                </a:solidFill>
                <a:latin typeface="Calibri" panose="020F0502020204030204" pitchFamily="34" charset="0"/>
                <a:cs typeface="Calibri" panose="020F0502020204030204" pitchFamily="34" charset="0"/>
              </a:rPr>
              <a:t>belgeleri</a:t>
            </a:r>
            <a:r>
              <a:rPr lang="en-US" sz="2000" b="1" dirty="0">
                <a:solidFill>
                  <a:schemeClr val="bg1"/>
                </a:solidFill>
                <a:latin typeface="Calibri" panose="020F0502020204030204" pitchFamily="34" charset="0"/>
                <a:cs typeface="Calibri" panose="020F0502020204030204" pitchFamily="34" charset="0"/>
              </a:rPr>
              <a:t> </a:t>
            </a:r>
            <a:r>
              <a:rPr lang="en-US" sz="2000" b="1" dirty="0" err="1">
                <a:solidFill>
                  <a:schemeClr val="bg1"/>
                </a:solidFill>
                <a:latin typeface="Calibri" panose="020F0502020204030204" pitchFamily="34" charset="0"/>
                <a:cs typeface="Calibri" panose="020F0502020204030204" pitchFamily="34" charset="0"/>
              </a:rPr>
              <a:t>yazılı</a:t>
            </a:r>
            <a:r>
              <a:rPr lang="en-US" sz="2000" b="1" dirty="0">
                <a:solidFill>
                  <a:schemeClr val="bg1"/>
                </a:solidFill>
                <a:latin typeface="Calibri" panose="020F0502020204030204" pitchFamily="34" charset="0"/>
                <a:cs typeface="Calibri" panose="020F0502020204030204" pitchFamily="34" charset="0"/>
              </a:rPr>
              <a:t> </a:t>
            </a:r>
            <a:r>
              <a:rPr lang="en-US" sz="2000" b="1" dirty="0" err="1">
                <a:solidFill>
                  <a:schemeClr val="bg1"/>
                </a:solidFill>
                <a:latin typeface="Calibri" panose="020F0502020204030204" pitchFamily="34" charset="0"/>
                <a:cs typeface="Calibri" panose="020F0502020204030204" pitchFamily="34" charset="0"/>
              </a:rPr>
              <a:t>olarak</a:t>
            </a:r>
            <a:r>
              <a:rPr lang="en-US" sz="2000" b="1" dirty="0">
                <a:solidFill>
                  <a:schemeClr val="bg1"/>
                </a:solidFill>
                <a:latin typeface="Calibri" panose="020F0502020204030204" pitchFamily="34" charset="0"/>
                <a:cs typeface="Calibri" panose="020F0502020204030204" pitchFamily="34" charset="0"/>
              </a:rPr>
              <a:t> </a:t>
            </a:r>
            <a:r>
              <a:rPr lang="en-US" sz="2000" b="1" dirty="0" err="1">
                <a:solidFill>
                  <a:schemeClr val="bg1"/>
                </a:solidFill>
                <a:latin typeface="Calibri" panose="020F0502020204030204" pitchFamily="34" charset="0"/>
                <a:cs typeface="Calibri" panose="020F0502020204030204" pitchFamily="34" charset="0"/>
              </a:rPr>
              <a:t>bildirmesi</a:t>
            </a:r>
            <a:r>
              <a:rPr lang="en-US" sz="2000" b="1" dirty="0">
                <a:solidFill>
                  <a:schemeClr val="bg1"/>
                </a:solidFill>
                <a:latin typeface="Calibri" panose="020F0502020204030204" pitchFamily="34" charset="0"/>
                <a:cs typeface="Calibri" panose="020F0502020204030204" pitchFamily="34" charset="0"/>
              </a:rPr>
              <a:t> </a:t>
            </a:r>
            <a:r>
              <a:rPr lang="en-US" sz="2000" b="1" dirty="0" err="1">
                <a:solidFill>
                  <a:schemeClr val="bg1"/>
                </a:solidFill>
                <a:latin typeface="Calibri" panose="020F0502020204030204" pitchFamily="34" charset="0"/>
                <a:cs typeface="Calibri" panose="020F0502020204030204" pitchFamily="34" charset="0"/>
              </a:rPr>
              <a:t>isten</a:t>
            </a:r>
            <a:r>
              <a:rPr lang="tr-TR" sz="2000" b="1" dirty="0" err="1">
                <a:solidFill>
                  <a:schemeClr val="bg1"/>
                </a:solidFill>
                <a:latin typeface="Calibri" panose="020F0502020204030204" pitchFamily="34" charset="0"/>
                <a:cs typeface="Calibri" panose="020F0502020204030204" pitchFamily="34" charset="0"/>
              </a:rPr>
              <a:t>ecekt</a:t>
            </a:r>
            <a:r>
              <a:rPr lang="en-US" sz="2000" b="1" dirty="0" err="1">
                <a:solidFill>
                  <a:schemeClr val="bg1"/>
                </a:solidFill>
                <a:latin typeface="Calibri" panose="020F0502020204030204" pitchFamily="34" charset="0"/>
                <a:cs typeface="Calibri" panose="020F0502020204030204" pitchFamily="34" charset="0"/>
              </a:rPr>
              <a:t>ir.</a:t>
            </a:r>
            <a:r>
              <a:rPr lang="en-US" sz="2000" b="1" dirty="0">
                <a:solidFill>
                  <a:schemeClr val="bg1"/>
                </a:solidFill>
                <a:latin typeface="Calibri" panose="020F0502020204030204" pitchFamily="34" charset="0"/>
                <a:cs typeface="Calibri" panose="020F0502020204030204" pitchFamily="34" charset="0"/>
              </a:rPr>
              <a:t> </a:t>
            </a:r>
            <a:endParaRPr lang="tr-TR" sz="20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25392901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76469" y="1"/>
            <a:ext cx="8497957" cy="10734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r>
              <a:rPr lang="tr-TR" sz="2700" b="1" dirty="0">
                <a:solidFill>
                  <a:prstClr val="white"/>
                </a:solidFill>
                <a:latin typeface="Century Gothic" panose="020B0502020202020204"/>
              </a:rPr>
              <a:t>% 5 ORANININ TESPİTİNDEKİ SORUNLAR!</a:t>
            </a:r>
          </a:p>
        </p:txBody>
      </p:sp>
      <p:sp>
        <p:nvSpPr>
          <p:cNvPr id="3" name="Ok: Sağ 2"/>
          <p:cNvSpPr/>
          <p:nvPr/>
        </p:nvSpPr>
        <p:spPr>
          <a:xfrm>
            <a:off x="119270" y="1724439"/>
            <a:ext cx="2743200" cy="275231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TESPİT EDİLDİĞİNDE İSE</a:t>
            </a:r>
          </a:p>
        </p:txBody>
      </p:sp>
      <p:sp>
        <p:nvSpPr>
          <p:cNvPr id="5" name="Oval 4"/>
          <p:cNvSpPr/>
          <p:nvPr/>
        </p:nvSpPr>
        <p:spPr>
          <a:xfrm>
            <a:off x="2862471" y="1232450"/>
            <a:ext cx="5973416" cy="3911049"/>
          </a:xfrm>
          <a:prstGeom prst="ellipse">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000" b="1" dirty="0">
                <a:solidFill>
                  <a:schemeClr val="bg1"/>
                </a:solidFill>
                <a:latin typeface="Calibri" panose="020F0502020204030204" pitchFamily="34" charset="0"/>
                <a:cs typeface="Calibri" panose="020F0502020204030204" pitchFamily="34" charset="0"/>
              </a:rPr>
              <a:t>KDV BEYANLARINDAKİ TESPİT DİKKATE ALINACAK OLUP, </a:t>
            </a:r>
            <a:r>
              <a:rPr lang="tr-TR" sz="2000" b="1" dirty="0">
                <a:solidFill>
                  <a:srgbClr val="FFFF00"/>
                </a:solidFill>
                <a:latin typeface="Calibri" panose="020F0502020204030204" pitchFamily="34" charset="0"/>
                <a:cs typeface="Calibri" panose="020F0502020204030204" pitchFamily="34" charset="0"/>
              </a:rPr>
              <a:t>KDV BEYANLARI HATALI İSE </a:t>
            </a:r>
            <a:r>
              <a:rPr lang="tr-TR" sz="2000" b="1" dirty="0">
                <a:solidFill>
                  <a:schemeClr val="bg1"/>
                </a:solidFill>
                <a:latin typeface="Calibri" panose="020F0502020204030204" pitchFamily="34" charset="0"/>
                <a:cs typeface="Calibri" panose="020F0502020204030204" pitchFamily="34" charset="0"/>
              </a:rPr>
              <a:t>BU DURUMDA HUKUKİ SÜREÇ DIŞINDA BAŞKACA BİR İŞLEM YAPILAMAYACAKTIR!</a:t>
            </a:r>
          </a:p>
          <a:p>
            <a:pPr algn="just"/>
            <a:r>
              <a:rPr lang="tr-TR" sz="2000" b="1" dirty="0">
                <a:solidFill>
                  <a:srgbClr val="FFFF00"/>
                </a:solidFill>
                <a:latin typeface="Calibri" panose="020F0502020204030204" pitchFamily="34" charset="0"/>
                <a:cs typeface="Calibri" panose="020F0502020204030204" pitchFamily="34" charset="0"/>
              </a:rPr>
              <a:t>İDAREYE BAŞVURU VE RED HALİNDE DAVA AÇILMASI </a:t>
            </a:r>
            <a:r>
              <a:rPr lang="tr-TR" sz="2000" b="1" dirty="0" err="1">
                <a:solidFill>
                  <a:srgbClr val="FFFF00"/>
                </a:solidFill>
                <a:latin typeface="Calibri" panose="020F0502020204030204" pitchFamily="34" charset="0"/>
                <a:cs typeface="Calibri" panose="020F0502020204030204" pitchFamily="34" charset="0"/>
              </a:rPr>
              <a:t>GİBi</a:t>
            </a:r>
            <a:r>
              <a:rPr lang="tr-TR" sz="2000" b="1" dirty="0">
                <a:solidFill>
                  <a:srgbClr val="FFFF0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xmlns="" val="21688040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28600" y="1"/>
            <a:ext cx="8497957" cy="10734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r>
              <a:rPr lang="tr-TR" sz="2700" b="1" dirty="0">
                <a:solidFill>
                  <a:prstClr val="white"/>
                </a:solidFill>
                <a:latin typeface="Century Gothic" panose="020B0502020202020204"/>
              </a:rPr>
              <a:t>VUK M.153/A TEMİNAT İSTEMİ UYGULAMASINA BAŞLANILMIŞTIR.</a:t>
            </a:r>
          </a:p>
        </p:txBody>
      </p:sp>
      <p:sp>
        <p:nvSpPr>
          <p:cNvPr id="3" name="Konuşma Balonu: Dikdörtgen 2"/>
          <p:cNvSpPr/>
          <p:nvPr/>
        </p:nvSpPr>
        <p:spPr>
          <a:xfrm>
            <a:off x="171058" y="1200150"/>
            <a:ext cx="8567531" cy="3786809"/>
          </a:xfrm>
          <a:prstGeom prst="wedgeRectCallou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600" b="1" dirty="0">
                <a:latin typeface="Calibri" panose="020F0502020204030204" pitchFamily="34" charset="0"/>
                <a:cs typeface="Calibri" panose="020F0502020204030204" pitchFamily="34" charset="0"/>
              </a:rPr>
              <a:t>Başkaca bir ticari, zirai ve mesleki faaliyeti olmadığı halde münhasıran sahte belge düzenlemek amacıyla mükellefiyet tesis ettirdiğinin vergi incelemesine yetkili olanlarca düzenlenen rapor ile tespit edilmesi ve mükellefiyet kaydının devamına gerek görülmediğinin raporda belirtilmesi üzerine işi bırakmış addolunan ve mükellefiyet kayıtları vergi dairesince terkin edilenlerden, serbest meslek erbabının, şahıs işletmelerinde işletme sahibinin, adi ortaklıklarda ortaklardan her birinin, ticaret şirketlerinde; şirketin, kanuni temsilcilerinin, yönetim kurulu üyelerinin, şirket sermayesinin asgari % 10'una sahip olan gerçek veya tüzel kişilerin ya da bunların asgari % 10 ortağı olduğu veya yönetiminde bulundukları teşebbüslerin, tüzel kişiliği olmayan teşekküllerde bunları idare edenlerin veya düzenlenen raporda fiillerin işlenmesinde bilfiil bulundukları tespit edilenlerin işe başlama bildiriminin alınması halinde, bunlar adına mükellefiyet tesis edilebilmesi için işe başlama bildiriminde bulunanların ve mükellefiyeti terkin edilenlerin tüm vergi borçlarının ödenmiş ve 6183 sayılı Kanunun 10 uncu maddesinin birinci fıkrasının (1), (2) ve (3) numaralı bentlerinde sayılan </a:t>
            </a:r>
            <a:r>
              <a:rPr lang="tr-TR" sz="1600" b="1" dirty="0" err="1">
                <a:latin typeface="Calibri" panose="020F0502020204030204" pitchFamily="34" charset="0"/>
                <a:cs typeface="Calibri" panose="020F0502020204030204" pitchFamily="34" charset="0"/>
              </a:rPr>
              <a:t>nev'iden</a:t>
            </a:r>
            <a:r>
              <a:rPr lang="tr-TR" sz="1600" b="1" dirty="0">
                <a:latin typeface="Calibri" panose="020F0502020204030204" pitchFamily="34" charset="0"/>
                <a:cs typeface="Calibri" panose="020F0502020204030204" pitchFamily="34" charset="0"/>
              </a:rPr>
              <a:t> 75.000  Türk Lirasından</a:t>
            </a:r>
            <a:r>
              <a:rPr lang="tr-TR" sz="1600" b="1" i="1" dirty="0">
                <a:solidFill>
                  <a:srgbClr val="FFFF00"/>
                </a:solidFill>
                <a:latin typeface="Calibri" panose="020F0502020204030204" pitchFamily="34" charset="0"/>
                <a:cs typeface="Calibri" panose="020F0502020204030204" pitchFamily="34" charset="0"/>
              </a:rPr>
              <a:t> (476 Sıra No.lu V.U.K Genel Tebliği ile 1.1.2017'dan itibaren 90.000 -TL) </a:t>
            </a:r>
            <a:r>
              <a:rPr lang="tr-TR" sz="1600" b="1" dirty="0">
                <a:latin typeface="Calibri" panose="020F0502020204030204" pitchFamily="34" charset="0"/>
                <a:cs typeface="Calibri" panose="020F0502020204030204" pitchFamily="34" charset="0"/>
              </a:rPr>
              <a:t>ve düzenlenmiş olan sahte belgelerde yer alan toplam tutarın % 10'undan az olmamak üzere teminat verilmiş olması şarttır.</a:t>
            </a:r>
          </a:p>
        </p:txBody>
      </p:sp>
    </p:spTree>
    <p:extLst>
      <p:ext uri="{BB962C8B-B14F-4D97-AF65-F5344CB8AC3E}">
        <p14:creationId xmlns:p14="http://schemas.microsoft.com/office/powerpoint/2010/main" xmlns="" val="6648606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76469" y="1"/>
            <a:ext cx="8497957" cy="10734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r>
              <a:rPr lang="tr-TR" sz="2700" b="1" dirty="0">
                <a:solidFill>
                  <a:prstClr val="white"/>
                </a:solidFill>
                <a:latin typeface="Century Gothic" panose="020B0502020202020204"/>
              </a:rPr>
              <a:t>6736 SY KANUN KDV MATRAH ARTIRIM DÜZELTMESİ!</a:t>
            </a:r>
          </a:p>
        </p:txBody>
      </p:sp>
      <p:sp>
        <p:nvSpPr>
          <p:cNvPr id="5" name="Oval 4"/>
          <p:cNvSpPr/>
          <p:nvPr/>
        </p:nvSpPr>
        <p:spPr>
          <a:xfrm>
            <a:off x="1066800" y="1232451"/>
            <a:ext cx="7391400" cy="3911049"/>
          </a:xfrm>
          <a:prstGeom prst="ellipse">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000" b="1" dirty="0">
                <a:solidFill>
                  <a:schemeClr val="bg1"/>
                </a:solidFill>
                <a:latin typeface="Calibri" panose="020F0502020204030204" pitchFamily="34" charset="0"/>
                <a:cs typeface="Calibri" panose="020F0502020204030204" pitchFamily="34" charset="0"/>
              </a:rPr>
              <a:t>BU DURUM İDARENİN DE HİZMET KUSURUNDAN KAYNAKLANDIĞINDAN, FAİZİN ÖDENMEMESİ GEREKMEKTEDİR. BUNUN İÇİN DAVA AÇILABİLİR.</a:t>
            </a:r>
          </a:p>
          <a:p>
            <a:pPr algn="just"/>
            <a:r>
              <a:rPr lang="tr-TR" sz="2000" b="1" dirty="0">
                <a:solidFill>
                  <a:schemeClr val="bg1"/>
                </a:solidFill>
                <a:latin typeface="Calibri" panose="020F0502020204030204" pitchFamily="34" charset="0"/>
                <a:cs typeface="Calibri" panose="020F0502020204030204" pitchFamily="34" charset="0"/>
              </a:rPr>
              <a:t>AYRICA, İDARENİN HİZMET KUSURU NEDENİYLE ÖDENEN EK TUTAR NEDENİYLE TAM YARGI DAVASININ AÇILMASI DA HUKUKEN MÜMKÜNDÜR.</a:t>
            </a:r>
            <a:endParaRPr lang="tr-TR" sz="2000" b="1" dirty="0">
              <a:solidFill>
                <a:srgbClr val="FFFF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20187416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76469" y="1"/>
            <a:ext cx="8497957" cy="10734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r>
              <a:rPr lang="tr-TR" sz="2700" b="1" dirty="0">
                <a:solidFill>
                  <a:prstClr val="white"/>
                </a:solidFill>
                <a:latin typeface="Century Gothic" panose="020B0502020202020204"/>
              </a:rPr>
              <a:t>ANAYASA</a:t>
            </a:r>
          </a:p>
          <a:p>
            <a:pPr algn="ctr" defTabSz="342900">
              <a:defRPr/>
            </a:pPr>
            <a:r>
              <a:rPr lang="tr-TR" sz="2700" b="1" dirty="0">
                <a:solidFill>
                  <a:prstClr val="white"/>
                </a:solidFill>
                <a:latin typeface="Century Gothic" panose="020B0502020202020204"/>
              </a:rPr>
              <a:t>ANGARYA YASAĞI!</a:t>
            </a:r>
          </a:p>
        </p:txBody>
      </p:sp>
      <p:sp>
        <p:nvSpPr>
          <p:cNvPr id="5" name="Oval 4"/>
          <p:cNvSpPr/>
          <p:nvPr/>
        </p:nvSpPr>
        <p:spPr>
          <a:xfrm>
            <a:off x="91970" y="1073427"/>
            <a:ext cx="8991600" cy="4070073"/>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000" b="1" dirty="0">
                <a:solidFill>
                  <a:schemeClr val="bg1"/>
                </a:solidFill>
              </a:rPr>
              <a:t>		II. Zorla çalıştırma yasağı</a:t>
            </a:r>
          </a:p>
          <a:p>
            <a:pPr algn="just"/>
            <a:r>
              <a:rPr lang="tr-TR" sz="2000" b="1" dirty="0">
                <a:solidFill>
                  <a:schemeClr val="bg1"/>
                </a:solidFill>
              </a:rPr>
              <a:t>MADDE 18- Hiç kimse zorla çalıştırılamaz. </a:t>
            </a:r>
            <a:r>
              <a:rPr lang="tr-TR" sz="3200" b="1" dirty="0">
                <a:solidFill>
                  <a:srgbClr val="FFFF00"/>
                </a:solidFill>
              </a:rPr>
              <a:t>Angarya yasaktır.</a:t>
            </a:r>
          </a:p>
          <a:p>
            <a:pPr algn="just"/>
            <a:r>
              <a:rPr lang="tr-TR" b="1" dirty="0">
                <a:solidFill>
                  <a:schemeClr val="bg1"/>
                </a:solidFill>
              </a:rPr>
              <a:t>Şekil ve şartları kanunla düzenlenmek üzere hükümlülük veya tutukluluk süreleri içindeki çalıştırmalar; </a:t>
            </a:r>
            <a:r>
              <a:rPr lang="tr-TR" sz="2400" b="1" i="1" u="sng" dirty="0">
                <a:solidFill>
                  <a:srgbClr val="FFFF00"/>
                </a:solidFill>
              </a:rPr>
              <a:t>olağanüstü hallerde vatandaşlardan istenecek hizmetler;</a:t>
            </a:r>
            <a:r>
              <a:rPr lang="tr-TR" sz="2400" b="1" dirty="0">
                <a:solidFill>
                  <a:schemeClr val="bg1"/>
                </a:solidFill>
              </a:rPr>
              <a:t> </a:t>
            </a:r>
            <a:r>
              <a:rPr lang="tr-TR" b="1" dirty="0">
                <a:solidFill>
                  <a:schemeClr val="bg1"/>
                </a:solidFill>
              </a:rPr>
              <a:t>ülke ihtiyaçlarının zorunlu kıldığı alanlarda öngörülen vatandaşlık ödevi niteliğindeki beden ve fikir çalışmaları, zorla çalıştırma </a:t>
            </a:r>
            <a:r>
              <a:rPr lang="tr-TR" b="1" dirty="0">
                <a:solidFill>
                  <a:srgbClr val="FFFF00"/>
                </a:solidFill>
              </a:rPr>
              <a:t>sayılmaz.</a:t>
            </a:r>
          </a:p>
        </p:txBody>
      </p:sp>
    </p:spTree>
    <p:extLst>
      <p:ext uri="{BB962C8B-B14F-4D97-AF65-F5344CB8AC3E}">
        <p14:creationId xmlns:p14="http://schemas.microsoft.com/office/powerpoint/2010/main" xmlns="" val="2879755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133600" y="1"/>
            <a:ext cx="5539409" cy="10734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r>
              <a:rPr lang="tr-TR" sz="3600" b="1" dirty="0">
                <a:solidFill>
                  <a:prstClr val="white"/>
                </a:solidFill>
                <a:latin typeface="Century Gothic" panose="020B0502020202020204"/>
              </a:rPr>
              <a:t>KARİNE NEDİR?</a:t>
            </a:r>
          </a:p>
        </p:txBody>
      </p:sp>
      <p:sp>
        <p:nvSpPr>
          <p:cNvPr id="2" name="Akış Çizelgesi: Sıralı Erişimli Depolama 1"/>
          <p:cNvSpPr/>
          <p:nvPr/>
        </p:nvSpPr>
        <p:spPr>
          <a:xfrm>
            <a:off x="79512" y="1073427"/>
            <a:ext cx="8994914" cy="3667540"/>
          </a:xfrm>
          <a:prstGeom prst="flowChartMagneticTape">
            <a:avLst/>
          </a:prstGeom>
        </p:spPr>
        <p:style>
          <a:lnRef idx="1">
            <a:schemeClr val="accent3"/>
          </a:lnRef>
          <a:fillRef idx="1003">
            <a:schemeClr val="lt2"/>
          </a:fillRef>
          <a:effectRef idx="1">
            <a:schemeClr val="accent3"/>
          </a:effectRef>
          <a:fontRef idx="minor">
            <a:schemeClr val="dk1"/>
          </a:fontRef>
        </p:style>
        <p:txBody>
          <a:bodyPr rtlCol="0" anchor="ctr"/>
          <a:lstStyle/>
          <a:p>
            <a:pPr algn="just" defTabSz="342900">
              <a:defRPr/>
            </a:pPr>
            <a:r>
              <a:rPr lang="tr-TR" b="1" dirty="0">
                <a:solidFill>
                  <a:schemeClr val="tx1"/>
                </a:solidFill>
                <a:latin typeface="Century Gothic" panose="020B0502020202020204"/>
              </a:rPr>
              <a:t>Karine, önceden bilinen ve varlığı tartışmasız olan bir olayın; ihtilaflı olan diğer bir olayın varlığının kanıtı olarak kabul edilmesi olarak tanımlanmaktadır</a:t>
            </a:r>
            <a:r>
              <a:rPr lang="tr-TR" b="1" dirty="0">
                <a:solidFill>
                  <a:prstClr val="white"/>
                </a:solidFill>
                <a:latin typeface="Century Gothic" panose="020B0502020202020204"/>
              </a:rPr>
              <a:t>.</a:t>
            </a:r>
          </a:p>
          <a:p>
            <a:pPr algn="just" defTabSz="342900">
              <a:defRPr/>
            </a:pPr>
            <a:r>
              <a:rPr lang="tr-TR" sz="1500" b="1" dirty="0">
                <a:solidFill>
                  <a:srgbClr val="FF0000"/>
                </a:solidFill>
                <a:latin typeface="Century Gothic" panose="020B0502020202020204"/>
              </a:rPr>
              <a:t>Bu tanıma göre, vergi hukukunda kanıt olarak karine, vergiyi doğuran olay ve bu olaya ilişkin muamelelerin gerçek mahiyetlerine, önceden bilinen ve varlığı </a:t>
            </a:r>
            <a:r>
              <a:rPr lang="tr-TR" b="1" u="sng" dirty="0">
                <a:solidFill>
                  <a:schemeClr val="tx1"/>
                </a:solidFill>
                <a:latin typeface="Century Gothic" panose="020B0502020202020204"/>
              </a:rPr>
              <a:t>tartışmasız ya da ilgililerce kanıtlanmış bulunan </a:t>
            </a:r>
            <a:r>
              <a:rPr lang="tr-TR" sz="1500" b="1" dirty="0">
                <a:solidFill>
                  <a:schemeClr val="bg2">
                    <a:lumMod val="10000"/>
                  </a:schemeClr>
                </a:solidFill>
                <a:latin typeface="Century Gothic" panose="020B0502020202020204"/>
              </a:rPr>
              <a:t>bir başka olayın kanıt olarak alınmasıdır. Vergi Hukuku’nda kanıt olarak kullanılan karineler, bizzat Kanun koyucu tarafından öngörülmüş olabileceği gibi, içtihat tarafından da geliştirilmiş bulunabilir.</a:t>
            </a:r>
          </a:p>
          <a:p>
            <a:pPr algn="just" defTabSz="342900">
              <a:defRPr/>
            </a:pPr>
            <a:r>
              <a:rPr lang="tr-TR" sz="1500" b="1" dirty="0">
                <a:solidFill>
                  <a:schemeClr val="tx1"/>
                </a:solidFill>
                <a:latin typeface="Century Gothic" panose="020B0502020202020204"/>
              </a:rPr>
              <a:t>(Turgut CANDAN)</a:t>
            </a:r>
          </a:p>
        </p:txBody>
      </p:sp>
    </p:spTree>
    <p:extLst>
      <p:ext uri="{BB962C8B-B14F-4D97-AF65-F5344CB8AC3E}">
        <p14:creationId xmlns:p14="http://schemas.microsoft.com/office/powerpoint/2010/main" xmlns="" val="33057544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lga 3">
            <a:extLst>
              <a:ext uri="{FF2B5EF4-FFF2-40B4-BE49-F238E27FC236}">
                <a16:creationId xmlns:a16="http://schemas.microsoft.com/office/drawing/2014/main" xmlns="" id="{37411C78-8FAA-4E67-8E06-F73A8BAFAD60}"/>
              </a:ext>
            </a:extLst>
          </p:cNvPr>
          <p:cNvSpPr/>
          <p:nvPr/>
        </p:nvSpPr>
        <p:spPr>
          <a:xfrm>
            <a:off x="533400" y="1276350"/>
            <a:ext cx="7848600" cy="3733800"/>
          </a:xfrm>
          <a:prstGeom prst="wav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6000" b="1" dirty="0">
                <a:latin typeface="Calibri" panose="020F0502020204030204" pitchFamily="34" charset="0"/>
                <a:cs typeface="Calibri" panose="020F0502020204030204" pitchFamily="34" charset="0"/>
              </a:rPr>
              <a:t>TEŞEKKÜR EDERİM</a:t>
            </a:r>
          </a:p>
        </p:txBody>
      </p:sp>
    </p:spTree>
    <p:extLst>
      <p:ext uri="{BB962C8B-B14F-4D97-AF65-F5344CB8AC3E}">
        <p14:creationId xmlns:p14="http://schemas.microsoft.com/office/powerpoint/2010/main" xmlns="" val="3208365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27991" y="1"/>
            <a:ext cx="8497957" cy="10734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r>
              <a:rPr lang="tr-TR" sz="3600" b="1" dirty="0">
                <a:solidFill>
                  <a:prstClr val="white"/>
                </a:solidFill>
                <a:latin typeface="Century Gothic" panose="020B0502020202020204"/>
              </a:rPr>
              <a:t>SONUÇ ?</a:t>
            </a:r>
          </a:p>
        </p:txBody>
      </p:sp>
      <p:sp>
        <p:nvSpPr>
          <p:cNvPr id="2" name="Dikdörtgen: Yuvarlatılmış Çapraz Köşeler 1"/>
          <p:cNvSpPr/>
          <p:nvPr/>
        </p:nvSpPr>
        <p:spPr>
          <a:xfrm>
            <a:off x="327992" y="1504950"/>
            <a:ext cx="8222974" cy="3200400"/>
          </a:xfrm>
          <a:prstGeom prst="round2Diag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solidFill>
                  <a:schemeClr val="bg2">
                    <a:lumMod val="10000"/>
                  </a:schemeClr>
                </a:solidFill>
                <a:latin typeface="Calibri" panose="020F0502020204030204" pitchFamily="34" charset="0"/>
                <a:cs typeface="Calibri" panose="020F0502020204030204" pitchFamily="34" charset="0"/>
              </a:rPr>
              <a:t>İDARE, HUKUKEN KANITLANAMAMIŞ BULUNAN </a:t>
            </a:r>
            <a:r>
              <a:rPr lang="tr-TR" sz="2800" b="1" dirty="0">
                <a:solidFill>
                  <a:srgbClr val="FF0000"/>
                </a:solidFill>
                <a:latin typeface="Calibri" panose="020F0502020204030204" pitchFamily="34" charset="0"/>
                <a:cs typeface="Calibri" panose="020F0502020204030204" pitchFamily="34" charset="0"/>
              </a:rPr>
              <a:t>BİR BAŞKA DEYİŞLE </a:t>
            </a:r>
            <a:r>
              <a:rPr lang="tr-TR" sz="2800" b="1" u="sng" dirty="0">
                <a:solidFill>
                  <a:srgbClr val="0070C0"/>
                </a:solidFill>
                <a:latin typeface="Calibri" panose="020F0502020204030204" pitchFamily="34" charset="0"/>
                <a:cs typeface="Calibri" panose="020F0502020204030204" pitchFamily="34" charset="0"/>
              </a:rPr>
              <a:t>EMARE YA DA KARİNEDEN </a:t>
            </a:r>
            <a:r>
              <a:rPr lang="tr-TR" sz="2800" b="1" dirty="0">
                <a:solidFill>
                  <a:srgbClr val="FF0000"/>
                </a:solidFill>
                <a:latin typeface="Calibri" panose="020F0502020204030204" pitchFamily="34" charset="0"/>
                <a:cs typeface="Calibri" panose="020F0502020204030204" pitchFamily="34" charset="0"/>
              </a:rPr>
              <a:t>HAREKETLE MÜKELLEFLERDEN VERGİ TALEP ETMEKTE BUNU DA GÖNÜLLÜLÜK ESASINA DAYANDIRMAKTADIR!</a:t>
            </a:r>
          </a:p>
        </p:txBody>
      </p:sp>
    </p:spTree>
    <p:extLst>
      <p:ext uri="{BB962C8B-B14F-4D97-AF65-F5344CB8AC3E}">
        <p14:creationId xmlns:p14="http://schemas.microsoft.com/office/powerpoint/2010/main" xmlns="" val="210241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27991" y="1"/>
            <a:ext cx="8497957" cy="10734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r>
              <a:rPr lang="tr-TR" sz="3600" b="1" dirty="0">
                <a:solidFill>
                  <a:prstClr val="white"/>
                </a:solidFill>
                <a:latin typeface="Century Gothic" panose="020B0502020202020204"/>
              </a:rPr>
              <a:t>ANAYASA AÇISINDAN!</a:t>
            </a:r>
          </a:p>
        </p:txBody>
      </p:sp>
      <p:sp>
        <p:nvSpPr>
          <p:cNvPr id="3" name="Oval 2"/>
          <p:cNvSpPr/>
          <p:nvPr/>
        </p:nvSpPr>
        <p:spPr>
          <a:xfrm>
            <a:off x="904461" y="1679713"/>
            <a:ext cx="7096539" cy="2981740"/>
          </a:xfrm>
          <a:prstGeom prst="ellipse">
            <a:avLst/>
          </a:prstGeom>
          <a:blipFill>
            <a:blip r:embed="rId2" cstate="print"/>
            <a:tile tx="0" ty="0" sx="100000" sy="100000" flip="none" algn="tl"/>
          </a:blipFill>
          <a:ln w="76200">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a:solidFill>
                  <a:srgbClr val="0070C0"/>
                </a:solidFill>
              </a:rPr>
              <a:t>Anayasa m.73; Ödeme Gücü İlkesi açısından madde tartışmalıdır.</a:t>
            </a:r>
          </a:p>
        </p:txBody>
      </p:sp>
    </p:spTree>
    <p:extLst>
      <p:ext uri="{BB962C8B-B14F-4D97-AF65-F5344CB8AC3E}">
        <p14:creationId xmlns:p14="http://schemas.microsoft.com/office/powerpoint/2010/main" xmlns="" val="8475148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ZAHA DAVET SON">
  <a:themeElements>
    <a:clrScheme name="Medy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extLst>
    <a:ext uri="{05A4C25C-085E-4340-85A3-A5531E510DB2}">
      <thm15:themeFamily xmlns:thm15="http://schemas.microsoft.com/office/thememl/2012/main" xmlns="" name="IZAHA DAVET SON" id="{E4A3FFED-2B74-4C4D-8230-51AF38AFEA18}" vid="{6F87258D-7046-468B-928B-7287A3E14F6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d1af3920-8fda-4ad5-98bb-96475601b038">english</DirectSourceMarket>
    <MarketSpecific xmlns="d1af3920-8fda-4ad5-98bb-96475601b038" xsi:nil="true"/>
    <ApprovalStatus xmlns="d1af3920-8fda-4ad5-98bb-96475601b038">InProgress</ApprovalStatus>
    <PrimaryImageGen xmlns="d1af3920-8fda-4ad5-98bb-96475601b038">true</PrimaryImageGen>
    <ThumbnailAssetId xmlns="d1af3920-8fda-4ad5-98bb-96475601b038" xsi:nil="true"/>
    <NumericId xmlns="d1af3920-8fda-4ad5-98bb-96475601b038">-1</NumericId>
    <TPFriendlyName xmlns="d1af3920-8fda-4ad5-98bb-96475601b038">Widescreen presentation</TPFriendlyName>
    <BusinessGroup xmlns="d1af3920-8fda-4ad5-98bb-96475601b038" xsi:nil="true"/>
    <APEditor xmlns="d1af3920-8fda-4ad5-98bb-96475601b038">
      <UserInfo>
        <DisplayName>REDMOND\v-luannv</DisplayName>
        <AccountId>109</AccountId>
        <AccountType/>
      </UserInfo>
    </APEditor>
    <SourceTitle xmlns="d1af3920-8fda-4ad5-98bb-96475601b038">Widescreen presentation</SourceTitle>
    <OpenTemplate xmlns="d1af3920-8fda-4ad5-98bb-96475601b038">true</OpenTemplate>
    <UALocComments xmlns="d1af3920-8fda-4ad5-98bb-96475601b038" xsi:nil="true"/>
    <ParentAssetId xmlns="d1af3920-8fda-4ad5-98bb-96475601b038" xsi:nil="true"/>
    <IntlLangReviewDate xmlns="d1af3920-8fda-4ad5-98bb-96475601b038" xsi:nil="true"/>
    <PublishStatusLookup xmlns="d1af3920-8fda-4ad5-98bb-96475601b038">
      <Value>83241</Value>
      <Value>325648</Value>
    </PublishStatusLookup>
    <LastPublishResultLookup xmlns="d1af3920-8fda-4ad5-98bb-96475601b038" xsi:nil="true"/>
    <MachineTranslated xmlns="d1af3920-8fda-4ad5-98bb-96475601b038">false</MachineTranslated>
    <OriginalSourceMarket xmlns="d1af3920-8fda-4ad5-98bb-96475601b038">english</OriginalSourceMarket>
    <TPInstallLocation xmlns="d1af3920-8fda-4ad5-98bb-96475601b038">{My Templates}</TPInstallLocation>
    <APDescription xmlns="d1af3920-8fda-4ad5-98bb-96475601b038" xsi:nil="true"/>
    <ClipArtFilename xmlns="d1af3920-8fda-4ad5-98bb-96475601b038" xsi:nil="true"/>
    <ContentItem xmlns="d1af3920-8fda-4ad5-98bb-96475601b038" xsi:nil="true"/>
    <EditorialStatus xmlns="d1af3920-8fda-4ad5-98bb-96475601b038" xsi:nil="true"/>
    <PublishTargets xmlns="d1af3920-8fda-4ad5-98bb-96475601b038">OfficeOnline</PublishTargets>
    <TPLaunchHelpLinkType xmlns="d1af3920-8fda-4ad5-98bb-96475601b038">Template</TPLaunchHelpLinkType>
    <TimesCloned xmlns="d1af3920-8fda-4ad5-98bb-96475601b038" xsi:nil="true"/>
    <LastModifiedDateTime xmlns="d1af3920-8fda-4ad5-98bb-96475601b038" xsi:nil="true"/>
    <Provider xmlns="d1af3920-8fda-4ad5-98bb-96475601b038">EY006220130</Provider>
    <AcquiredFrom xmlns="d1af3920-8fda-4ad5-98bb-96475601b038" xsi:nil="true"/>
    <AssetStart xmlns="d1af3920-8fda-4ad5-98bb-96475601b038">2009-01-02T00:00:00+00:00</AssetStart>
    <LastHandOff xmlns="d1af3920-8fda-4ad5-98bb-96475601b038" xsi:nil="true"/>
    <TPClientViewer xmlns="d1af3920-8fda-4ad5-98bb-96475601b038">Microsoft Office PowerPoint</TPClientViewer>
    <ArtSampleDocs xmlns="d1af3920-8fda-4ad5-98bb-96475601b038" xsi:nil="true"/>
    <UACurrentWords xmlns="d1af3920-8fda-4ad5-98bb-96475601b038">0</UACurrentWords>
    <UALocRecommendation xmlns="d1af3920-8fda-4ad5-98bb-96475601b038">Localize</UALocRecommendation>
    <IsDeleted xmlns="d1af3920-8fda-4ad5-98bb-96475601b038">false</IsDeleted>
    <ShowIn xmlns="d1af3920-8fda-4ad5-98bb-96475601b038" xsi:nil="true"/>
    <UANotes xmlns="d1af3920-8fda-4ad5-98bb-96475601b038">In the box</UANotes>
    <TemplateStatus xmlns="d1af3920-8fda-4ad5-98bb-96475601b038" xsi:nil="true"/>
    <CSXHash xmlns="d1af3920-8fda-4ad5-98bb-96475601b038" xsi:nil="true"/>
    <VoteCount xmlns="d1af3920-8fda-4ad5-98bb-96475601b038" xsi:nil="true"/>
    <DSATActionTaken xmlns="d1af3920-8fda-4ad5-98bb-96475601b038" xsi:nil="true"/>
    <AssetExpire xmlns="d1af3920-8fda-4ad5-98bb-96475601b038">2029-05-12T00:00:00+00:00</AssetExpire>
    <CSXSubmissionMarket xmlns="d1af3920-8fda-4ad5-98bb-96475601b038" xsi:nil="true"/>
    <SubmitterId xmlns="d1af3920-8fda-4ad5-98bb-96475601b038" xsi:nil="true"/>
    <TPExecutable xmlns="d1af3920-8fda-4ad5-98bb-96475601b038" xsi:nil="true"/>
    <AssetType xmlns="d1af3920-8fda-4ad5-98bb-96475601b038">TP</AssetType>
    <CSXSubmissionDate xmlns="d1af3920-8fda-4ad5-98bb-96475601b038" xsi:nil="true"/>
    <ApprovalLog xmlns="d1af3920-8fda-4ad5-98bb-96475601b038" xsi:nil="true"/>
    <BugNumber xmlns="d1af3920-8fda-4ad5-98bb-96475601b038" xsi:nil="true"/>
    <CSXUpdate xmlns="d1af3920-8fda-4ad5-98bb-96475601b038">false</CSXUpdate>
    <Milestone xmlns="d1af3920-8fda-4ad5-98bb-96475601b038" xsi:nil="true"/>
    <TPComponent xmlns="d1af3920-8fda-4ad5-98bb-96475601b038">PPTFiles</TPComponent>
    <OriginAsset xmlns="d1af3920-8fda-4ad5-98bb-96475601b038" xsi:nil="true"/>
    <AssetId xmlns="d1af3920-8fda-4ad5-98bb-96475601b038">TP010176930</AssetId>
    <TPApplication xmlns="d1af3920-8fda-4ad5-98bb-96475601b038">PowerPoint</TPApplication>
    <TPLaunchHelpLink xmlns="d1af3920-8fda-4ad5-98bb-96475601b038" xsi:nil="true"/>
    <IntlLocPriority xmlns="d1af3920-8fda-4ad5-98bb-96475601b038" xsi:nil="true"/>
    <PlannedPubDate xmlns="d1af3920-8fda-4ad5-98bb-96475601b038" xsi:nil="true"/>
    <HandoffToMSDN xmlns="d1af3920-8fda-4ad5-98bb-96475601b038" xsi:nil="true"/>
    <IntlLangReviewer xmlns="d1af3920-8fda-4ad5-98bb-96475601b038" xsi:nil="true"/>
    <CrawlForDependencies xmlns="d1af3920-8fda-4ad5-98bb-96475601b038">false</CrawlForDependencies>
    <TrustLevel xmlns="d1af3920-8fda-4ad5-98bb-96475601b038">1 Microsoft Managed Content</TrustLevel>
    <IsSearchable xmlns="d1af3920-8fda-4ad5-98bb-96475601b038">false</IsSearchable>
    <TPNamespace xmlns="d1af3920-8fda-4ad5-98bb-96475601b038">POWERPNT</TPNamespace>
    <Markets xmlns="d1af3920-8fda-4ad5-98bb-96475601b038"/>
    <IntlLangReview xmlns="d1af3920-8fda-4ad5-98bb-96475601b038" xsi:nil="true"/>
    <OutputCachingOn xmlns="d1af3920-8fda-4ad5-98bb-96475601b038">false</OutputCachingOn>
    <UAProjectedTotalWords xmlns="d1af3920-8fda-4ad5-98bb-96475601b038" xsi:nil="true"/>
    <APAuthor xmlns="d1af3920-8fda-4ad5-98bb-96475601b038">
      <UserInfo>
        <DisplayName>REDMOND\cynvey</DisplayName>
        <AccountId>233</AccountId>
        <AccountType/>
      </UserInfo>
    </APAuthor>
    <TPAppVersion xmlns="d1af3920-8fda-4ad5-98bb-96475601b038">11</TPAppVersion>
    <TPCommandLine xmlns="d1af3920-8fda-4ad5-98bb-96475601b038">{PP} /n {FilePath}</TPCommandLine>
    <FriendlyTitle xmlns="d1af3920-8fda-4ad5-98bb-96475601b038" xsi:nil="true"/>
    <OOCacheId xmlns="d1af3920-8fda-4ad5-98bb-96475601b038" xsi:nil="true"/>
    <EditorialTags xmlns="d1af3920-8fda-4ad5-98bb-96475601b038" xsi:nil="true"/>
    <Providers xmlns="d1af3920-8fda-4ad5-98bb-96475601b038" xsi:nil="true"/>
    <TemplateTemplateType xmlns="d1af3920-8fda-4ad5-98bb-96475601b038">PowerPoint 2003 Default</TemplateTemplateType>
    <LegacyData xmlns="d1af3920-8fda-4ad5-98bb-96475601b038" xsi:nil="true"/>
    <Manager xmlns="d1af3920-8fda-4ad5-98bb-96475601b038" xsi:nil="true"/>
    <PolicheckWords xmlns="d1af3920-8fda-4ad5-98bb-96475601b038" xsi:nil="true"/>
    <Downloads xmlns="d1af3920-8fda-4ad5-98bb-96475601b038">0</Downloads>
    <LocOverallLocStatusLookup xmlns="d1af3920-8fda-4ad5-98bb-96475601b038" xsi:nil="true"/>
    <LocLastLocAttemptVersionTypeLookup xmlns="d1af3920-8fda-4ad5-98bb-96475601b038" xsi:nil="true"/>
    <BlockPublish xmlns="d1af3920-8fda-4ad5-98bb-96475601b038" xsi:nil="true"/>
    <LocalizationTagsTaxHTField0 xmlns="d1af3920-8fda-4ad5-98bb-96475601b038">
      <Terms xmlns="http://schemas.microsoft.com/office/infopath/2007/PartnerControls"/>
    </LocalizationTagsTaxHTField0>
    <ScenarioTagsTaxHTField0 xmlns="d1af3920-8fda-4ad5-98bb-96475601b038">
      <Terms xmlns="http://schemas.microsoft.com/office/infopath/2007/PartnerControls"/>
    </ScenarioTagsTaxHTField0>
    <CampaignTagsTaxHTField0 xmlns="d1af3920-8fda-4ad5-98bb-96475601b038">
      <Terms xmlns="http://schemas.microsoft.com/office/infopath/2007/PartnerControls"/>
    </CampaignTagsTaxHTField0>
    <LocLastLocAttemptVersionLookup xmlns="d1af3920-8fda-4ad5-98bb-96475601b038">63607</LocLastLocAttemptVersionLookup>
    <LocOverallHandbackStatusLookup xmlns="d1af3920-8fda-4ad5-98bb-96475601b038" xsi:nil="true"/>
    <LocProcessedForHandoffsLookup xmlns="d1af3920-8fda-4ad5-98bb-96475601b038" xsi:nil="true"/>
    <LocProcessedForMarketsLookup xmlns="d1af3920-8fda-4ad5-98bb-96475601b038" xsi:nil="true"/>
    <LocPublishedLinkedAssetsLookup xmlns="d1af3920-8fda-4ad5-98bb-96475601b038" xsi:nil="true"/>
    <LocNewPublishedVersionLookup xmlns="d1af3920-8fda-4ad5-98bb-96475601b038" xsi:nil="true"/>
    <LocManualTestRequired xmlns="d1af3920-8fda-4ad5-98bb-96475601b038" xsi:nil="true"/>
    <LocRecommendedHandoff xmlns="d1af3920-8fda-4ad5-98bb-96475601b038" xsi:nil="true"/>
    <LocPublishedDependentAssetsLookup xmlns="d1af3920-8fda-4ad5-98bb-96475601b038" xsi:nil="true"/>
    <RecommendationsModifier xmlns="d1af3920-8fda-4ad5-98bb-96475601b038" xsi:nil="true"/>
    <FeatureTagsTaxHTField0 xmlns="d1af3920-8fda-4ad5-98bb-96475601b038">
      <Terms xmlns="http://schemas.microsoft.com/office/infopath/2007/PartnerControls"/>
    </FeatureTagsTaxHTField0>
    <LocOverallPreviewStatusLookup xmlns="d1af3920-8fda-4ad5-98bb-96475601b038" xsi:nil="true"/>
    <LocOverallPublishStatusLookup xmlns="d1af3920-8fda-4ad5-98bb-96475601b038" xsi:nil="true"/>
    <TaxCatchAll xmlns="d1af3920-8fda-4ad5-98bb-96475601b038"/>
    <InternalTagsTaxHTField0 xmlns="d1af3920-8fda-4ad5-98bb-96475601b038">
      <Terms xmlns="http://schemas.microsoft.com/office/infopath/2007/PartnerControls"/>
    </InternalTagsTaxHTField0>
    <LocComments xmlns="d1af3920-8fda-4ad5-98bb-96475601b038" xsi:nil="true"/>
    <OriginalRelease xmlns="d1af3920-8fda-4ad5-98bb-96475601b038">14</OriginalRelease>
    <LocMarketGroupTiers2 xmlns="d1af3920-8fda-4ad5-98bb-96475601b038"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DC5CB8ABFAEE764594C61AB7267324960400FC796B3B1D425B47B2BA3D040986AFEA" ma:contentTypeVersion="54" ma:contentTypeDescription="Create a new document." ma:contentTypeScope="" ma:versionID="5a1acea528c7c5829e252ff707a59f1d">
  <xsd:schema xmlns:xsd="http://www.w3.org/2001/XMLSchema" xmlns:xs="http://www.w3.org/2001/XMLSchema" xmlns:p="http://schemas.microsoft.com/office/2006/metadata/properties" xmlns:ns2="d1af3920-8fda-4ad5-98bb-96475601b038" targetNamespace="http://schemas.microsoft.com/office/2006/metadata/properties" ma:root="true" ma:fieldsID="991be377f5446d760613b893d6a1276a" ns2:_="">
    <xsd:import namespace="d1af3920-8fda-4ad5-98bb-96475601b038"/>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af3920-8fda-4ad5-98bb-96475601b038"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0:00:00Z"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lockPublish" ma:index="12" nillable="true" ma:displayName="Block from Publishing?" ma:default="" ma:internalName="BlockPublish" ma:readOnly="false">
      <xsd:simpleType>
        <xsd:restriction base="dms:Boolean"/>
      </xsd:simpleType>
    </xsd:element>
    <xsd:element name="BugNumber" ma:index="13" nillable="true" ma:displayName="Bug Number" ma:default="" ma:internalName="BugNumber" ma:readOnly="false">
      <xsd:simpleType>
        <xsd:restriction base="dms:Text"/>
      </xsd:simpleType>
    </xsd:element>
    <xsd:element name="CampaignTagsTaxHTField0" ma:index="15" nillable="true" ma:taxonomy="true" ma:internalName="CampaignTagsTaxHTField0" ma:taxonomyFieldName="CampaignTags" ma:displayName="Campaigns" ma:readOnly="false" ma:default="" ma:fieldId="{3ebc54a6-a9d6-4e8f-af7a-6f14ef19a17f}"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6" nillable="true" ma:displayName="Client Viewer" ma:default="" ma:internalName="TPClientViewer">
      <xsd:simpleType>
        <xsd:restriction base="dms:Text"/>
      </xsd:simpleType>
    </xsd:element>
    <xsd:element name="ClipArtFilename" ma:index="17" nillable="true" ma:displayName="Clip Art Name" ma:default="" ma:internalName="ClipArtFilename" ma:readOnly="false">
      <xsd:simpleType>
        <xsd:restriction base="dms:Text"/>
      </xsd:simpleType>
    </xsd:element>
    <xsd:element name="TPCommandLine" ma:index="18" nillable="true" ma:displayName="Command Line" ma:default="" ma:internalName="TPCommandLine">
      <xsd:simpleType>
        <xsd:restriction base="dms:Text"/>
      </xsd:simpleType>
    </xsd:element>
    <xsd:element name="TPComponent" ma:index="19" nillable="true" ma:displayName="Component" ma:default="" ma:internalName="TPComponent">
      <xsd:simpleType>
        <xsd:restriction base="dms:Text"/>
      </xsd:simpleType>
    </xsd:element>
    <xsd:element name="ContentItem" ma:index="20" nillable="true" ma:displayName="Content Item" ma:default="" ma:hidden="true" ma:internalName="ContentItem" ma:readOnly="false">
      <xsd:simpleType>
        <xsd:restriction base="dms:Unknown"/>
      </xsd:simpleType>
    </xsd:element>
    <xsd:element name="CrawlForDependencies" ma:index="22" nillable="true" ma:displayName="Crawl for Dependencies?" ma:default="true" ma:internalName="CrawlForDependencies" ma:readOnly="false">
      <xsd:simpleType>
        <xsd:restriction base="dms:Boolean"/>
      </xsd:simpleType>
    </xsd:element>
    <xsd:element name="CSXHash" ma:index="25" nillable="true" ma:displayName="CSX Hash" ma:default="" ma:indexed="true" ma:internalName="CSXHash" ma:readOnly="false">
      <xsd:simpleType>
        <xsd:restriction base="dms:Text"/>
      </xsd:simpleType>
    </xsd:element>
    <xsd:element name="CSXSubmissionMarket" ma:index="26" nillable="true" ma:displayName="CSX Submission Market" ma:default="" ma:list="{5B15831B-954F-43D5-900F-AF5E125B61A8}" ma:internalName="CSXSubmissionMarket" ma:readOnly="false" ma:showField="MarketName" ma:web="d1af3920-8fda-4ad5-98bb-96475601b038">
      <xsd:simpleType>
        <xsd:restriction base="dms:Lookup"/>
      </xsd:simpleType>
    </xsd:element>
    <xsd:element name="CSXUpdate" ma:index="27" nillable="true" ma:displayName="CSX Updated?" ma:default="false" ma:internalName="CSXUpdate" ma:readOnly="false">
      <xsd:simpleType>
        <xsd:restriction base="dms:Boolean"/>
      </xsd:simpleType>
    </xsd:element>
    <xsd:element name="IntlLangReviewDate" ma:index="28" nillable="true" ma:displayName="Date to Complete Intl QA" ma:default="" ma:internalName="IntlLangReviewDate" ma:readOnly="false">
      <xsd:simpleType>
        <xsd:restriction base="dms:DateTime"/>
      </xsd:simpleType>
    </xsd:element>
    <xsd:element name="IsDeleted" ma:index="29" nillable="true" ma:displayName="Deleted?" ma:default="" ma:internalName="IsDeleted" ma:readOnly="false">
      <xsd:simpleType>
        <xsd:restriction base="dms:Boolean"/>
      </xsd:simpleType>
    </xsd:element>
    <xsd:element name="APDescription" ma:index="30" nillable="true" ma:displayName="Description" ma:default="" ma:internalName="APDescription" ma:readOnly="false">
      <xsd:simpleType>
        <xsd:restriction base="dms:Note"/>
      </xsd:simpleType>
    </xsd:element>
    <xsd:element name="DirectSourceMarket" ma:index="31" nillable="true" ma:displayName="Direct Source Market Group" ma:default="" ma:internalName="DirectSourceMarket" ma:readOnly="false">
      <xsd:simpleType>
        <xsd:restriction base="dms:Text"/>
      </xsd:simpleType>
    </xsd:element>
    <xsd:element name="Downloads" ma:index="32" nillable="true" ma:displayName="Downloads" ma:default="0" ma:hidden="true" ma:internalName="Downloads" ma:readOnly="false">
      <xsd:simpleType>
        <xsd:restriction base="dms:Unknown"/>
      </xsd:simpleType>
    </xsd:element>
    <xsd:element name="DSATActionTaken" ma:index="33"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4"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5" nillable="true" ma:displayName="Editorial Status" ma:default="" ma:internalName="EditorialStatus" ma:readOnly="false">
      <xsd:simpleType>
        <xsd:restriction base="dms:Unknown"/>
      </xsd:simpleType>
    </xsd:element>
    <xsd:element name="EditorialTags" ma:index="36" nillable="true" ma:displayName="Editorial Tags" ma:default="" ma:internalName="EditorialTags">
      <xsd:simpleType>
        <xsd:restriction base="dms:Unknown"/>
      </xsd:simpleType>
    </xsd:element>
    <xsd:element name="TPExecutable" ma:index="37" nillable="true" ma:displayName="Executable" ma:default="" ma:internalName="TPExecutable">
      <xsd:simpleType>
        <xsd:restriction base="dms:Text"/>
      </xsd:simpleType>
    </xsd:element>
    <xsd:element name="FeatureTagsTaxHTField0" ma:index="39" nillable="true" ma:taxonomy="true" ma:internalName="FeatureTagsTaxHTField0" ma:taxonomyFieldName="FeatureTags" ma:displayName="Features" ma:readOnly="false" ma:default="" ma:fieldId="{7b395fbe-0160-47f8-8620-a2bb70101586}"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0" nillable="true" ma:displayName="Friendly Name" ma:default="" ma:internalName="TPFriendlyName">
      <xsd:simpleType>
        <xsd:restriction base="dms:Text"/>
      </xsd:simpleType>
    </xsd:element>
    <xsd:element name="FriendlyTitle" ma:index="41" nillable="true" ma:displayName="Friendly Title" ma:default="" ma:description="Shorter title to be used when displaying search results" ma:internalName="FriendlyTitle" ma:readOnly="false">
      <xsd:simpleType>
        <xsd:restriction base="dms:Text"/>
      </xsd:simpleType>
    </xsd:element>
    <xsd:element name="PrimaryImageGen" ma:index="42" nillable="true" ma:displayName="Generate Images?" ma:default="true" ma:internalName="PrimaryImageGen">
      <xsd:simpleType>
        <xsd:restriction base="dms:Boolean"/>
      </xsd:simpleType>
    </xsd:element>
    <xsd:element name="HandoffToMSDN" ma:index="43" nillable="true" ma:displayName="Handoff To MSDN Date" ma:default="" ma:internalName="HandoffToMSDN" ma:readOnly="false">
      <xsd:simpleType>
        <xsd:restriction base="dms:DateTime"/>
      </xsd:simpleType>
    </xsd:element>
    <xsd:element name="InProjectListLookup" ma:index="44" nillable="true" ma:displayName="InProjectListLookup" ma:list="{5E4318D1-DFA9-41DE-97E7-9934BE3391BC}" ma:internalName="InProjectListLookup" ma:readOnly="true" ma:showField="InProjectList" ma:web="d1af3920-8fda-4ad5-98bb-96475601b038">
      <xsd:complexType>
        <xsd:complexContent>
          <xsd:extension base="dms:MultiChoiceLookup">
            <xsd:sequence>
              <xsd:element name="Value" type="dms:Lookup" maxOccurs="unbounded" minOccurs="0" nillable="true"/>
            </xsd:sequence>
          </xsd:extension>
        </xsd:complexContent>
      </xsd:complexType>
    </xsd:element>
    <xsd:element name="TPInstallLocation" ma:index="45" nillable="true" ma:displayName="Install Location" ma:default="" ma:internalName="TPInstallLocation">
      <xsd:simpleType>
        <xsd:restriction base="dms:Text"/>
      </xsd:simpleType>
    </xsd:element>
    <xsd:element name="InternalTagsTaxHTField0" ma:index="47" nillable="true" ma:taxonomy="true" ma:internalName="InternalTagsTaxHTField0" ma:taxonomyFieldName="InternalTags" ma:displayName="Internal Tags" ma:readOnly="false" ma:default="" ma:fieldId="{f79783d1-9ad9-4e73-b2f2-58ec75c45f29}"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8" nillable="true" ma:displayName="Intl Lang QA Review Required?" ma:default="" ma:internalName="IntlLangReview" ma:readOnly="false">
      <xsd:simpleType>
        <xsd:restriction base="dms:Boolean"/>
      </xsd:simpleType>
    </xsd:element>
    <xsd:element name="IntlLangReviewer" ma:index="49" nillable="true" ma:displayName="Intl Lang QA Reviewer" ma:default="" ma:internalName="IntlLangReviewer" ma:readOnly="false">
      <xsd:simpleType>
        <xsd:restriction base="dms:Text"/>
      </xsd:simpleType>
    </xsd:element>
    <xsd:element name="MarketSpecific" ma:index="50" nillable="true" ma:displayName="Is Market Specific?" ma:default="" ma:internalName="MarketSpecific" ma:readOnly="false">
      <xsd:simpleType>
        <xsd:restriction base="dms:Boolean"/>
      </xsd:simpleType>
    </xsd:element>
    <xsd:element name="LastCompleteVersionLookup" ma:index="51" nillable="true" ma:displayName="Last Complete Version Lookup" ma:default="" ma:list="{5E4318D1-DFA9-41DE-97E7-9934BE3391BC}" ma:internalName="LastCompleteVersionLookup" ma:readOnly="true" ma:showField="LastCompleteVersion" ma:web="d1af3920-8fda-4ad5-98bb-96475601b038">
      <xsd:complexType>
        <xsd:complexContent>
          <xsd:extension base="dms:MultiChoiceLookup">
            <xsd:sequence>
              <xsd:element name="Value" type="dms:Lookup" maxOccurs="unbounded" minOccurs="0" nillable="true"/>
            </xsd:sequence>
          </xsd:extension>
        </xsd:complexContent>
      </xsd:complexType>
    </xsd:element>
    <xsd:element name="LastHandOff" ma:index="52" nillable="true" ma:displayName="Last Hand-off" ma:default="" ma:internalName="LastHandOff" ma:readOnly="false">
      <xsd:simpleType>
        <xsd:restriction base="dms:DateTime"/>
      </xsd:simpleType>
    </xsd:element>
    <xsd:element name="LastModifiedDateTime" ma:index="53" nillable="true" ma:displayName="Last Modified Date" ma:default="" ma:internalName="LastModifiedDateTime" ma:readOnly="false">
      <xsd:simpleType>
        <xsd:restriction base="dms:DateTime"/>
      </xsd:simpleType>
    </xsd:element>
    <xsd:element name="LastPreviewErrorLookup" ma:index="54" nillable="true" ma:displayName="Last Preview Attempt Error" ma:default="" ma:list="{5E4318D1-DFA9-41DE-97E7-9934BE3391BC}" ma:internalName="LastPreviewErrorLookup" ma:readOnly="true" ma:showField="LastPreviewError" ma:web="d1af3920-8fda-4ad5-98bb-96475601b038">
      <xsd:complexType>
        <xsd:complexContent>
          <xsd:extension base="dms:MultiChoiceLookup">
            <xsd:sequence>
              <xsd:element name="Value" type="dms:Lookup" maxOccurs="unbounded" minOccurs="0" nillable="true"/>
            </xsd:sequence>
          </xsd:extension>
        </xsd:complexContent>
      </xsd:complexType>
    </xsd:element>
    <xsd:element name="LastPreviewResultLookup" ma:index="55" nillable="true" ma:displayName="Last Preview Attempt Result" ma:default="" ma:list="{5E4318D1-DFA9-41DE-97E7-9934BE3391BC}" ma:internalName="LastPreviewResultLookup" ma:readOnly="true" ma:showField="LastPreviewResult" ma:web="d1af3920-8fda-4ad5-98bb-96475601b038">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6" nillable="true" ma:displayName="Last Preview Attempted On" ma:default="" ma:list="{5E4318D1-DFA9-41DE-97E7-9934BE3391BC}" ma:internalName="LastPreviewAttemptDateLookup" ma:readOnly="true" ma:showField="LastPreviewAttemptDate" ma:web="d1af3920-8fda-4ad5-98bb-96475601b038">
      <xsd:complexType>
        <xsd:complexContent>
          <xsd:extension base="dms:MultiChoiceLookup">
            <xsd:sequence>
              <xsd:element name="Value" type="dms:Lookup" maxOccurs="unbounded" minOccurs="0" nillable="true"/>
            </xsd:sequence>
          </xsd:extension>
        </xsd:complexContent>
      </xsd:complexType>
    </xsd:element>
    <xsd:element name="LastPreviewedByLookup" ma:index="57" nillable="true" ma:displayName="Last Previewed By" ma:default="" ma:list="{5E4318D1-DFA9-41DE-97E7-9934BE3391BC}" ma:internalName="LastPreviewedByLookup" ma:readOnly="true" ma:showField="LastPreviewedBy" ma:web="d1af3920-8fda-4ad5-98bb-96475601b038">
      <xsd:complexType>
        <xsd:complexContent>
          <xsd:extension base="dms:MultiChoiceLookup">
            <xsd:sequence>
              <xsd:element name="Value" type="dms:Lookup" maxOccurs="unbounded" minOccurs="0" nillable="true"/>
            </xsd:sequence>
          </xsd:extension>
        </xsd:complexContent>
      </xsd:complexType>
    </xsd:element>
    <xsd:element name="LastPreviewTimeLookup" ma:index="58" nillable="true" ma:displayName="Last Previewed Date" ma:default="" ma:list="{5E4318D1-DFA9-41DE-97E7-9934BE3391BC}" ma:internalName="LastPreviewTimeLookup" ma:readOnly="true" ma:showField="LastPreviewTime" ma:web="d1af3920-8fda-4ad5-98bb-96475601b038">
      <xsd:complexType>
        <xsd:complexContent>
          <xsd:extension base="dms:MultiChoiceLookup">
            <xsd:sequence>
              <xsd:element name="Value" type="dms:Lookup" maxOccurs="unbounded" minOccurs="0" nillable="true"/>
            </xsd:sequence>
          </xsd:extension>
        </xsd:complexContent>
      </xsd:complexType>
    </xsd:element>
    <xsd:element name="LastPreviewVersionLookup" ma:index="59" nillable="true" ma:displayName="Last Previewed Version" ma:default="" ma:list="{5E4318D1-DFA9-41DE-97E7-9934BE3391BC}" ma:internalName="LastPreviewVersionLookup" ma:readOnly="true" ma:showField="LastPreviewVersion" ma:web="d1af3920-8fda-4ad5-98bb-96475601b038">
      <xsd:complexType>
        <xsd:complexContent>
          <xsd:extension base="dms:MultiChoiceLookup">
            <xsd:sequence>
              <xsd:element name="Value" type="dms:Lookup" maxOccurs="unbounded" minOccurs="0" nillable="true"/>
            </xsd:sequence>
          </xsd:extension>
        </xsd:complexContent>
      </xsd:complexType>
    </xsd:element>
    <xsd:element name="LastPublishErrorLookup" ma:index="60" nillable="true" ma:displayName="Last Publish Attempt Error" ma:default="" ma:list="{5E4318D1-DFA9-41DE-97E7-9934BE3391BC}" ma:internalName="LastPublishErrorLookup" ma:readOnly="true" ma:showField="LastPublishError" ma:web="d1af3920-8fda-4ad5-98bb-96475601b038">
      <xsd:complexType>
        <xsd:complexContent>
          <xsd:extension base="dms:MultiChoiceLookup">
            <xsd:sequence>
              <xsd:element name="Value" type="dms:Lookup" maxOccurs="unbounded" minOccurs="0" nillable="true"/>
            </xsd:sequence>
          </xsd:extension>
        </xsd:complexContent>
      </xsd:complexType>
    </xsd:element>
    <xsd:element name="LastPublishResultLookup" ma:index="61" nillable="true" ma:displayName="Last Publish Attempt Result" ma:default="" ma:list="{5E4318D1-DFA9-41DE-97E7-9934BE3391BC}" ma:internalName="LastPublishResultLookup" ma:readOnly="true" ma:showField="LastPublishResult" ma:web="d1af3920-8fda-4ad5-98bb-96475601b038">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2" nillable="true" ma:displayName="Last Publish Attempted On" ma:default="" ma:list="{5E4318D1-DFA9-41DE-97E7-9934BE3391BC}" ma:internalName="LastPublishAttemptDateLookup" ma:readOnly="true" ma:showField="LastPublishAttemptDate" ma:web="d1af3920-8fda-4ad5-98bb-96475601b038">
      <xsd:complexType>
        <xsd:complexContent>
          <xsd:extension base="dms:MultiChoiceLookup">
            <xsd:sequence>
              <xsd:element name="Value" type="dms:Lookup" maxOccurs="unbounded" minOccurs="0" nillable="true"/>
            </xsd:sequence>
          </xsd:extension>
        </xsd:complexContent>
      </xsd:complexType>
    </xsd:element>
    <xsd:element name="LastPublishedByLookup" ma:index="63" nillable="true" ma:displayName="Last Published By" ma:default="" ma:list="{5E4318D1-DFA9-41DE-97E7-9934BE3391BC}" ma:internalName="LastPublishedByLookup" ma:readOnly="true" ma:showField="LastPublishedBy" ma:web="d1af3920-8fda-4ad5-98bb-96475601b038">
      <xsd:complexType>
        <xsd:complexContent>
          <xsd:extension base="dms:MultiChoiceLookup">
            <xsd:sequence>
              <xsd:element name="Value" type="dms:Lookup" maxOccurs="unbounded" minOccurs="0" nillable="true"/>
            </xsd:sequence>
          </xsd:extension>
        </xsd:complexContent>
      </xsd:complexType>
    </xsd:element>
    <xsd:element name="LastPublishTimeLookup" ma:index="64" nillable="true" ma:displayName="Last Published Date" ma:default="" ma:list="{5E4318D1-DFA9-41DE-97E7-9934BE3391BC}" ma:internalName="LastPublishTimeLookup" ma:readOnly="true" ma:showField="LastPublishTime" ma:web="d1af3920-8fda-4ad5-98bb-96475601b038">
      <xsd:complexType>
        <xsd:complexContent>
          <xsd:extension base="dms:MultiChoiceLookup">
            <xsd:sequence>
              <xsd:element name="Value" type="dms:Lookup" maxOccurs="unbounded" minOccurs="0" nillable="true"/>
            </xsd:sequence>
          </xsd:extension>
        </xsd:complexContent>
      </xsd:complexType>
    </xsd:element>
    <xsd:element name="LastPublishVersionLookup" ma:index="65" nillable="true" ma:displayName="Last Published Version" ma:default="" ma:list="{5E4318D1-DFA9-41DE-97E7-9934BE3391BC}" ma:internalName="LastPublishVersionLookup" ma:readOnly="true" ma:showField="LastPublishVersion" ma:web="d1af3920-8fda-4ad5-98bb-96475601b038">
      <xsd:complexType>
        <xsd:complexContent>
          <xsd:extension base="dms:MultiChoiceLookup">
            <xsd:sequence>
              <xsd:element name="Value" type="dms:Lookup" maxOccurs="unbounded" minOccurs="0" nillable="true"/>
            </xsd:sequence>
          </xsd:extension>
        </xsd:complexContent>
      </xsd:complexType>
    </xsd:element>
    <xsd:element name="TPLaunchHelpLinkType" ma:index="66"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7" nillable="true" ma:displayName="Legacy Data" ma:default="" ma:internalName="LegacyData" ma:readOnly="false">
      <xsd:simpleType>
        <xsd:restriction base="dms:Note"/>
      </xsd:simpleType>
    </xsd:element>
    <xsd:element name="TPLaunchHelpLink" ma:index="68" nillable="true" ma:displayName="Link to Launch Help Topic" ma:default="" ma:internalName="TPLaunchHelpLink">
      <xsd:simpleType>
        <xsd:restriction base="dms:Text"/>
      </xsd:simpleType>
    </xsd:element>
    <xsd:element name="LocComments" ma:index="69" nillable="true" ma:displayName="Loc Approval Comments" ma:default="" ma:internalName="LocComments" ma:readOnly="false">
      <xsd:simpleType>
        <xsd:restriction base="dms:Note"/>
      </xsd:simpleType>
    </xsd:element>
    <xsd:element name="LocLastLocAttemptVersionLookup" ma:index="70" nillable="true" ma:displayName="Loc Last Loc Attempt Version" ma:default="" ma:list="{77C31DF8-B503-4048-84F7-836CA595CE51}" ma:internalName="LocLastLocAttemptVersionLookup" ma:readOnly="false" ma:showField="LastLocAttemptVersion" ma:web="d1af3920-8fda-4ad5-98bb-96475601b038">
      <xsd:simpleType>
        <xsd:restriction base="dms:Lookup"/>
      </xsd:simpleType>
    </xsd:element>
    <xsd:element name="LocLastLocAttemptVersionTypeLookup" ma:index="71" nillable="true" ma:displayName="Loc Last Loc Attempt Version Type" ma:default="" ma:list="{77C31DF8-B503-4048-84F7-836CA595CE51}" ma:internalName="LocLastLocAttemptVersionTypeLookup" ma:readOnly="true" ma:showField="LastLocAttemptVersionType" ma:web="d1af3920-8fda-4ad5-98bb-96475601b038">
      <xsd:simpleType>
        <xsd:restriction base="dms:Lookup"/>
      </xsd:simpleType>
    </xsd:element>
    <xsd:element name="LocManualTestRequired" ma:index="72" nillable="true" ma:displayName="Loc Manual Test Required" ma:default="" ma:internalName="LocManualTestRequired" ma:readOnly="false">
      <xsd:simpleType>
        <xsd:restriction base="dms:Boolean"/>
      </xsd:simpleType>
    </xsd:element>
    <xsd:element name="LocMarketGroupTiers2" ma:index="73" nillable="true" ma:displayName="Loc Market Group Tiers" ma:internalName="LocMarketGroupTiers2" ma:readOnly="false">
      <xsd:simpleType>
        <xsd:restriction base="dms:Unknown"/>
      </xsd:simpleType>
    </xsd:element>
    <xsd:element name="LocNewPublishedVersionLookup" ma:index="74" nillable="true" ma:displayName="Loc New Published Version Lookup" ma:default="" ma:list="{77C31DF8-B503-4048-84F7-836CA595CE51}" ma:internalName="LocNewPublishedVersionLookup" ma:readOnly="true" ma:showField="NewPublishedVersion" ma:web="d1af3920-8fda-4ad5-98bb-96475601b038">
      <xsd:simpleType>
        <xsd:restriction base="dms:Lookup"/>
      </xsd:simpleType>
    </xsd:element>
    <xsd:element name="LocOverallHandbackStatusLookup" ma:index="75" nillable="true" ma:displayName="Loc Overall Handback Status" ma:default="" ma:list="{77C31DF8-B503-4048-84F7-836CA595CE51}" ma:internalName="LocOverallHandbackStatusLookup" ma:readOnly="true" ma:showField="OverallHandbackStatus" ma:web="d1af3920-8fda-4ad5-98bb-96475601b038">
      <xsd:simpleType>
        <xsd:restriction base="dms:Lookup"/>
      </xsd:simpleType>
    </xsd:element>
    <xsd:element name="LocOverallLocStatusLookup" ma:index="76" nillable="true" ma:displayName="Loc Overall Localize Status" ma:default="" ma:list="{77C31DF8-B503-4048-84F7-836CA595CE51}" ma:internalName="LocOverallLocStatusLookup" ma:readOnly="true" ma:showField="OverallLocStatus" ma:web="d1af3920-8fda-4ad5-98bb-96475601b038">
      <xsd:simpleType>
        <xsd:restriction base="dms:Lookup"/>
      </xsd:simpleType>
    </xsd:element>
    <xsd:element name="LocOverallPreviewStatusLookup" ma:index="77" nillable="true" ma:displayName="Loc Overall Preview Status" ma:default="" ma:list="{77C31DF8-B503-4048-84F7-836CA595CE51}" ma:internalName="LocOverallPreviewStatusLookup" ma:readOnly="true" ma:showField="OverallPreviewStatus" ma:web="d1af3920-8fda-4ad5-98bb-96475601b038">
      <xsd:simpleType>
        <xsd:restriction base="dms:Lookup"/>
      </xsd:simpleType>
    </xsd:element>
    <xsd:element name="LocOverallPublishStatusLookup" ma:index="78" nillable="true" ma:displayName="Loc Overall Publish Status" ma:default="" ma:list="{77C31DF8-B503-4048-84F7-836CA595CE51}" ma:internalName="LocOverallPublishStatusLookup" ma:readOnly="true" ma:showField="OverallPublishStatus" ma:web="d1af3920-8fda-4ad5-98bb-96475601b038">
      <xsd:simpleType>
        <xsd:restriction base="dms:Lookup"/>
      </xsd:simpleType>
    </xsd:element>
    <xsd:element name="IntlLocPriority" ma:index="79" nillable="true" ma:displayName="Loc Priority" ma:default="" ma:internalName="IntlLocPriority" ma:readOnly="false">
      <xsd:simpleType>
        <xsd:restriction base="dms:Unknown"/>
      </xsd:simpleType>
    </xsd:element>
    <xsd:element name="LocProcessedForHandoffsLookup" ma:index="80" nillable="true" ma:displayName="Loc Processed For Handoffs" ma:default="" ma:list="{77C31DF8-B503-4048-84F7-836CA595CE51}" ma:internalName="LocProcessedForHandoffsLookup" ma:readOnly="true" ma:showField="ProcessedForHandoffs" ma:web="d1af3920-8fda-4ad5-98bb-96475601b038">
      <xsd:simpleType>
        <xsd:restriction base="dms:Lookup"/>
      </xsd:simpleType>
    </xsd:element>
    <xsd:element name="LocProcessedForMarketsLookup" ma:index="81" nillable="true" ma:displayName="Loc Processed For Markets" ma:default="" ma:list="{77C31DF8-B503-4048-84F7-836CA595CE51}" ma:internalName="LocProcessedForMarketsLookup" ma:readOnly="true" ma:showField="ProcessedForMarkets" ma:web="d1af3920-8fda-4ad5-98bb-96475601b038">
      <xsd:simpleType>
        <xsd:restriction base="dms:Lookup"/>
      </xsd:simpleType>
    </xsd:element>
    <xsd:element name="LocPublishedDependentAssetsLookup" ma:index="82" nillable="true" ma:displayName="Loc Published Dependent Assets" ma:default="" ma:list="{77C31DF8-B503-4048-84F7-836CA595CE51}" ma:internalName="LocPublishedDependentAssetsLookup" ma:readOnly="true" ma:showField="PublishedDependentAssets" ma:web="d1af3920-8fda-4ad5-98bb-96475601b038">
      <xsd:simpleType>
        <xsd:restriction base="dms:Lookup"/>
      </xsd:simpleType>
    </xsd:element>
    <xsd:element name="LocPublishedLinkedAssetsLookup" ma:index="83" nillable="true" ma:displayName="Loc Published Linked Assets" ma:default="" ma:list="{77C31DF8-B503-4048-84F7-836CA595CE51}" ma:internalName="LocPublishedLinkedAssetsLookup" ma:readOnly="true" ma:showField="PublishedLinkedAssets" ma:web="d1af3920-8fda-4ad5-98bb-96475601b038">
      <xsd:simpleType>
        <xsd:restriction base="dms:Lookup"/>
      </xsd:simpleType>
    </xsd:element>
    <xsd:element name="LocRecommendedHandoff" ma:index="84" nillable="true" ma:displayName="Loc Recommended Handoff" ma:default="" ma:indexed="true" ma:internalName="LocRecommendedHandoff" ma:readOnly="false">
      <xsd:simpleType>
        <xsd:restriction base="dms:Text"/>
      </xsd:simpleType>
    </xsd:element>
    <xsd:element name="LocalizationTagsTaxHTField0" ma:index="86" nillable="true" ma:taxonomy="true" ma:internalName="LocalizationTagsTaxHTField0" ma:taxonomyFieldName="LocalizationTags" ma:displayName="Localization Tags" ma:readOnly="false" ma:default="" ma:fieldId="{dd21a6d1-f806-4698-94c9-54e9addaf5ee}"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7" nillable="true" ma:displayName="Machine Translated" ma:default="" ma:internalName="MachineTranslated" ma:readOnly="false">
      <xsd:simpleType>
        <xsd:restriction base="dms:Boolean"/>
      </xsd:simpleType>
    </xsd:element>
    <xsd:element name="Manager" ma:index="88" nillable="true" ma:displayName="Manager" ma:hidden="true" ma:internalName="Manager" ma:readOnly="false">
      <xsd:simpleType>
        <xsd:restriction base="dms:Text"/>
      </xsd:simpleType>
    </xsd:element>
    <xsd:element name="Markets" ma:index="89" nillable="true" ma:displayName="Markets" ma:default="" ma:description="Leave blank to show in all markets" ma:list="{5B15831B-954F-43D5-900F-AF5E125B61A8}" ma:internalName="Markets" ma:readOnly="false" ma:showField="MarketName" ma:web="d1af3920-8fda-4ad5-98bb-96475601b038">
      <xsd:complexType>
        <xsd:complexContent>
          <xsd:extension base="dms:MultiChoiceLookup">
            <xsd:sequence>
              <xsd:element name="Value" type="dms:Lookup" maxOccurs="unbounded" minOccurs="0" nillable="true"/>
            </xsd:sequence>
          </xsd:extension>
        </xsd:complexContent>
      </xsd:complexType>
    </xsd:element>
    <xsd:element name="Milestone" ma:index="90" nillable="true" ma:displayName="Milestone" ma:default="" ma:internalName="Milestone" ma:readOnly="false">
      <xsd:simpleType>
        <xsd:restriction base="dms:Unknown"/>
      </xsd:simpleType>
    </xsd:element>
    <xsd:element name="TPNamespace" ma:index="93" nillable="true" ma:displayName="Namespace" ma:default="" ma:internalName="TPNamespace">
      <xsd:simpleType>
        <xsd:restriction base="dms:Text"/>
      </xsd:simpleType>
    </xsd:element>
    <xsd:element name="NumericId" ma:index="94" nillable="true" ma:displayName="Numeric ID" ma:default="" ma:indexed="true" ma:internalName="NumericId" ma:readOnly="false">
      <xsd:simpleType>
        <xsd:restriction base="dms:Number"/>
      </xsd:simpleType>
    </xsd:element>
    <xsd:element name="NumOfRatingsLookup" ma:index="95" nillable="true" ma:displayName="NumOfRatings" ma:default="" ma:list="{5E4318D1-DFA9-41DE-97E7-9934BE3391BC}" ma:internalName="NumOfRatingsLookup" ma:readOnly="true" ma:showField="NumOfRatings" ma:web="d1af3920-8fda-4ad5-98bb-96475601b038">
      <xsd:complexType>
        <xsd:complexContent>
          <xsd:extension base="dms:MultiChoiceLookup">
            <xsd:sequence>
              <xsd:element name="Value" type="dms:Lookup" maxOccurs="unbounded" minOccurs="0" nillable="true"/>
            </xsd:sequence>
          </xsd:extension>
        </xsd:complexContent>
      </xsd:complexType>
    </xsd:element>
    <xsd:element name="OOCacheId" ma:index="96" nillable="true" ma:displayName="OOCacheId" ma:internalName="OOCacheId" ma:readOnly="false">
      <xsd:simpleType>
        <xsd:restriction base="dms:Text"/>
      </xsd:simpleType>
    </xsd:element>
    <xsd:element name="OpenTemplate" ma:index="97" nillable="true" ma:displayName="Open Template" ma:default="true" ma:internalName="OpenTemplate">
      <xsd:simpleType>
        <xsd:restriction base="dms:Boolean"/>
      </xsd:simpleType>
    </xsd:element>
    <xsd:element name="OriginAsset" ma:index="98" nillable="true" ma:displayName="Origin Asset" ma:default="" ma:internalName="OriginAsset" ma:readOnly="false">
      <xsd:simpleType>
        <xsd:restriction base="dms:Text"/>
      </xsd:simpleType>
    </xsd:element>
    <xsd:element name="OriginalRelease" ma:index="99"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0" nillable="true" ma:displayName="Original Source Market Group" ma:default="" ma:internalName="OriginalSourceMarket" ma:readOnly="false">
      <xsd:simpleType>
        <xsd:restriction base="dms:Text"/>
      </xsd:simpleType>
    </xsd:element>
    <xsd:element name="OutputCachingOn" ma:index="101" nillable="true" ma:displayName="Output Caching" ma:default="true" ma:hidden="true" ma:internalName="OutputCachingOn" ma:readOnly="false">
      <xsd:simpleType>
        <xsd:restriction base="dms:Boolean"/>
      </xsd:simpleType>
    </xsd:element>
    <xsd:element name="ParentAssetId" ma:index="102" nillable="true" ma:displayName="Parent Asset Id" ma:default="" ma:internalName="ParentAssetId" ma:readOnly="false">
      <xsd:simpleType>
        <xsd:restriction base="dms:Text"/>
      </xsd:simpleType>
    </xsd:element>
    <xsd:element name="PlannedPubDate" ma:index="103" nillable="true" ma:displayName="Planned Publish Date" ma:default="" ma:indexed="true" ma:internalName="PlannedPubDate" ma:readOnly="false">
      <xsd:simpleType>
        <xsd:restriction base="dms:DateTime"/>
      </xsd:simpleType>
    </xsd:element>
    <xsd:element name="PolicheckWords" ma:index="104" nillable="true" ma:displayName="Policheck Words" ma:default="" ma:internalName="PolicheckWords" ma:readOnly="false">
      <xsd:simpleType>
        <xsd:restriction base="dms:Text"/>
      </xsd:simpleType>
    </xsd:element>
    <xsd:element name="BusinessGroup" ma:index="105" nillable="true" ma:displayName="Product Division Owner" ma:default="" ma:internalName="BusinessGroup" ma:readOnly="false">
      <xsd:simpleType>
        <xsd:restriction base="dms:Unknown"/>
      </xsd:simpleType>
    </xsd:element>
    <xsd:element name="UAProjectedTotalWords" ma:index="106" nillable="true" ma:displayName="Projected Word Count" ma:default="" ma:internalName="UAProjectedTotalWords" ma:readOnly="false">
      <xsd:simpleType>
        <xsd:restriction base="dms:Unknown"/>
      </xsd:simpleType>
    </xsd:element>
    <xsd:element name="Provider" ma:index="107" nillable="true" ma:displayName="Provider" ma:default="" ma:internalName="Provider" ma:readOnly="false">
      <xsd:simpleType>
        <xsd:restriction base="dms:Unknown"/>
      </xsd:simpleType>
    </xsd:element>
    <xsd:element name="Providers" ma:index="108" nillable="true" ma:displayName="Providers" ma:default="" ma:internalName="Providers">
      <xsd:simpleType>
        <xsd:restriction base="dms:Unknown"/>
      </xsd:simpleType>
    </xsd:element>
    <xsd:element name="PublishStatusLookup" ma:index="109" nillable="true" ma:displayName="Publish Status" ma:default="" ma:list="{5E4318D1-DFA9-41DE-97E7-9934BE3391BC}" ma:internalName="PublishStatusLookup" ma:readOnly="false" ma:showField="PublishStatus" ma:web="d1af3920-8fda-4ad5-98bb-96475601b038">
      <xsd:complexType>
        <xsd:complexContent>
          <xsd:extension base="dms:MultiChoiceLookup">
            <xsd:sequence>
              <xsd:element name="Value" type="dms:Lookup" maxOccurs="unbounded" minOccurs="0" nillable="true"/>
            </xsd:sequence>
          </xsd:extension>
        </xsd:complexContent>
      </xsd:complexType>
    </xsd:element>
    <xsd:element name="PublishTargets" ma:index="110" nillable="true" ma:displayName="Publish Target" ma:default="OfficeOnlineVNext" ma:internalName="PublishTargets" ma:readOnly="false">
      <xsd:simpleType>
        <xsd:restriction base="dms:Unknown"/>
      </xsd:simpleType>
    </xsd:element>
    <xsd:element name="RecommendationsModifier" ma:index="111" nillable="true" ma:displayName="Recommendations Modifier" ma:default="" ma:internalName="RecommendationsModifier" ma:readOnly="false">
      <xsd:simpleType>
        <xsd:restriction base="dms:Number"/>
      </xsd:simpleType>
    </xsd:element>
    <xsd:element name="ArtSampleDocs" ma:index="112" nillable="true" ma:displayName="Sample Docs" ma:default="" ma:hidden="true" ma:internalName="ArtSampleDocs" ma:readOnly="false">
      <xsd:simpleType>
        <xsd:restriction base="dms:Text"/>
      </xsd:simpleType>
    </xsd:element>
    <xsd:element name="ScenarioTagsTaxHTField0" ma:index="114" nillable="true" ma:taxonomy="true" ma:internalName="ScenarioTagsTaxHTField0" ma:taxonomyFieldName="ScenarioTags" ma:displayName="Scenarios" ma:readOnly="false" ma:default="" ma:fieldId="{574d373e-a1d4-4ff8-9009-6de0c16b4eff}"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6"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7" nillable="true" ma:displayName="Source Title" ma:default="" ma:indexed="true" ma:internalName="SourceTitle" ma:readOnly="false">
      <xsd:simpleType>
        <xsd:restriction base="dms:Text"/>
      </xsd:simpleType>
    </xsd:element>
    <xsd:element name="CSXSubmissionDate" ma:index="118" nillable="true" ma:displayName="Submission Date" ma:default="" ma:internalName="CSXSubmissionDate" ma:readOnly="false">
      <xsd:simpleType>
        <xsd:restriction base="dms:DateTime"/>
      </xsd:simpleType>
    </xsd:element>
    <xsd:element name="SubmitterId" ma:index="119" nillable="true" ma:displayName="Submitter ID" ma:default="" ma:internalName="SubmitterId" ma:readOnly="false">
      <xsd:simpleType>
        <xsd:restriction base="dms:Text"/>
      </xsd:simpleType>
    </xsd:element>
    <xsd:element name="TaxCatchAll" ma:index="120" nillable="true" ma:displayName="Taxonomy Catch All Column" ma:hidden="true" ma:list="{fd825d1e-128a-4a76-9fd3-683a3700bc7a}" ma:internalName="TaxCatchAll" ma:showField="CatchAllData" ma:web="d1af3920-8fda-4ad5-98bb-96475601b038">
      <xsd:complexType>
        <xsd:complexContent>
          <xsd:extension base="dms:MultiChoiceLookup">
            <xsd:sequence>
              <xsd:element name="Value" type="dms:Lookup" maxOccurs="unbounded" minOccurs="0" nillable="true"/>
            </xsd:sequence>
          </xsd:extension>
        </xsd:complexContent>
      </xsd:complexType>
    </xsd:element>
    <xsd:element name="TaxCatchAllLabel" ma:index="121" nillable="true" ma:displayName="Taxonomy Catch All Column1" ma:hidden="true" ma:list="{fd825d1e-128a-4a76-9fd3-683a3700bc7a}" ma:internalName="TaxCatchAllLabel" ma:readOnly="true" ma:showField="CatchAllDataLabel" ma:web="d1af3920-8fda-4ad5-98bb-96475601b038">
      <xsd:complexType>
        <xsd:complexContent>
          <xsd:extension base="dms:MultiChoiceLookup">
            <xsd:sequence>
              <xsd:element name="Value" type="dms:Lookup" maxOccurs="unbounded" minOccurs="0" nillable="true"/>
            </xsd:sequence>
          </xsd:extension>
        </xsd:complexContent>
      </xsd:complexType>
    </xsd:element>
    <xsd:element name="TemplateStatus" ma:index="122" nillable="true" ma:displayName="Template Status" ma:default="" ma:internalName="TemplateStatus">
      <xsd:simpleType>
        <xsd:restriction base="dms:Unknown"/>
      </xsd:simpleType>
    </xsd:element>
    <xsd:element name="TemplateTemplateType" ma:index="123" nillable="true" ma:displayName="Template Type" ma:default="" ma:internalName="TemplateTemplateType">
      <xsd:simpleType>
        <xsd:restriction base="dms:Unknown"/>
      </xsd:simpleType>
    </xsd:element>
    <xsd:element name="ThumbnailAssetId" ma:index="124" nillable="true" ma:displayName="Thumbnail Image Asset" ma:default="" ma:internalName="ThumbnailAssetId" ma:readOnly="false">
      <xsd:simpleType>
        <xsd:restriction base="dms:Text"/>
      </xsd:simpleType>
    </xsd:element>
    <xsd:element name="TimesCloned" ma:index="125" nillable="true" ma:displayName="Times Cloned" ma:default="" ma:internalName="TimesCloned" ma:readOnly="false">
      <xsd:simpleType>
        <xsd:restriction base="dms:Number"/>
      </xsd:simpleType>
    </xsd:element>
    <xsd:element name="TrustLevel" ma:index="127" nillable="true" ma:displayName="Trust Level" ma:default="1 Microsoft Managed Content" ma:internalName="TrustLevel" ma:readOnly="false">
      <xsd:simpleType>
        <xsd:restriction base="dms:Unknown"/>
      </xsd:simpleType>
    </xsd:element>
    <xsd:element name="UALocComments" ma:index="128" nillable="true" ma:displayName="UA Loc Comments" ma:default="" ma:internalName="UALocComments" ma:readOnly="false">
      <xsd:simpleType>
        <xsd:restriction base="dms:Note"/>
      </xsd:simpleType>
    </xsd:element>
    <xsd:element name="UALocRecommendation" ma:index="129"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0" nillable="true" ma:displayName="UA Notes" ma:default="" ma:internalName="UANotes" ma:readOnly="false">
      <xsd:simpleType>
        <xsd:restriction base="dms:Note"/>
      </xsd:simpleType>
    </xsd:element>
    <xsd:element name="TPAppVersion" ma:index="131" nillable="true" ma:displayName="Version" ma:default="" ma:internalName="TPAppVersion">
      <xsd:simpleType>
        <xsd:restriction base="dms:Text"/>
      </xsd:simpleType>
    </xsd:element>
    <xsd:element name="VoteCount" ma:index="132"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1" ma:displayName="Content Type"/>
        <xsd:element ref="dc:title" minOccurs="0" maxOccurs="1" ma:index="126"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E8604F-C7BD-43E0-9D03-50245EE872F9}">
  <ds:schemaRef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purl.org/dc/terms/"/>
    <ds:schemaRef ds:uri="http://schemas.microsoft.com/office/infopath/2007/PartnerControls"/>
    <ds:schemaRef ds:uri="d1af3920-8fda-4ad5-98bb-96475601b038"/>
    <ds:schemaRef ds:uri="http://www.w3.org/XML/1998/namespace"/>
  </ds:schemaRefs>
</ds:datastoreItem>
</file>

<file path=customXml/itemProps2.xml><?xml version="1.0" encoding="utf-8"?>
<ds:datastoreItem xmlns:ds="http://schemas.openxmlformats.org/officeDocument/2006/customXml" ds:itemID="{16965321-2A35-40B9-855C-C4D8FE0DF9DA}">
  <ds:schemaRefs>
    <ds:schemaRef ds:uri="http://schemas.microsoft.com/sharepoint/v3/contenttype/forms"/>
  </ds:schemaRefs>
</ds:datastoreItem>
</file>

<file path=customXml/itemProps3.xml><?xml version="1.0" encoding="utf-8"?>
<ds:datastoreItem xmlns:ds="http://schemas.openxmlformats.org/officeDocument/2006/customXml" ds:itemID="{FADEDB5B-5C8D-4CB6-BD34-92EC85DF78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af3920-8fda-4ad5-98bb-96475601b0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IZAHA DAVET SON</Template>
  <TotalTime>0</TotalTime>
  <Words>3131</Words>
  <Application>Microsoft Office PowerPoint</Application>
  <PresentationFormat>Ekran Gösterisi (16:9)</PresentationFormat>
  <Paragraphs>349</Paragraphs>
  <Slides>70</Slides>
  <Notes>2</Notes>
  <HiddenSlides>0</HiddenSlides>
  <MMClips>0</MMClips>
  <ScaleCrop>false</ScaleCrop>
  <HeadingPairs>
    <vt:vector size="4" baseType="variant">
      <vt:variant>
        <vt:lpstr>Tema</vt:lpstr>
      </vt:variant>
      <vt:variant>
        <vt:i4>1</vt:i4>
      </vt:variant>
      <vt:variant>
        <vt:lpstr>Slayt Başlıkları</vt:lpstr>
      </vt:variant>
      <vt:variant>
        <vt:i4>70</vt:i4>
      </vt:variant>
    </vt:vector>
  </HeadingPairs>
  <TitlesOfParts>
    <vt:vector size="71" baseType="lpstr">
      <vt:lpstr>IZAHA DAVET SON</vt:lpstr>
      <vt:lpstr>İZAHA DAVET</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lpstr>Slayt 48</vt:lpstr>
      <vt:lpstr>Slayt 49</vt:lpstr>
      <vt:lpstr>Slayt 50</vt:lpstr>
      <vt:lpstr>Slayt 51</vt:lpstr>
      <vt:lpstr>Slayt 52</vt:lpstr>
      <vt:lpstr>Slayt 53</vt:lpstr>
      <vt:lpstr>Slayt 54</vt:lpstr>
      <vt:lpstr>Slayt 55</vt:lpstr>
      <vt:lpstr>Slayt 56</vt:lpstr>
      <vt:lpstr>Slayt 57</vt:lpstr>
      <vt:lpstr>Slayt 58</vt:lpstr>
      <vt:lpstr>Slayt 59</vt:lpstr>
      <vt:lpstr>Slayt 60</vt:lpstr>
      <vt:lpstr>Slayt 61</vt:lpstr>
      <vt:lpstr>Slayt 62</vt:lpstr>
      <vt:lpstr>Slayt 63</vt:lpstr>
      <vt:lpstr>Slayt 64</vt:lpstr>
      <vt:lpstr>Slayt 65</vt:lpstr>
      <vt:lpstr>Slayt 66</vt:lpstr>
      <vt:lpstr>Slayt 67</vt:lpstr>
      <vt:lpstr>Slayt 68</vt:lpstr>
      <vt:lpstr>Slayt 69</vt:lpstr>
      <vt:lpstr>Slayt 70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2017-09-16T10:52:34Z</dcterms:created>
  <dcterms:modified xsi:type="dcterms:W3CDTF">2017-09-16T10:53:19Z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1055</vt:i4>
  </property>
  <property fmtid="{D5CDD505-2E9C-101B-9397-08002B2CF9AE}" pid="3" name="_Version">
    <vt:lpwstr>12.0.4518</vt:lpwstr>
  </property>
  <property fmtid="{D5CDD505-2E9C-101B-9397-08002B2CF9AE}" pid="4" name="ContentTypeId">
    <vt:lpwstr>0x010100DC5CB8ABFAEE764594C61AB7267324960400FC796B3B1D425B47B2BA3D040986AFEA</vt:lpwstr>
  </property>
  <property fmtid="{D5CDD505-2E9C-101B-9397-08002B2CF9AE}" pid="5" name="ImageGenCounter">
    <vt:i4>0</vt:i4>
  </property>
  <property fmtid="{D5CDD505-2E9C-101B-9397-08002B2CF9AE}" pid="6" name="ViolationReportStatus">
    <vt:lpwstr>None</vt:lpwstr>
  </property>
  <property fmtid="{D5CDD505-2E9C-101B-9397-08002B2CF9AE}" pid="7" name="ImageGenStatus">
    <vt:i4>0</vt:i4>
  </property>
  <property fmtid="{D5CDD505-2E9C-101B-9397-08002B2CF9AE}" pid="8" name="PolicheckStatus">
    <vt:i4>0</vt:i4>
  </property>
  <property fmtid="{D5CDD505-2E9C-101B-9397-08002B2CF9AE}" pid="9" name="Applications">
    <vt:lpwstr>67;#Template 12;#53;#PowerPoint 12;#407;#PowerPoint 14</vt:lpwstr>
  </property>
  <property fmtid="{D5CDD505-2E9C-101B-9397-08002B2CF9AE}" pid="10" name="PolicheckCounter">
    <vt:i4>0</vt:i4>
  </property>
  <property fmtid="{D5CDD505-2E9C-101B-9397-08002B2CF9AE}" pid="11" name="APTrustLevel">
    <vt:r8>0</vt:r8>
  </property>
  <property fmtid="{D5CDD505-2E9C-101B-9397-08002B2CF9AE}" pid="12" name="Order">
    <vt:r8>4380400</vt:r8>
  </property>
</Properties>
</file>