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9" r:id="rId15"/>
    <p:sldId id="268" r:id="rId16"/>
    <p:sldId id="271" r:id="rId17"/>
    <p:sldId id="272"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15.03.2017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15.03.2017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15.03.2017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15.03.2017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15.03.2017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15.03.2017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15.03.2017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15.03.2017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15.03.2017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15.03.2017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15.03.2017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15.03.2017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857496"/>
            <a:ext cx="7772400" cy="1214446"/>
          </a:xfrm>
        </p:spPr>
        <p:txBody>
          <a:bodyPr>
            <a:normAutofit fontScale="90000"/>
          </a:bodyPr>
          <a:lstStyle/>
          <a:p>
            <a:r>
              <a:rPr lang="tr-TR" dirty="0" smtClean="0"/>
              <a:t>BAĞIMLI ÇALIŞAN MESLEK MENSUPLARI KOMİSYONU</a:t>
            </a:r>
            <a:endParaRPr lang="tr-TR" dirty="0"/>
          </a:p>
        </p:txBody>
      </p:sp>
      <p:sp>
        <p:nvSpPr>
          <p:cNvPr id="3" name="2 Alt Başlık"/>
          <p:cNvSpPr>
            <a:spLocks noGrp="1"/>
          </p:cNvSpPr>
          <p:nvPr>
            <p:ph type="subTitle" idx="1"/>
          </p:nvPr>
        </p:nvSpPr>
        <p:spPr>
          <a:xfrm>
            <a:off x="1071538" y="4572008"/>
            <a:ext cx="7215238" cy="1571636"/>
          </a:xfrm>
        </p:spPr>
        <p:txBody>
          <a:bodyPr>
            <a:normAutofit/>
          </a:bodyPr>
          <a:lstStyle/>
          <a:p>
            <a:r>
              <a:rPr lang="tr-TR" dirty="0" smtClean="0"/>
              <a:t>TESPİT EDİLEN SORUNLAR VE ÇÖZÜM YOLLARI</a:t>
            </a:r>
            <a:endParaRPr lang="tr-TR" dirty="0"/>
          </a:p>
        </p:txBody>
      </p:sp>
      <p:pic>
        <p:nvPicPr>
          <p:cNvPr id="4098" name="Picture 2" descr="BSMMMO ile ilgili görsel sonucu"/>
          <p:cNvPicPr>
            <a:picLocks noChangeAspect="1" noChangeArrowheads="1"/>
          </p:cNvPicPr>
          <p:nvPr/>
        </p:nvPicPr>
        <p:blipFill>
          <a:blip r:embed="rId2"/>
          <a:srcRect/>
          <a:stretch>
            <a:fillRect/>
          </a:stretch>
        </p:blipFill>
        <p:spPr bwMode="auto">
          <a:xfrm>
            <a:off x="428596" y="857232"/>
            <a:ext cx="8715404" cy="10572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İŞ YAŞAMINDA YAŞANAN SORUNLAR-5</a:t>
            </a:r>
            <a:endParaRPr lang="tr-TR" dirty="0"/>
          </a:p>
        </p:txBody>
      </p:sp>
      <p:sp>
        <p:nvSpPr>
          <p:cNvPr id="3" name="2 İçerik Yer Tutucusu"/>
          <p:cNvSpPr>
            <a:spLocks noGrp="1"/>
          </p:cNvSpPr>
          <p:nvPr>
            <p:ph idx="1"/>
          </p:nvPr>
        </p:nvSpPr>
        <p:spPr>
          <a:xfrm>
            <a:off x="457200" y="1600200"/>
            <a:ext cx="8686800" cy="1257296"/>
          </a:xfrm>
        </p:spPr>
        <p:txBody>
          <a:bodyPr>
            <a:normAutofit/>
          </a:bodyPr>
          <a:lstStyle/>
          <a:p>
            <a:r>
              <a:rPr lang="tr-TR" b="1" dirty="0" smtClean="0">
                <a:solidFill>
                  <a:srgbClr val="FF0000"/>
                </a:solidFill>
              </a:rPr>
              <a:t>MOBBİNG!!!</a:t>
            </a:r>
          </a:p>
          <a:p>
            <a:pPr>
              <a:buNone/>
            </a:pPr>
            <a:endParaRPr lang="tr-TR" dirty="0"/>
          </a:p>
        </p:txBody>
      </p:sp>
      <p:pic>
        <p:nvPicPr>
          <p:cNvPr id="22530" name="Picture 2" descr="mobbing ile ilgili görsel sonucu"/>
          <p:cNvPicPr>
            <a:picLocks noChangeAspect="1" noChangeArrowheads="1"/>
          </p:cNvPicPr>
          <p:nvPr/>
        </p:nvPicPr>
        <p:blipFill>
          <a:blip r:embed="rId2"/>
          <a:srcRect/>
          <a:stretch>
            <a:fillRect/>
          </a:stretch>
        </p:blipFill>
        <p:spPr bwMode="auto">
          <a:xfrm>
            <a:off x="1571604" y="2571744"/>
            <a:ext cx="6143668" cy="35004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2865437" cy="1714512"/>
          </a:xfrm>
        </p:spPr>
        <p:txBody>
          <a:bodyPr>
            <a:normAutofit/>
          </a:bodyPr>
          <a:lstStyle/>
          <a:p>
            <a:r>
              <a:rPr lang="tr-TR" sz="2400" dirty="0" smtClean="0"/>
              <a:t>İŞ YAŞAMINDA YAŞANAN SORUNLAR</a:t>
            </a:r>
            <a:endParaRPr lang="tr-TR" sz="2400" dirty="0"/>
          </a:p>
        </p:txBody>
      </p:sp>
      <p:sp>
        <p:nvSpPr>
          <p:cNvPr id="7" name="6 İçerik Yer Tutucusu"/>
          <p:cNvSpPr>
            <a:spLocks noGrp="1"/>
          </p:cNvSpPr>
          <p:nvPr>
            <p:ph idx="1"/>
          </p:nvPr>
        </p:nvSpPr>
        <p:spPr>
          <a:xfrm>
            <a:off x="3143240" y="273051"/>
            <a:ext cx="6000760" cy="3584577"/>
          </a:xfrm>
        </p:spPr>
        <p:txBody>
          <a:bodyPr>
            <a:noAutofit/>
          </a:bodyPr>
          <a:lstStyle/>
          <a:p>
            <a:r>
              <a:rPr lang="tr-TR" sz="1800" b="1" dirty="0" smtClean="0"/>
              <a:t>MOBBİNG SUÇTUR. </a:t>
            </a:r>
            <a:r>
              <a:rPr lang="tr-TR" sz="1800" b="1" dirty="0"/>
              <a:t>BU KONUYLA İLGİLİ TALEP OLMASI HALİNDE ODAMIZIN HUKUK SERVİSİ MESLEKTAŞIMIZIN KANUNİ HAKLARININ TAKİPÇİSİDİR. BU BAĞLAMDA TÜM MESLEKTAŞLARIMIZ GİBİ BAĞIMLI ÇALIŞAN MESLEKTAŞLARIMIZ DA ODAMIZIN HUKUK DANIŞMANLIĞI HİZMETLERİNDEN ÜCRETSİZ OLARAK FAYDALANABİLİRLER. </a:t>
            </a:r>
          </a:p>
          <a:p>
            <a:r>
              <a:rPr lang="tr-TR" sz="1800" b="1" dirty="0" smtClean="0">
                <a:solidFill>
                  <a:srgbClr val="FF0000"/>
                </a:solidFill>
              </a:rPr>
              <a:t>AYRICA MESLEKTAŞLARIMZA, YİNE MESLEKTAŞIMIZ OLAN DEPARTMAN AMİRLERİ TARAFINDAN UYGULANAN MOBBİNGLER İLE ALAKALI, 3568 SAYILI MESLEK YASAMIZIN DİSİPLİN YÖNETMELİĞİNE, ŞİRKETLERDE MESLEKTAŞA MOBBİNG YAPILMASINA İLİŞKİN CEZAİ HÜKÜM GETİRİLMELİDİR.</a:t>
            </a:r>
            <a:endParaRPr lang="tr-TR" sz="1800" dirty="0">
              <a:solidFill>
                <a:srgbClr val="FF0000"/>
              </a:solidFill>
            </a:endParaRPr>
          </a:p>
        </p:txBody>
      </p:sp>
      <p:sp>
        <p:nvSpPr>
          <p:cNvPr id="8" name="7 Metin Yer Tutucusu"/>
          <p:cNvSpPr>
            <a:spLocks noGrp="1"/>
          </p:cNvSpPr>
          <p:nvPr>
            <p:ph type="body" sz="half" idx="2"/>
          </p:nvPr>
        </p:nvSpPr>
        <p:spPr>
          <a:xfrm>
            <a:off x="357158" y="3071810"/>
            <a:ext cx="3008313" cy="1714512"/>
          </a:xfrm>
        </p:spPr>
        <p:txBody>
          <a:bodyPr>
            <a:normAutofit/>
          </a:bodyPr>
          <a:lstStyle/>
          <a:p>
            <a:pPr algn="ctr"/>
            <a:r>
              <a:rPr lang="tr-TR" sz="2400" b="1" dirty="0" smtClean="0"/>
              <a:t>ÇÖZÜM ÖNERİLERİ</a:t>
            </a:r>
            <a:endParaRPr lang="tr-TR" sz="2400" b="1" dirty="0"/>
          </a:p>
        </p:txBody>
      </p:sp>
      <p:pic>
        <p:nvPicPr>
          <p:cNvPr id="21506" name="Picture 2" descr="HUKUK DANIŞMANLIĞI ile ilgili görsel sonucu"/>
          <p:cNvPicPr>
            <a:picLocks noChangeAspect="1" noChangeArrowheads="1"/>
          </p:cNvPicPr>
          <p:nvPr/>
        </p:nvPicPr>
        <p:blipFill>
          <a:blip r:embed="rId2"/>
          <a:srcRect/>
          <a:stretch>
            <a:fillRect/>
          </a:stretch>
        </p:blipFill>
        <p:spPr bwMode="auto">
          <a:xfrm>
            <a:off x="0" y="4071942"/>
            <a:ext cx="9182100" cy="278605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İŞ YAŞAMINDA YAŞANAN SORUNLAR-6</a:t>
            </a:r>
            <a:endParaRPr lang="tr-TR" dirty="0"/>
          </a:p>
        </p:txBody>
      </p:sp>
      <p:sp>
        <p:nvSpPr>
          <p:cNvPr id="3" name="2 İçerik Yer Tutucusu"/>
          <p:cNvSpPr>
            <a:spLocks noGrp="1"/>
          </p:cNvSpPr>
          <p:nvPr>
            <p:ph idx="1"/>
          </p:nvPr>
        </p:nvSpPr>
        <p:spPr>
          <a:xfrm>
            <a:off x="457200" y="1600200"/>
            <a:ext cx="8686800" cy="1257296"/>
          </a:xfrm>
        </p:spPr>
        <p:txBody>
          <a:bodyPr>
            <a:normAutofit/>
          </a:bodyPr>
          <a:lstStyle/>
          <a:p>
            <a:r>
              <a:rPr lang="tr-TR" b="1" dirty="0" smtClean="0"/>
              <a:t>DÜŞÜK ÜCRET</a:t>
            </a:r>
          </a:p>
          <a:p>
            <a:pPr>
              <a:buNone/>
            </a:pPr>
            <a:endParaRPr lang="tr-TR" dirty="0"/>
          </a:p>
        </p:txBody>
      </p:sp>
      <p:pic>
        <p:nvPicPr>
          <p:cNvPr id="23554" name="Picture 2" descr="DÜŞÜK ÜCRET ile ilgili görsel sonucu"/>
          <p:cNvPicPr>
            <a:picLocks noChangeAspect="1" noChangeArrowheads="1"/>
          </p:cNvPicPr>
          <p:nvPr/>
        </p:nvPicPr>
        <p:blipFill>
          <a:blip r:embed="rId2"/>
          <a:srcRect/>
          <a:stretch>
            <a:fillRect/>
          </a:stretch>
        </p:blipFill>
        <p:spPr bwMode="auto">
          <a:xfrm>
            <a:off x="1357290" y="2714620"/>
            <a:ext cx="6210300" cy="3810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2865437" cy="1714512"/>
          </a:xfrm>
        </p:spPr>
        <p:txBody>
          <a:bodyPr>
            <a:normAutofit/>
          </a:bodyPr>
          <a:lstStyle/>
          <a:p>
            <a:r>
              <a:rPr lang="tr-TR" sz="2400" dirty="0" smtClean="0"/>
              <a:t>İŞ YAŞAMINDA YAŞANAN SORUNLAR</a:t>
            </a:r>
            <a:endParaRPr lang="tr-TR" sz="2400" dirty="0"/>
          </a:p>
        </p:txBody>
      </p:sp>
      <p:sp>
        <p:nvSpPr>
          <p:cNvPr id="7" name="6 İçerik Yer Tutucusu"/>
          <p:cNvSpPr>
            <a:spLocks noGrp="1"/>
          </p:cNvSpPr>
          <p:nvPr>
            <p:ph idx="1"/>
          </p:nvPr>
        </p:nvSpPr>
        <p:spPr>
          <a:xfrm>
            <a:off x="3143240" y="273051"/>
            <a:ext cx="6000760" cy="3941767"/>
          </a:xfrm>
        </p:spPr>
        <p:txBody>
          <a:bodyPr>
            <a:noAutofit/>
          </a:bodyPr>
          <a:lstStyle/>
          <a:p>
            <a:pPr algn="just"/>
            <a:r>
              <a:rPr lang="tr-TR" sz="1800" dirty="0" smtClean="0"/>
              <a:t>TABİPLER ODASI’NIN YAPTIĞI UYGULAMA ESAS ALINARAK MESLEĞİMİZE UYGUN HALE GETİRİLMELİ, SABİT BİR ASGARİ MALİ MÜŞAVİR ÜCRETİ YERİNE YÜKSEK ÜCRET ALAN MALİ MÜŞAVİRLERİN İŞ GÜVENCESİNİ TEHLİKEYE DÜŞÜRMEYEN FAKAT “SOSYAL SORUMLULUK KAVRAMI GEREĞİ KÜÇÜK BİR GRUBUN MENFAATİ YERİNE TÜM TOPLUMUN MENFAATLERİ GÖZETİLMELİDİR” İLKESİNİ ESAS ALARAK FİRMALARIN BÜYÜKLÜĞÜNE, İŞ HACMİNE GÖRE DEĞİŞEN ASGARİ MALİ MÜŞAVİR ÜCRET BAREMLERİNİN OLUŞTURULMASI İÇİN TASLAK ÇALIŞMA YAPILMALI VE BU TASLAĞIN HAYATA GEÇİRİLMESİ İÇİN BÜROKRATİK GİRİŞİMLERİN YANI SIRA, BASIN AÇIKLAMASI V.S. EYLEMLER SÜREKLİ OLARAK YAPILMALIDIR. TAKİ; MALİ MÜŞAVİRLERE HAKETTİĞİ ÜCRET ÖDENİNCEYE KADAR.</a:t>
            </a:r>
            <a:endParaRPr lang="tr-TR" sz="1800" dirty="0"/>
          </a:p>
        </p:txBody>
      </p:sp>
      <p:sp>
        <p:nvSpPr>
          <p:cNvPr id="8" name="7 Metin Yer Tutucusu"/>
          <p:cNvSpPr>
            <a:spLocks noGrp="1"/>
          </p:cNvSpPr>
          <p:nvPr>
            <p:ph type="body" sz="half" idx="2"/>
          </p:nvPr>
        </p:nvSpPr>
        <p:spPr>
          <a:xfrm>
            <a:off x="357158" y="3071810"/>
            <a:ext cx="3008313" cy="1714512"/>
          </a:xfrm>
        </p:spPr>
        <p:txBody>
          <a:bodyPr>
            <a:normAutofit/>
          </a:bodyPr>
          <a:lstStyle/>
          <a:p>
            <a:pPr algn="ctr"/>
            <a:r>
              <a:rPr lang="tr-TR" sz="2400" b="1" dirty="0" smtClean="0"/>
              <a:t>ÇÖZÜM ÖNERİLERİ</a:t>
            </a:r>
            <a:endParaRPr lang="tr-TR" sz="2400" b="1" dirty="0"/>
          </a:p>
        </p:txBody>
      </p:sp>
      <p:pic>
        <p:nvPicPr>
          <p:cNvPr id="25602" name="Picture 2" descr="İlgili resim"/>
          <p:cNvPicPr>
            <a:picLocks noChangeAspect="1" noChangeArrowheads="1"/>
          </p:cNvPicPr>
          <p:nvPr/>
        </p:nvPicPr>
        <p:blipFill>
          <a:blip r:embed="rId2"/>
          <a:srcRect/>
          <a:stretch>
            <a:fillRect/>
          </a:stretch>
        </p:blipFill>
        <p:spPr bwMode="auto">
          <a:xfrm>
            <a:off x="571472" y="4500570"/>
            <a:ext cx="8215370" cy="18859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İŞ YAŞAMINDA YAŞANAN SORUNLAR-7</a:t>
            </a:r>
            <a:endParaRPr lang="tr-TR" dirty="0"/>
          </a:p>
        </p:txBody>
      </p:sp>
      <p:sp>
        <p:nvSpPr>
          <p:cNvPr id="3" name="2 İçerik Yer Tutucusu"/>
          <p:cNvSpPr>
            <a:spLocks noGrp="1"/>
          </p:cNvSpPr>
          <p:nvPr>
            <p:ph idx="1"/>
          </p:nvPr>
        </p:nvSpPr>
        <p:spPr>
          <a:xfrm>
            <a:off x="457200" y="1600200"/>
            <a:ext cx="8686800" cy="1257296"/>
          </a:xfrm>
        </p:spPr>
        <p:txBody>
          <a:bodyPr>
            <a:normAutofit/>
          </a:bodyPr>
          <a:lstStyle/>
          <a:p>
            <a:r>
              <a:rPr lang="tr-TR" b="1" dirty="0" smtClean="0"/>
              <a:t>DÜŞÜK BORDRO</a:t>
            </a:r>
          </a:p>
          <a:p>
            <a:pPr>
              <a:buNone/>
            </a:pPr>
            <a:endParaRPr lang="tr-TR" dirty="0"/>
          </a:p>
        </p:txBody>
      </p:sp>
      <p:pic>
        <p:nvPicPr>
          <p:cNvPr id="26626" name="Picture 2" descr="DÜŞÜK BORDRO ile ilgili görsel sonucu"/>
          <p:cNvPicPr>
            <a:picLocks noChangeAspect="1" noChangeArrowheads="1"/>
          </p:cNvPicPr>
          <p:nvPr/>
        </p:nvPicPr>
        <p:blipFill>
          <a:blip r:embed="rId2"/>
          <a:srcRect/>
          <a:stretch>
            <a:fillRect/>
          </a:stretch>
        </p:blipFill>
        <p:spPr bwMode="auto">
          <a:xfrm>
            <a:off x="1071538" y="2714620"/>
            <a:ext cx="7000924" cy="30956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2865437" cy="1714512"/>
          </a:xfrm>
        </p:spPr>
        <p:txBody>
          <a:bodyPr>
            <a:normAutofit/>
          </a:bodyPr>
          <a:lstStyle/>
          <a:p>
            <a:r>
              <a:rPr lang="tr-TR" sz="2400" dirty="0" smtClean="0"/>
              <a:t>İŞ YAŞAMINDA YAŞANAN SORUNLAR</a:t>
            </a:r>
            <a:endParaRPr lang="tr-TR" sz="2400" dirty="0"/>
          </a:p>
        </p:txBody>
      </p:sp>
      <p:sp>
        <p:nvSpPr>
          <p:cNvPr id="7" name="6 İçerik Yer Tutucusu"/>
          <p:cNvSpPr>
            <a:spLocks noGrp="1"/>
          </p:cNvSpPr>
          <p:nvPr>
            <p:ph idx="1"/>
          </p:nvPr>
        </p:nvSpPr>
        <p:spPr>
          <a:xfrm>
            <a:off x="3143240" y="273051"/>
            <a:ext cx="6000760" cy="2370131"/>
          </a:xfrm>
        </p:spPr>
        <p:txBody>
          <a:bodyPr>
            <a:noAutofit/>
          </a:bodyPr>
          <a:lstStyle/>
          <a:p>
            <a:pPr algn="just"/>
            <a:r>
              <a:rPr lang="tr-TR" sz="1800" dirty="0" smtClean="0"/>
              <a:t>YAPILAN ASGARİ ÜCRET BAREMİ ÇALIŞMALARININ DEVAMINDA SGK İLE GÖRÜŞÜLMELİ MALİ MÜŞAVİR İŞ KODLARINA İLAVE DÜZENLEMELER YAPILMALI VE ÜÇER AYLIK DÖNEMLERDE İŞ KODLARI VE ÜCRET KARŞILAŞTIRMASI YAPILARAK DÜŞÜK BORDRO UYGULAMASIYLA MÜCADELE EDİLMELİDİR.</a:t>
            </a:r>
            <a:endParaRPr lang="tr-TR" sz="1800" dirty="0"/>
          </a:p>
        </p:txBody>
      </p:sp>
      <p:sp>
        <p:nvSpPr>
          <p:cNvPr id="8" name="7 Metin Yer Tutucusu"/>
          <p:cNvSpPr>
            <a:spLocks noGrp="1"/>
          </p:cNvSpPr>
          <p:nvPr>
            <p:ph type="body" sz="half" idx="2"/>
          </p:nvPr>
        </p:nvSpPr>
        <p:spPr>
          <a:xfrm>
            <a:off x="357158" y="3071810"/>
            <a:ext cx="3008313" cy="1714512"/>
          </a:xfrm>
        </p:spPr>
        <p:txBody>
          <a:bodyPr>
            <a:normAutofit/>
          </a:bodyPr>
          <a:lstStyle/>
          <a:p>
            <a:pPr algn="ctr"/>
            <a:r>
              <a:rPr lang="tr-TR" sz="2400" b="1" dirty="0" smtClean="0"/>
              <a:t>ÇÖZÜM ÖNERİLERİ</a:t>
            </a:r>
            <a:endParaRPr lang="tr-TR" sz="2400" b="1" dirty="0"/>
          </a:p>
        </p:txBody>
      </p:sp>
      <p:pic>
        <p:nvPicPr>
          <p:cNvPr id="25604" name="Picture 4" descr="DÜŞÜK BORDRO ile ilgili görsel sonucu"/>
          <p:cNvPicPr>
            <a:picLocks noChangeAspect="1" noChangeArrowheads="1"/>
          </p:cNvPicPr>
          <p:nvPr/>
        </p:nvPicPr>
        <p:blipFill>
          <a:blip r:embed="rId2"/>
          <a:srcRect/>
          <a:stretch>
            <a:fillRect/>
          </a:stretch>
        </p:blipFill>
        <p:spPr bwMode="auto">
          <a:xfrm>
            <a:off x="3571868" y="2928934"/>
            <a:ext cx="5000660" cy="319087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r>
              <a:rPr lang="tr-TR" dirty="0" smtClean="0"/>
              <a:t>TÜM BU SORUNLARIN ÇÖZÜMÜ İÇİN</a:t>
            </a:r>
            <a:endParaRPr lang="tr-TR" dirty="0"/>
          </a:p>
        </p:txBody>
      </p:sp>
      <p:sp>
        <p:nvSpPr>
          <p:cNvPr id="6" name="5 İçerik Yer Tutucusu"/>
          <p:cNvSpPr>
            <a:spLocks noGrp="1"/>
          </p:cNvSpPr>
          <p:nvPr>
            <p:ph idx="1"/>
          </p:nvPr>
        </p:nvSpPr>
        <p:spPr>
          <a:xfrm>
            <a:off x="1000100" y="2357431"/>
            <a:ext cx="6929486" cy="1000132"/>
          </a:xfrm>
        </p:spPr>
        <p:txBody>
          <a:bodyPr>
            <a:normAutofit/>
          </a:bodyPr>
          <a:lstStyle/>
          <a:p>
            <a:pPr algn="ctr"/>
            <a:r>
              <a:rPr lang="tr-TR" sz="3600" b="1" dirty="0" smtClean="0">
                <a:solidFill>
                  <a:srgbClr val="FF0000"/>
                </a:solidFill>
              </a:rPr>
              <a:t>SİZE İHTİYACIMIZ VAR!</a:t>
            </a:r>
            <a:endParaRPr lang="tr-TR" sz="3600" b="1" dirty="0">
              <a:solidFill>
                <a:srgbClr val="FF0000"/>
              </a:solidFill>
            </a:endParaRPr>
          </a:p>
        </p:txBody>
      </p:sp>
      <p:pic>
        <p:nvPicPr>
          <p:cNvPr id="28674" name="Picture 2" descr="birlikte BAŞARMAK ile ilgili görsel sonucu"/>
          <p:cNvPicPr>
            <a:picLocks noChangeAspect="1" noChangeArrowheads="1"/>
          </p:cNvPicPr>
          <p:nvPr/>
        </p:nvPicPr>
        <p:blipFill>
          <a:blip r:embed="rId2"/>
          <a:srcRect/>
          <a:stretch>
            <a:fillRect/>
          </a:stretch>
        </p:blipFill>
        <p:spPr bwMode="auto">
          <a:xfrm>
            <a:off x="0" y="3357562"/>
            <a:ext cx="9144000" cy="350043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2428869"/>
            <a:ext cx="8858280" cy="1714511"/>
          </a:xfrm>
        </p:spPr>
        <p:txBody>
          <a:bodyPr/>
          <a:lstStyle/>
          <a:p>
            <a:pPr algn="ctr"/>
            <a:r>
              <a:rPr lang="tr-TR" b="1" dirty="0" smtClean="0">
                <a:solidFill>
                  <a:srgbClr val="FF0000"/>
                </a:solidFill>
              </a:rPr>
              <a:t>KATILIMINIZ İÇİN TEŞEKKÜR EDERİZ.</a:t>
            </a:r>
          </a:p>
          <a:p>
            <a:pPr algn="ctr"/>
            <a:r>
              <a:rPr lang="tr-TR" b="1" dirty="0" smtClean="0">
                <a:solidFill>
                  <a:srgbClr val="FF0000"/>
                </a:solidFill>
              </a:rPr>
              <a:t>BAĞIMLI ÇALIŞAN MESLEK MESUPLARI KOMİSYONU</a:t>
            </a:r>
          </a:p>
          <a:p>
            <a:pPr>
              <a:buNone/>
            </a:pPr>
            <a:endParaRPr lang="tr-TR" dirty="0"/>
          </a:p>
        </p:txBody>
      </p:sp>
      <p:pic>
        <p:nvPicPr>
          <p:cNvPr id="4" name="Picture 2" descr="BSMMMO ile ilgili görsel sonucu"/>
          <p:cNvPicPr>
            <a:picLocks noChangeAspect="1" noChangeArrowheads="1"/>
          </p:cNvPicPr>
          <p:nvPr/>
        </p:nvPicPr>
        <p:blipFill>
          <a:blip r:embed="rId2"/>
          <a:srcRect/>
          <a:stretch>
            <a:fillRect/>
          </a:stretch>
        </p:blipFill>
        <p:spPr bwMode="auto">
          <a:xfrm>
            <a:off x="285720" y="428604"/>
            <a:ext cx="8858280" cy="1071570"/>
          </a:xfrm>
          <a:prstGeom prst="rect">
            <a:avLst/>
          </a:prstGeom>
          <a:noFill/>
        </p:spPr>
      </p:pic>
      <p:pic>
        <p:nvPicPr>
          <p:cNvPr id="29698" name="Picture 2" descr="TEŞEKKÜR ile ilgili görsel sonucu"/>
          <p:cNvPicPr>
            <a:picLocks noChangeAspect="1" noChangeArrowheads="1"/>
          </p:cNvPicPr>
          <p:nvPr/>
        </p:nvPicPr>
        <p:blipFill>
          <a:blip r:embed="rId3"/>
          <a:srcRect/>
          <a:stretch>
            <a:fillRect/>
          </a:stretch>
        </p:blipFill>
        <p:spPr bwMode="auto">
          <a:xfrm>
            <a:off x="428596" y="4143380"/>
            <a:ext cx="8215370" cy="2362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İŞ ARAMA SIRASINDA YAŞANAN SORUNLAR-1</a:t>
            </a:r>
            <a:endParaRPr lang="tr-TR" dirty="0"/>
          </a:p>
        </p:txBody>
      </p:sp>
      <p:sp>
        <p:nvSpPr>
          <p:cNvPr id="3" name="2 İçerik Yer Tutucusu"/>
          <p:cNvSpPr>
            <a:spLocks noGrp="1"/>
          </p:cNvSpPr>
          <p:nvPr>
            <p:ph idx="1"/>
          </p:nvPr>
        </p:nvSpPr>
        <p:spPr>
          <a:xfrm>
            <a:off x="457200" y="1600200"/>
            <a:ext cx="4829180" cy="3186122"/>
          </a:xfrm>
        </p:spPr>
        <p:txBody>
          <a:bodyPr>
            <a:normAutofit/>
          </a:bodyPr>
          <a:lstStyle/>
          <a:p>
            <a:pPr algn="just"/>
            <a:r>
              <a:rPr lang="tr-TR" sz="2400" dirty="0" smtClean="0"/>
              <a:t>İK web sitelerinde verilen ilanlarda karşılaşılan aşağılayıcı ifadeler:</a:t>
            </a:r>
          </a:p>
          <a:p>
            <a:pPr algn="just"/>
            <a:r>
              <a:rPr lang="tr-TR" sz="2400" dirty="0" smtClean="0"/>
              <a:t>BELGELİ MUHASEBECİ</a:t>
            </a:r>
          </a:p>
          <a:p>
            <a:pPr algn="just"/>
            <a:r>
              <a:rPr lang="tr-TR" sz="2400" dirty="0" smtClean="0"/>
              <a:t>SATIN ALMA BECERİSİ OLAN</a:t>
            </a:r>
          </a:p>
          <a:p>
            <a:pPr algn="just"/>
            <a:r>
              <a:rPr lang="tr-TR" sz="2400" dirty="0" smtClean="0"/>
              <a:t>MUHASEBE SÜREÇLERİNE HAKİM </a:t>
            </a:r>
          </a:p>
          <a:p>
            <a:pPr algn="just"/>
            <a:r>
              <a:rPr lang="tr-TR" sz="2400" dirty="0" smtClean="0"/>
              <a:t>SATIŞA DESTEK VEREBİLECEK v.s.</a:t>
            </a:r>
            <a:endParaRPr lang="tr-TR" sz="2400" dirty="0"/>
          </a:p>
        </p:txBody>
      </p:sp>
      <p:pic>
        <p:nvPicPr>
          <p:cNvPr id="1028" name="Picture 4" descr="eleman ilan siteleri ile ilgili görsel sonucu"/>
          <p:cNvPicPr>
            <a:picLocks noChangeAspect="1" noChangeArrowheads="1"/>
          </p:cNvPicPr>
          <p:nvPr/>
        </p:nvPicPr>
        <p:blipFill>
          <a:blip r:embed="rId2"/>
          <a:srcRect/>
          <a:stretch>
            <a:fillRect/>
          </a:stretch>
        </p:blipFill>
        <p:spPr bwMode="auto">
          <a:xfrm>
            <a:off x="5572132" y="1571612"/>
            <a:ext cx="3214678" cy="1219201"/>
          </a:xfrm>
          <a:prstGeom prst="rect">
            <a:avLst/>
          </a:prstGeom>
          <a:noFill/>
        </p:spPr>
      </p:pic>
      <p:pic>
        <p:nvPicPr>
          <p:cNvPr id="1030" name="Picture 6" descr="İlgili resim"/>
          <p:cNvPicPr>
            <a:picLocks noChangeAspect="1" noChangeArrowheads="1"/>
          </p:cNvPicPr>
          <p:nvPr/>
        </p:nvPicPr>
        <p:blipFill>
          <a:blip r:embed="rId3"/>
          <a:srcRect/>
          <a:stretch>
            <a:fillRect/>
          </a:stretch>
        </p:blipFill>
        <p:spPr bwMode="auto">
          <a:xfrm>
            <a:off x="5643570" y="3000372"/>
            <a:ext cx="2143125" cy="1895476"/>
          </a:xfrm>
          <a:prstGeom prst="rect">
            <a:avLst/>
          </a:prstGeom>
          <a:noFill/>
        </p:spPr>
      </p:pic>
      <p:pic>
        <p:nvPicPr>
          <p:cNvPr id="1032" name="Picture 8" descr="İlgili resim"/>
          <p:cNvPicPr>
            <a:picLocks noChangeAspect="1" noChangeArrowheads="1"/>
          </p:cNvPicPr>
          <p:nvPr/>
        </p:nvPicPr>
        <p:blipFill>
          <a:blip r:embed="rId4"/>
          <a:srcRect/>
          <a:stretch>
            <a:fillRect/>
          </a:stretch>
        </p:blipFill>
        <p:spPr bwMode="auto">
          <a:xfrm>
            <a:off x="5786446" y="5286388"/>
            <a:ext cx="2181225" cy="8096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2865437" cy="1714512"/>
          </a:xfrm>
        </p:spPr>
        <p:txBody>
          <a:bodyPr>
            <a:normAutofit/>
          </a:bodyPr>
          <a:lstStyle/>
          <a:p>
            <a:r>
              <a:rPr lang="tr-TR" sz="2400" dirty="0" smtClean="0"/>
              <a:t>İŞ ARAMA SIRASINDA YAŞANAN SORUNLAR</a:t>
            </a:r>
            <a:endParaRPr lang="tr-TR" sz="2400" dirty="0"/>
          </a:p>
        </p:txBody>
      </p:sp>
      <p:sp>
        <p:nvSpPr>
          <p:cNvPr id="7" name="6 İçerik Yer Tutucusu"/>
          <p:cNvSpPr>
            <a:spLocks noGrp="1"/>
          </p:cNvSpPr>
          <p:nvPr>
            <p:ph idx="1"/>
          </p:nvPr>
        </p:nvSpPr>
        <p:spPr>
          <a:xfrm>
            <a:off x="3575050" y="273051"/>
            <a:ext cx="5111750" cy="4156082"/>
          </a:xfrm>
        </p:spPr>
        <p:txBody>
          <a:bodyPr>
            <a:normAutofit/>
          </a:bodyPr>
          <a:lstStyle/>
          <a:p>
            <a:pPr algn="just"/>
            <a:r>
              <a:rPr lang="tr-TR" sz="2000" dirty="0" smtClean="0"/>
              <a:t>MALİ MÜŞAVİR İLAN STANDARTI BELİRLENEREK BU STANDARTI İK SİTELERİNE TÜRMOB RESMİ YAZISIYLA BİRLİKTE GÖNDEREREK YAYIMLANAN İLANLARIN BU STANDARTLARA GÖRE YAYIMLANMASINI SAĞLAYICI GİRİŞİMLERDE BULUNULMALIDIR. GEREKİRSE TÜRMOB İŞKUR ARACILIĞI İLE DE BU YAZIYI İLGİLİ İLAN SİTELERİNE GÖNDEREBİLİR. BU GİRİŞİM İÇİN KOMİSYONUMUZ ÖNCE İLAN STANDARTLARINI BELİRLEYECEK SONRASINDA SIRASIYLA TÜRMOB  YAZISINI HAZIRLAYIP İLGİLİ GÖRÜŞMELERİ YAPACAK.  </a:t>
            </a:r>
            <a:endParaRPr lang="tr-TR" sz="2000" dirty="0"/>
          </a:p>
        </p:txBody>
      </p:sp>
      <p:sp>
        <p:nvSpPr>
          <p:cNvPr id="8" name="7 Metin Yer Tutucusu"/>
          <p:cNvSpPr>
            <a:spLocks noGrp="1"/>
          </p:cNvSpPr>
          <p:nvPr>
            <p:ph type="body" sz="half" idx="2"/>
          </p:nvPr>
        </p:nvSpPr>
        <p:spPr>
          <a:xfrm>
            <a:off x="357158" y="3071810"/>
            <a:ext cx="3008313" cy="1714512"/>
          </a:xfrm>
        </p:spPr>
        <p:txBody>
          <a:bodyPr>
            <a:normAutofit/>
          </a:bodyPr>
          <a:lstStyle/>
          <a:p>
            <a:pPr algn="ctr"/>
            <a:r>
              <a:rPr lang="tr-TR" sz="2400" b="1" dirty="0" smtClean="0"/>
              <a:t>ÇÖZÜM ÖNERİLERİ</a:t>
            </a:r>
            <a:endParaRPr lang="tr-TR" sz="2400" b="1" dirty="0"/>
          </a:p>
        </p:txBody>
      </p:sp>
      <p:pic>
        <p:nvPicPr>
          <p:cNvPr id="15362" name="Picture 2" descr="İlgili resim"/>
          <p:cNvPicPr>
            <a:picLocks noChangeAspect="1" noChangeArrowheads="1"/>
          </p:cNvPicPr>
          <p:nvPr/>
        </p:nvPicPr>
        <p:blipFill>
          <a:blip r:embed="rId2"/>
          <a:srcRect/>
          <a:stretch>
            <a:fillRect/>
          </a:stretch>
        </p:blipFill>
        <p:spPr bwMode="auto">
          <a:xfrm>
            <a:off x="285720" y="4286256"/>
            <a:ext cx="3143250" cy="2381250"/>
          </a:xfrm>
          <a:prstGeom prst="rect">
            <a:avLst/>
          </a:prstGeom>
          <a:noFill/>
        </p:spPr>
      </p:pic>
      <p:pic>
        <p:nvPicPr>
          <p:cNvPr id="15364" name="Picture 4" descr="İlgili resim"/>
          <p:cNvPicPr>
            <a:picLocks noChangeAspect="1" noChangeArrowheads="1"/>
          </p:cNvPicPr>
          <p:nvPr/>
        </p:nvPicPr>
        <p:blipFill>
          <a:blip r:embed="rId3"/>
          <a:srcRect/>
          <a:stretch>
            <a:fillRect/>
          </a:stretch>
        </p:blipFill>
        <p:spPr bwMode="auto">
          <a:xfrm>
            <a:off x="3571868" y="4357694"/>
            <a:ext cx="2967158" cy="2143140"/>
          </a:xfrm>
          <a:prstGeom prst="rect">
            <a:avLst/>
          </a:prstGeom>
          <a:noFill/>
        </p:spPr>
      </p:pic>
      <p:pic>
        <p:nvPicPr>
          <p:cNvPr id="15366" name="Picture 6" descr="İlgili resim"/>
          <p:cNvPicPr>
            <a:picLocks noChangeAspect="1" noChangeArrowheads="1"/>
          </p:cNvPicPr>
          <p:nvPr/>
        </p:nvPicPr>
        <p:blipFill>
          <a:blip r:embed="rId4" cstate="print"/>
          <a:srcRect/>
          <a:stretch>
            <a:fillRect/>
          </a:stretch>
        </p:blipFill>
        <p:spPr bwMode="auto">
          <a:xfrm>
            <a:off x="6929482" y="4429132"/>
            <a:ext cx="2000204" cy="20002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İŞ GÖRÜŞMELERİ SIRASINDA YAŞANAN SORUNLAR-2</a:t>
            </a:r>
            <a:endParaRPr lang="tr-TR" dirty="0"/>
          </a:p>
        </p:txBody>
      </p:sp>
      <p:sp>
        <p:nvSpPr>
          <p:cNvPr id="3" name="2 İçerik Yer Tutucusu"/>
          <p:cNvSpPr>
            <a:spLocks noGrp="1"/>
          </p:cNvSpPr>
          <p:nvPr>
            <p:ph idx="1"/>
          </p:nvPr>
        </p:nvSpPr>
        <p:spPr>
          <a:xfrm>
            <a:off x="457200" y="1600200"/>
            <a:ext cx="4829180" cy="5043510"/>
          </a:xfrm>
        </p:spPr>
        <p:txBody>
          <a:bodyPr>
            <a:normAutofit fontScale="85000" lnSpcReduction="20000"/>
          </a:bodyPr>
          <a:lstStyle/>
          <a:p>
            <a:pPr algn="just"/>
            <a:r>
              <a:rPr lang="tr-TR" b="1" dirty="0" smtClean="0"/>
              <a:t>İş görüşmesi aşamasında, zaten iş bulamama stresi yaşayan meslektaşımıza, ilgili firmalar, tarafından  hiçbir yetkisi olmadan, bilimsel ölçülebilirliği olmayan sözde yazılı sınavlar dayatmaktadırlar. Defalarca mesleki sınavlardan ve staj sürecinden geçmiş ve ruhsatını almaya hak kazanmış meslektaşlarımız aşağılayıcı bir uygulamaya maruz kalmaktadırlar.</a:t>
            </a:r>
            <a:endParaRPr lang="tr-TR" dirty="0"/>
          </a:p>
        </p:txBody>
      </p:sp>
      <p:pic>
        <p:nvPicPr>
          <p:cNvPr id="1026" name="Picture 2" descr="İlgili resim"/>
          <p:cNvPicPr>
            <a:picLocks noChangeAspect="1" noChangeArrowheads="1"/>
          </p:cNvPicPr>
          <p:nvPr/>
        </p:nvPicPr>
        <p:blipFill>
          <a:blip r:embed="rId2"/>
          <a:srcRect/>
          <a:stretch>
            <a:fillRect/>
          </a:stretch>
        </p:blipFill>
        <p:spPr bwMode="auto">
          <a:xfrm>
            <a:off x="5429256" y="1643050"/>
            <a:ext cx="3533775" cy="457203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2865437" cy="1714512"/>
          </a:xfrm>
        </p:spPr>
        <p:txBody>
          <a:bodyPr>
            <a:normAutofit/>
          </a:bodyPr>
          <a:lstStyle/>
          <a:p>
            <a:r>
              <a:rPr lang="tr-TR" sz="2400" dirty="0" smtClean="0"/>
              <a:t>İŞ GÖRÜŞMELERİ SIRASINDA YAŞANAN SORUNLAR</a:t>
            </a:r>
            <a:endParaRPr lang="tr-TR" sz="2400" dirty="0"/>
          </a:p>
        </p:txBody>
      </p:sp>
      <p:sp>
        <p:nvSpPr>
          <p:cNvPr id="7" name="6 İçerik Yer Tutucusu"/>
          <p:cNvSpPr>
            <a:spLocks noGrp="1"/>
          </p:cNvSpPr>
          <p:nvPr>
            <p:ph idx="1"/>
          </p:nvPr>
        </p:nvSpPr>
        <p:spPr>
          <a:xfrm>
            <a:off x="3575050" y="273051"/>
            <a:ext cx="5111750" cy="4156082"/>
          </a:xfrm>
        </p:spPr>
        <p:txBody>
          <a:bodyPr>
            <a:normAutofit/>
          </a:bodyPr>
          <a:lstStyle/>
          <a:p>
            <a:r>
              <a:rPr lang="tr-TR" sz="2000" b="1" dirty="0" smtClean="0"/>
              <a:t>İş görüşmelerinde yaşanan sözde sınavların yapılmaması  için sırasıyla; BTSO da ve odamız  veri tabanında kayıtlı şirketlerin </a:t>
            </a:r>
            <a:r>
              <a:rPr lang="tr-TR" sz="2000" b="1" dirty="0" err="1" smtClean="0"/>
              <a:t>ik</a:t>
            </a:r>
            <a:r>
              <a:rPr lang="tr-TR" sz="2000" b="1" dirty="0" smtClean="0"/>
              <a:t> yöneticilerine, mail yoluyla bu konudaki görüşlerimizi bildirmeliyiz. Arkasından PERYÖN Güney Marmara bölge temsilciliğiyle görüşmeler yapmalıyız.</a:t>
            </a:r>
            <a:endParaRPr lang="tr-TR" sz="2000" dirty="0" smtClean="0"/>
          </a:p>
          <a:p>
            <a:r>
              <a:rPr lang="tr-TR" sz="2000" b="1" dirty="0" smtClean="0"/>
              <a:t>Yine PERYÖN ile Bağımlı Çalışan meslek mensuplarımıza karşı İ.K. anlayışlarının</a:t>
            </a:r>
            <a:endParaRPr lang="tr-TR" sz="2000" dirty="0" smtClean="0"/>
          </a:p>
          <a:p>
            <a:r>
              <a:rPr lang="tr-TR" sz="2000" b="1" dirty="0" smtClean="0"/>
              <a:t>Değişmesini sağlayacak projeler üretmeliyiz.</a:t>
            </a:r>
            <a:endParaRPr lang="tr-TR" sz="2000" dirty="0"/>
          </a:p>
        </p:txBody>
      </p:sp>
      <p:sp>
        <p:nvSpPr>
          <p:cNvPr id="8" name="7 Metin Yer Tutucusu"/>
          <p:cNvSpPr>
            <a:spLocks noGrp="1"/>
          </p:cNvSpPr>
          <p:nvPr>
            <p:ph type="body" sz="half" idx="2"/>
          </p:nvPr>
        </p:nvSpPr>
        <p:spPr>
          <a:xfrm>
            <a:off x="357158" y="3071810"/>
            <a:ext cx="3008313" cy="1714512"/>
          </a:xfrm>
        </p:spPr>
        <p:txBody>
          <a:bodyPr>
            <a:normAutofit/>
          </a:bodyPr>
          <a:lstStyle/>
          <a:p>
            <a:pPr algn="ctr"/>
            <a:r>
              <a:rPr lang="tr-TR" sz="2400" b="1" dirty="0" smtClean="0"/>
              <a:t>ÇÖZÜM ÖNERİLERİ</a:t>
            </a:r>
            <a:endParaRPr lang="tr-TR" sz="2400" b="1" dirty="0"/>
          </a:p>
        </p:txBody>
      </p:sp>
      <p:pic>
        <p:nvPicPr>
          <p:cNvPr id="17410" name="Picture 2" descr="İK GÖRÜŞMELERİ ile ilgili görsel sonucu"/>
          <p:cNvPicPr>
            <a:picLocks noChangeAspect="1" noChangeArrowheads="1"/>
          </p:cNvPicPr>
          <p:nvPr/>
        </p:nvPicPr>
        <p:blipFill>
          <a:blip r:embed="rId2"/>
          <a:srcRect/>
          <a:stretch>
            <a:fillRect/>
          </a:stretch>
        </p:blipFill>
        <p:spPr bwMode="auto">
          <a:xfrm>
            <a:off x="0" y="4500570"/>
            <a:ext cx="5048242" cy="2357430"/>
          </a:xfrm>
          <a:prstGeom prst="rect">
            <a:avLst/>
          </a:prstGeom>
          <a:noFill/>
        </p:spPr>
      </p:pic>
      <p:pic>
        <p:nvPicPr>
          <p:cNvPr id="17412" name="Picture 4" descr="PERYÖN ile ilgili görsel sonucu"/>
          <p:cNvPicPr>
            <a:picLocks noChangeAspect="1" noChangeArrowheads="1"/>
          </p:cNvPicPr>
          <p:nvPr/>
        </p:nvPicPr>
        <p:blipFill>
          <a:blip r:embed="rId3"/>
          <a:srcRect/>
          <a:stretch>
            <a:fillRect/>
          </a:stretch>
        </p:blipFill>
        <p:spPr bwMode="auto">
          <a:xfrm>
            <a:off x="5143504" y="4429114"/>
            <a:ext cx="4000496" cy="242888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SÖZLEŞME AŞAMASINDA YAŞANAN SORUNLAR-3</a:t>
            </a:r>
            <a:endParaRPr lang="tr-TR" dirty="0"/>
          </a:p>
        </p:txBody>
      </p:sp>
      <p:sp>
        <p:nvSpPr>
          <p:cNvPr id="3" name="2 İçerik Yer Tutucusu"/>
          <p:cNvSpPr>
            <a:spLocks noGrp="1"/>
          </p:cNvSpPr>
          <p:nvPr>
            <p:ph idx="1"/>
          </p:nvPr>
        </p:nvSpPr>
        <p:spPr>
          <a:xfrm>
            <a:off x="457200" y="1600200"/>
            <a:ext cx="8686800" cy="2757494"/>
          </a:xfrm>
        </p:spPr>
        <p:txBody>
          <a:bodyPr>
            <a:normAutofit fontScale="92500" lnSpcReduction="10000"/>
          </a:bodyPr>
          <a:lstStyle/>
          <a:p>
            <a:r>
              <a:rPr lang="tr-TR" dirty="0" smtClean="0"/>
              <a:t>MESLEKTAŞLARIMIZA YÖNELİK BİR İŞ SÖZLEŞMESİ OLMAMASI DOLAYISIYLA İŞ KANUNU DIŞINDA HERHANGİ BİR YASAL DAYANAĞIMIZ BULUNMAMAKTADIR.  İŞ VERENİN BİR MALİ MÜŞAVİRLE SÖZLEŞME YAPTIĞINININ FARKINA VARMASI GEREKMEKTEDİR.</a:t>
            </a:r>
            <a:endParaRPr lang="tr-TR" dirty="0"/>
          </a:p>
        </p:txBody>
      </p:sp>
      <p:pic>
        <p:nvPicPr>
          <p:cNvPr id="18434" name="Picture 2" descr="İŞ SÖZLEŞMESİ ile ilgili görsel sonucu"/>
          <p:cNvPicPr>
            <a:picLocks noChangeAspect="1" noChangeArrowheads="1"/>
          </p:cNvPicPr>
          <p:nvPr/>
        </p:nvPicPr>
        <p:blipFill>
          <a:blip r:embed="rId2"/>
          <a:srcRect/>
          <a:stretch>
            <a:fillRect/>
          </a:stretch>
        </p:blipFill>
        <p:spPr bwMode="auto">
          <a:xfrm>
            <a:off x="928662" y="4071942"/>
            <a:ext cx="7358114" cy="278605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2865437" cy="1714512"/>
          </a:xfrm>
        </p:spPr>
        <p:txBody>
          <a:bodyPr>
            <a:normAutofit/>
          </a:bodyPr>
          <a:lstStyle/>
          <a:p>
            <a:r>
              <a:rPr lang="tr-TR" sz="2400" dirty="0" smtClean="0"/>
              <a:t>SÖZLEŞME AŞAMASINDA YAŞANAN SORUNLAR</a:t>
            </a:r>
            <a:endParaRPr lang="tr-TR" sz="2400" dirty="0"/>
          </a:p>
        </p:txBody>
      </p:sp>
      <p:sp>
        <p:nvSpPr>
          <p:cNvPr id="7" name="6 İçerik Yer Tutucusu"/>
          <p:cNvSpPr>
            <a:spLocks noGrp="1"/>
          </p:cNvSpPr>
          <p:nvPr>
            <p:ph idx="1"/>
          </p:nvPr>
        </p:nvSpPr>
        <p:spPr>
          <a:xfrm>
            <a:off x="3143240" y="273051"/>
            <a:ext cx="6000760" cy="4513271"/>
          </a:xfrm>
        </p:spPr>
        <p:txBody>
          <a:bodyPr>
            <a:noAutofit/>
          </a:bodyPr>
          <a:lstStyle/>
          <a:p>
            <a:r>
              <a:rPr lang="tr-TR" sz="2400" b="1" dirty="0" smtClean="0"/>
              <a:t>Bağımlı çalışan meslek mensuplarımıza yönelik onların özlük haklarının korunmasına,  çalışma saatleri ve ücret sistemlerinin belirlenmesine yönelik bir yönetmelik çalışması yaparak ve bu Yönetmelik doğrultusunda standart bir, belirsiz veya belirli süreli MALİ MÜŞAVİR İŞ SÖZLEŞMESİ hazırlanmalı , 3 nüsha düzenlenecek olan bu iş sözleşmesinin bir örneği işverene bir örneği mali müşavire diğeri ise meslektaşın bağlı bulunduğu odaya iletilmek üzere düzenlenmelidir.</a:t>
            </a:r>
            <a:endParaRPr lang="tr-TR" sz="2400" dirty="0"/>
          </a:p>
        </p:txBody>
      </p:sp>
      <p:sp>
        <p:nvSpPr>
          <p:cNvPr id="8" name="7 Metin Yer Tutucusu"/>
          <p:cNvSpPr>
            <a:spLocks noGrp="1"/>
          </p:cNvSpPr>
          <p:nvPr>
            <p:ph type="body" sz="half" idx="2"/>
          </p:nvPr>
        </p:nvSpPr>
        <p:spPr>
          <a:xfrm>
            <a:off x="357158" y="3071810"/>
            <a:ext cx="3008313" cy="1714512"/>
          </a:xfrm>
        </p:spPr>
        <p:txBody>
          <a:bodyPr>
            <a:normAutofit/>
          </a:bodyPr>
          <a:lstStyle/>
          <a:p>
            <a:pPr algn="ctr"/>
            <a:r>
              <a:rPr lang="tr-TR" sz="2400" b="1" dirty="0" smtClean="0"/>
              <a:t>ÇÖZÜM ÖNERİLERİ</a:t>
            </a:r>
            <a:endParaRPr lang="tr-TR" sz="2400" b="1" dirty="0"/>
          </a:p>
        </p:txBody>
      </p:sp>
      <p:pic>
        <p:nvPicPr>
          <p:cNvPr id="19458" name="Picture 2" descr="İlgili resim"/>
          <p:cNvPicPr>
            <a:picLocks noChangeAspect="1" noChangeArrowheads="1"/>
          </p:cNvPicPr>
          <p:nvPr/>
        </p:nvPicPr>
        <p:blipFill>
          <a:blip r:embed="rId2"/>
          <a:srcRect/>
          <a:stretch>
            <a:fillRect/>
          </a:stretch>
        </p:blipFill>
        <p:spPr bwMode="auto">
          <a:xfrm>
            <a:off x="285720" y="4786322"/>
            <a:ext cx="8572560" cy="185737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İŞ YAŞAMINDA YAŞANAN SORUNLAR-4</a:t>
            </a:r>
            <a:endParaRPr lang="tr-TR" dirty="0"/>
          </a:p>
        </p:txBody>
      </p:sp>
      <p:sp>
        <p:nvSpPr>
          <p:cNvPr id="3" name="2 İçerik Yer Tutucusu"/>
          <p:cNvSpPr>
            <a:spLocks noGrp="1"/>
          </p:cNvSpPr>
          <p:nvPr>
            <p:ph idx="1"/>
          </p:nvPr>
        </p:nvSpPr>
        <p:spPr>
          <a:xfrm>
            <a:off x="457200" y="1600200"/>
            <a:ext cx="8686800" cy="1257296"/>
          </a:xfrm>
        </p:spPr>
        <p:txBody>
          <a:bodyPr>
            <a:normAutofit/>
          </a:bodyPr>
          <a:lstStyle/>
          <a:p>
            <a:r>
              <a:rPr lang="tr-TR" dirty="0" smtClean="0"/>
              <a:t>ÜCRETİ ÖDENMEYEN FAZLA MESAİLER</a:t>
            </a:r>
          </a:p>
          <a:p>
            <a:pPr>
              <a:buNone/>
            </a:pPr>
            <a:endParaRPr lang="tr-TR" dirty="0"/>
          </a:p>
        </p:txBody>
      </p:sp>
      <p:pic>
        <p:nvPicPr>
          <p:cNvPr id="20482" name="Picture 2" descr="FAZLA MESAİ ile ilgili görsel sonucu"/>
          <p:cNvPicPr>
            <a:picLocks noChangeAspect="1" noChangeArrowheads="1"/>
          </p:cNvPicPr>
          <p:nvPr/>
        </p:nvPicPr>
        <p:blipFill>
          <a:blip r:embed="rId2"/>
          <a:srcRect/>
          <a:stretch>
            <a:fillRect/>
          </a:stretch>
        </p:blipFill>
        <p:spPr bwMode="auto">
          <a:xfrm>
            <a:off x="1357290" y="3143248"/>
            <a:ext cx="5715000" cy="2857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2865437" cy="1714512"/>
          </a:xfrm>
        </p:spPr>
        <p:txBody>
          <a:bodyPr>
            <a:normAutofit/>
          </a:bodyPr>
          <a:lstStyle/>
          <a:p>
            <a:r>
              <a:rPr lang="tr-TR" sz="2400" dirty="0" smtClean="0"/>
              <a:t>İŞ YAŞAMINDA YAŞANAN SORUNLAR</a:t>
            </a:r>
            <a:endParaRPr lang="tr-TR" sz="2400" dirty="0"/>
          </a:p>
        </p:txBody>
      </p:sp>
      <p:sp>
        <p:nvSpPr>
          <p:cNvPr id="7" name="6 İçerik Yer Tutucusu"/>
          <p:cNvSpPr>
            <a:spLocks noGrp="1"/>
          </p:cNvSpPr>
          <p:nvPr>
            <p:ph idx="1"/>
          </p:nvPr>
        </p:nvSpPr>
        <p:spPr>
          <a:xfrm>
            <a:off x="3143240" y="273051"/>
            <a:ext cx="6000760" cy="4084643"/>
          </a:xfrm>
        </p:spPr>
        <p:txBody>
          <a:bodyPr>
            <a:noAutofit/>
          </a:bodyPr>
          <a:lstStyle/>
          <a:p>
            <a:r>
              <a:rPr lang="tr-TR" sz="2400" b="1" dirty="0" smtClean="0"/>
              <a:t>ÜCRETİ ÖDENMEYEN FAZLA MESAİLER KANUNLARIMIZA AYKIRI BİR DURUM TEŞKİL ETMEKTE OLUP BU KONUYLA İLGİLİ TALEP OLMASI HALİNDE ODAMIZIN HUKUK SERVİSİ MESLEKTAŞIMIZIN KANUNİ HAKLARININ TAKİPÇİSİDİR. BU BAĞLAMDA TÜM MESLEKTAŞLARIMIZ GİBİ BAĞIMLI ÇALIŞAN MESLEKTAŞLARIMIZ DA ODAMIZIN HUKUK DANIŞMANLIĞI HİZMETLERİNDEN ÜCRETSİZ OLARAK FAYDALANABİLİRLER. </a:t>
            </a:r>
          </a:p>
          <a:p>
            <a:pPr marL="0" indent="0">
              <a:buNone/>
            </a:pPr>
            <a:r>
              <a:rPr lang="tr-TR" sz="2400" b="1" dirty="0" smtClean="0"/>
              <a:t> </a:t>
            </a:r>
            <a:endParaRPr lang="tr-TR" sz="2400" dirty="0"/>
          </a:p>
        </p:txBody>
      </p:sp>
      <p:sp>
        <p:nvSpPr>
          <p:cNvPr id="8" name="7 Metin Yer Tutucusu"/>
          <p:cNvSpPr>
            <a:spLocks noGrp="1"/>
          </p:cNvSpPr>
          <p:nvPr>
            <p:ph type="body" sz="half" idx="2"/>
          </p:nvPr>
        </p:nvSpPr>
        <p:spPr>
          <a:xfrm>
            <a:off x="357158" y="3071810"/>
            <a:ext cx="3008313" cy="1714512"/>
          </a:xfrm>
        </p:spPr>
        <p:txBody>
          <a:bodyPr>
            <a:normAutofit/>
          </a:bodyPr>
          <a:lstStyle/>
          <a:p>
            <a:pPr algn="ctr"/>
            <a:r>
              <a:rPr lang="tr-TR" sz="2400" b="1" dirty="0" smtClean="0"/>
              <a:t>ÇÖZÜM ÖNERİLERİ</a:t>
            </a:r>
            <a:endParaRPr lang="tr-TR" sz="2400" b="1" dirty="0"/>
          </a:p>
        </p:txBody>
      </p:sp>
      <p:pic>
        <p:nvPicPr>
          <p:cNvPr id="21506" name="Picture 2" descr="HUKUK DANIŞMANLIĞI ile ilgili görsel sonucu"/>
          <p:cNvPicPr>
            <a:picLocks noChangeAspect="1" noChangeArrowheads="1"/>
          </p:cNvPicPr>
          <p:nvPr/>
        </p:nvPicPr>
        <p:blipFill>
          <a:blip r:embed="rId2"/>
          <a:srcRect/>
          <a:stretch>
            <a:fillRect/>
          </a:stretch>
        </p:blipFill>
        <p:spPr bwMode="auto">
          <a:xfrm>
            <a:off x="0" y="4429132"/>
            <a:ext cx="9182100" cy="242886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609</Words>
  <Application>Microsoft Office PowerPoint</Application>
  <PresentationFormat>Ekran Gösterisi (4:3)</PresentationFormat>
  <Paragraphs>49</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Ofis Teması</vt:lpstr>
      <vt:lpstr>BAĞIMLI ÇALIŞAN MESLEK MENSUPLARI KOMİSYONU</vt:lpstr>
      <vt:lpstr>İŞ ARAMA SIRASINDA YAŞANAN SORUNLAR-1</vt:lpstr>
      <vt:lpstr>İŞ ARAMA SIRASINDA YAŞANAN SORUNLAR</vt:lpstr>
      <vt:lpstr>İŞ GÖRÜŞMELERİ SIRASINDA YAŞANAN SORUNLAR-2</vt:lpstr>
      <vt:lpstr>İŞ GÖRÜŞMELERİ SIRASINDA YAŞANAN SORUNLAR</vt:lpstr>
      <vt:lpstr>SÖZLEŞME AŞAMASINDA YAŞANAN SORUNLAR-3</vt:lpstr>
      <vt:lpstr>SÖZLEŞME AŞAMASINDA YAŞANAN SORUNLAR</vt:lpstr>
      <vt:lpstr>İŞ YAŞAMINDA YAŞANAN SORUNLAR-4</vt:lpstr>
      <vt:lpstr>İŞ YAŞAMINDA YAŞANAN SORUNLAR</vt:lpstr>
      <vt:lpstr>İŞ YAŞAMINDA YAŞANAN SORUNLAR-5</vt:lpstr>
      <vt:lpstr>İŞ YAŞAMINDA YAŞANAN SORUNLAR</vt:lpstr>
      <vt:lpstr>İŞ YAŞAMINDA YAŞANAN SORUNLAR-6</vt:lpstr>
      <vt:lpstr>İŞ YAŞAMINDA YAŞANAN SORUNLAR</vt:lpstr>
      <vt:lpstr>İŞ YAŞAMINDA YAŞANAN SORUNLAR-7</vt:lpstr>
      <vt:lpstr>İŞ YAŞAMINDA YAŞANAN SORUNLAR</vt:lpstr>
      <vt:lpstr>TÜM BU SORUNLARIN ÇÖZÜMÜ İÇİN</vt:lpstr>
      <vt:lpstr>Slayt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BAĞIMLI ÇALIŞAN MESLEK MENSUPLARI</dc:title>
  <dc:creator>nemesis</dc:creator>
  <cp:lastModifiedBy>nemesis</cp:lastModifiedBy>
  <cp:revision>25</cp:revision>
  <dcterms:created xsi:type="dcterms:W3CDTF">2016-12-20T10:04:49Z</dcterms:created>
  <dcterms:modified xsi:type="dcterms:W3CDTF">2017-03-15T11:57:24Z</dcterms:modified>
</cp:coreProperties>
</file>