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9" r:id="rId2"/>
  </p:sldMasterIdLst>
  <p:notesMasterIdLst>
    <p:notesMasterId r:id="rId103"/>
  </p:notesMasterIdLst>
  <p:handoutMasterIdLst>
    <p:handoutMasterId r:id="rId104"/>
  </p:handoutMasterIdLst>
  <p:sldIdLst>
    <p:sldId id="267" r:id="rId3"/>
    <p:sldId id="268" r:id="rId4"/>
    <p:sldId id="269" r:id="rId5"/>
    <p:sldId id="278" r:id="rId6"/>
    <p:sldId id="279" r:id="rId7"/>
    <p:sldId id="390" r:id="rId8"/>
    <p:sldId id="427" r:id="rId9"/>
    <p:sldId id="428" r:id="rId10"/>
    <p:sldId id="284" r:id="rId11"/>
    <p:sldId id="290" r:id="rId12"/>
    <p:sldId id="397" r:id="rId13"/>
    <p:sldId id="287" r:id="rId14"/>
    <p:sldId id="454" r:id="rId15"/>
    <p:sldId id="448" r:id="rId16"/>
    <p:sldId id="449" r:id="rId17"/>
    <p:sldId id="450" r:id="rId18"/>
    <p:sldId id="451" r:id="rId19"/>
    <p:sldId id="452" r:id="rId20"/>
    <p:sldId id="453" r:id="rId21"/>
    <p:sldId id="455" r:id="rId22"/>
    <p:sldId id="289" r:id="rId23"/>
    <p:sldId id="292" r:id="rId24"/>
    <p:sldId id="295" r:id="rId25"/>
    <p:sldId id="297" r:id="rId26"/>
    <p:sldId id="429" r:id="rId27"/>
    <p:sldId id="430" r:id="rId28"/>
    <p:sldId id="306" r:id="rId29"/>
    <p:sldId id="308" r:id="rId30"/>
    <p:sldId id="313" r:id="rId31"/>
    <p:sldId id="436" r:id="rId32"/>
    <p:sldId id="456" r:id="rId33"/>
    <p:sldId id="457" r:id="rId34"/>
    <p:sldId id="458" r:id="rId35"/>
    <p:sldId id="318" r:id="rId36"/>
    <p:sldId id="459" r:id="rId37"/>
    <p:sldId id="460" r:id="rId38"/>
    <p:sldId id="418" r:id="rId39"/>
    <p:sldId id="438" r:id="rId40"/>
    <p:sldId id="420" r:id="rId41"/>
    <p:sldId id="322" r:id="rId42"/>
    <p:sldId id="324" r:id="rId43"/>
    <p:sldId id="326" r:id="rId44"/>
    <p:sldId id="327" r:id="rId45"/>
    <p:sldId id="461" r:id="rId46"/>
    <p:sldId id="330" r:id="rId47"/>
    <p:sldId id="332" r:id="rId48"/>
    <p:sldId id="441" r:id="rId49"/>
    <p:sldId id="333" r:id="rId50"/>
    <p:sldId id="401" r:id="rId51"/>
    <p:sldId id="402" r:id="rId52"/>
    <p:sldId id="403" r:id="rId53"/>
    <p:sldId id="404" r:id="rId54"/>
    <p:sldId id="398" r:id="rId55"/>
    <p:sldId id="334" r:id="rId56"/>
    <p:sldId id="462" r:id="rId57"/>
    <p:sldId id="463" r:id="rId58"/>
    <p:sldId id="466" r:id="rId59"/>
    <p:sldId id="467" r:id="rId60"/>
    <p:sldId id="464" r:id="rId61"/>
    <p:sldId id="465" r:id="rId62"/>
    <p:sldId id="468" r:id="rId63"/>
    <p:sldId id="469" r:id="rId64"/>
    <p:sldId id="470" r:id="rId65"/>
    <p:sldId id="471" r:id="rId66"/>
    <p:sldId id="472" r:id="rId67"/>
    <p:sldId id="473" r:id="rId68"/>
    <p:sldId id="475" r:id="rId69"/>
    <p:sldId id="476" r:id="rId70"/>
    <p:sldId id="477" r:id="rId71"/>
    <p:sldId id="478" r:id="rId72"/>
    <p:sldId id="487" r:id="rId73"/>
    <p:sldId id="341" r:id="rId74"/>
    <p:sldId id="363" r:id="rId75"/>
    <p:sldId id="364" r:id="rId76"/>
    <p:sldId id="370" r:id="rId77"/>
    <p:sldId id="406" r:id="rId78"/>
    <p:sldId id="371" r:id="rId79"/>
    <p:sldId id="421" r:id="rId80"/>
    <p:sldId id="359" r:id="rId81"/>
    <p:sldId id="479" r:id="rId82"/>
    <p:sldId id="480" r:id="rId83"/>
    <p:sldId id="481" r:id="rId84"/>
    <p:sldId id="482" r:id="rId85"/>
    <p:sldId id="484" r:id="rId86"/>
    <p:sldId id="483" r:id="rId87"/>
    <p:sldId id="485" r:id="rId88"/>
    <p:sldId id="486" r:id="rId89"/>
    <p:sldId id="422" r:id="rId90"/>
    <p:sldId id="423" r:id="rId91"/>
    <p:sldId id="446" r:id="rId92"/>
    <p:sldId id="488" r:id="rId93"/>
    <p:sldId id="489" r:id="rId94"/>
    <p:sldId id="490" r:id="rId95"/>
    <p:sldId id="491" r:id="rId96"/>
    <p:sldId id="492" r:id="rId97"/>
    <p:sldId id="447" r:id="rId98"/>
    <p:sldId id="355" r:id="rId99"/>
    <p:sldId id="373" r:id="rId100"/>
    <p:sldId id="414" r:id="rId101"/>
    <p:sldId id="386" r:id="rId10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15">
          <p15:clr>
            <a:srgbClr val="A4A3A4"/>
          </p15:clr>
        </p15:guide>
        <p15:guide id="3" orient="horz" pos="274">
          <p15:clr>
            <a:srgbClr val="A4A3A4"/>
          </p15:clr>
        </p15:guide>
        <p15:guide id="4" orient="horz" pos="3840">
          <p15:clr>
            <a:srgbClr val="A4A3A4"/>
          </p15:clr>
        </p15:guide>
        <p15:guide id="5" pos="3839">
          <p15:clr>
            <a:srgbClr val="A4A3A4"/>
          </p15:clr>
        </p15:guide>
        <p15:guide id="6" pos="6911">
          <p15:clr>
            <a:srgbClr val="A4A3A4"/>
          </p15:clr>
        </p15:guide>
        <p15:guide id="7" pos="76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7E6"/>
    <a:srgbClr val="080808"/>
    <a:srgbClr val="2E1155"/>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434" autoAdjust="0"/>
  </p:normalViewPr>
  <p:slideViewPr>
    <p:cSldViewPr>
      <p:cViewPr varScale="1">
        <p:scale>
          <a:sx n="69" d="100"/>
          <a:sy n="69" d="100"/>
        </p:scale>
        <p:origin x="-876" y="-108"/>
      </p:cViewPr>
      <p:guideLst>
        <p:guide orient="horz" pos="2160"/>
        <p:guide orient="horz" pos="1015"/>
        <p:guide orient="horz" pos="274"/>
        <p:guide orient="horz" pos="3840"/>
        <p:guide pos="3839"/>
        <p:guide pos="6911"/>
        <p:guide pos="767"/>
      </p:guideLst>
    </p:cSldViewPr>
  </p:slideViewPr>
  <p:notesTextViewPr>
    <p:cViewPr>
      <p:scale>
        <a:sx n="100" d="100"/>
        <a:sy n="100" d="100"/>
      </p:scale>
      <p:origin x="0" y="0"/>
    </p:cViewPr>
  </p:notesTextViewPr>
  <p:notesViewPr>
    <p:cSldViewPr showGuides="1">
      <p:cViewPr varScale="1">
        <p:scale>
          <a:sx n="82" d="100"/>
          <a:sy n="82" d="100"/>
        </p:scale>
        <p:origin x="201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theme" Target="theme/theme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E6E22E-288A-414B-A8DE-E4DBD03D5FC0}" type="datetimeFigureOut">
              <a:rPr lang="tr-TR" smtClean="0"/>
              <a:t>31.3.2017</a:t>
            </a:fld>
            <a:endParaRPr lang="tr-TR" dirty="0"/>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114579-D02A-4B51-B5DF-8EC449F77AC7}" type="slidenum">
              <a:rPr lang="tr-TR" smtClean="0"/>
              <a:t>‹#›</a:t>
            </a:fld>
            <a:endParaRPr lang="tr-TR" dirty="0"/>
          </a:p>
        </p:txBody>
      </p:sp>
    </p:spTree>
    <p:extLst>
      <p:ext uri="{BB962C8B-B14F-4D97-AF65-F5344CB8AC3E}">
        <p14:creationId xmlns:p14="http://schemas.microsoft.com/office/powerpoint/2010/main"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9AE7E-E0F9-4C51-AD9A-F4C3A6E23BBF}" type="datetimeFigureOut">
              <a:rPr lang="tr-TR" smtClean="0"/>
              <a:t>31.3.2017</a:t>
            </a:fld>
            <a:endParaRPr lang="tr-TR" dirty="0"/>
          </a:p>
        </p:txBody>
      </p:sp>
      <p:sp>
        <p:nvSpPr>
          <p:cNvPr id="4" name="Slayt Görüntüsü Yer Tutucus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74690-7256-4BB9-AC0F-97AEAE8CDEC2}" type="slidenum">
              <a:rPr lang="tr-TR" smtClean="0"/>
              <a:t>‹#›</a:t>
            </a:fld>
            <a:endParaRPr lang="tr-TR" dirty="0"/>
          </a:p>
        </p:txBody>
      </p:sp>
    </p:spTree>
    <p:extLst>
      <p:ext uri="{BB962C8B-B14F-4D97-AF65-F5344CB8AC3E}">
        <p14:creationId xmlns:p14="http://schemas.microsoft.com/office/powerpoint/2010/main"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12188825"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88825"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88825"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88825"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4548" y="5052546"/>
            <a:ext cx="7514056"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DF28FB93-0A08-4E7D-8E63-9EFA29F1E093}" type="slidenum">
              <a:rPr lang="tr-TR" smtClean="0"/>
              <a:pPr/>
              <a:t>‹#›</a:t>
            </a:fld>
            <a:endParaRPr lang="tr-TR" dirty="0"/>
          </a:p>
        </p:txBody>
      </p:sp>
      <p:sp>
        <p:nvSpPr>
          <p:cNvPr id="2" name="Title 1"/>
          <p:cNvSpPr>
            <a:spLocks noGrp="1"/>
          </p:cNvSpPr>
          <p:nvPr>
            <p:ph type="ctrTitle"/>
          </p:nvPr>
        </p:nvSpPr>
        <p:spPr>
          <a:xfrm>
            <a:off x="1089825" y="3132290"/>
            <a:ext cx="9564643"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2539338" y="731519"/>
            <a:ext cx="8532178"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DF28FB93-0A08-4E7D-8E63-9EFA29F1E093}"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7943" y="376518"/>
            <a:ext cx="2742486"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4430997" y="731520"/>
            <a:ext cx="6437372"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DF28FB93-0A08-4E7D-8E63-9EFA29F1E093}"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DF28FB93-0A08-4E7D-8E63-9EFA29F1E093}" type="slidenum">
              <a:rPr lang="tr-TR" smtClean="0"/>
              <a:pPr/>
              <a:t>‹#›</a:t>
            </a:fld>
            <a:endParaRPr lang="tr-TR"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523603" y="731520"/>
            <a:ext cx="8532178"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12188825"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88825"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88825"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88825"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221" y="2172648"/>
            <a:ext cx="7953483"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695882" y="4607511"/>
            <a:ext cx="7958586"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DF28FB93-0A08-4E7D-8E63-9EFA29F1E093}"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DF28FB93-0A08-4E7D-8E63-9EFA29F1E093}" type="slidenum">
              <a:rPr lang="tr-TR" smtClean="0"/>
              <a:pPr/>
              <a:t>‹#›</a:t>
            </a:fld>
            <a:endParaRPr lang="tr-TR"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523602" y="731519"/>
            <a:ext cx="446111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6191923" y="731520"/>
            <a:ext cx="446111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3603" y="731520"/>
            <a:ext cx="4461110"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541528" y="1400327"/>
            <a:ext cx="4461110"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94789" y="731520"/>
            <a:ext cx="4461110"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6191754" y="1399032"/>
            <a:ext cx="4461110"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DF28FB93-0A08-4E7D-8E63-9EFA29F1E093}" type="slidenum">
              <a:rPr lang="tr-TR" smtClean="0"/>
              <a:pPr/>
              <a:t>‹#›</a:t>
            </a:fld>
            <a:endParaRPr lang="tr-TR" dirty="0"/>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DF28FB93-0A08-4E7D-8E63-9EFA29F1E093}"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DF28FB93-0A08-4E7D-8E63-9EFA29F1E093}"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18503" y="2209801"/>
            <a:ext cx="4846851"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6123092" y="731520"/>
            <a:ext cx="5354719"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33980" y="3497802"/>
            <a:ext cx="4517037"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DF28FB93-0A08-4E7D-8E63-9EFA29F1E093}"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12188825"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88825"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88825"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88825"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5346" y="1143000"/>
            <a:ext cx="5484971"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70211" y="1010486"/>
            <a:ext cx="4924203"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E36636D-D922-432D-A958-524484B5923D}" type="datetimeFigureOut">
              <a:rPr lang="tr-TR" smtClean="0"/>
              <a:pPr/>
              <a:t>31.3.2017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DF28FB93-0A08-4E7D-8E63-9EFA29F1E093}" type="slidenum">
              <a:rPr lang="tr-TR" smtClean="0"/>
              <a:pPr/>
              <a:t>‹#›</a:t>
            </a:fld>
            <a:endParaRPr lang="tr-TR" dirty="0"/>
          </a:p>
        </p:txBody>
      </p:sp>
      <p:sp>
        <p:nvSpPr>
          <p:cNvPr id="2" name="Title 1"/>
          <p:cNvSpPr>
            <a:spLocks noGrp="1"/>
          </p:cNvSpPr>
          <p:nvPr>
            <p:ph type="title"/>
          </p:nvPr>
        </p:nvSpPr>
        <p:spPr>
          <a:xfrm>
            <a:off x="969438" y="4464421"/>
            <a:ext cx="8509167"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88825"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88825"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88825"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88825"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0430" y="4372168"/>
            <a:ext cx="8681087"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523603" y="732260"/>
            <a:ext cx="8532178"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7457" y="6172201"/>
            <a:ext cx="3351927"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E36636D-D922-432D-A958-524484B5923D}" type="datetimeFigureOut">
              <a:rPr lang="tr-TR" smtClean="0"/>
              <a:pPr/>
              <a:t>31.3.2017</a:t>
            </a:fld>
            <a:endParaRPr lang="tr-TR" dirty="0"/>
          </a:p>
        </p:txBody>
      </p:sp>
      <p:sp>
        <p:nvSpPr>
          <p:cNvPr id="5" name="Footer Placeholder 4"/>
          <p:cNvSpPr>
            <a:spLocks noGrp="1"/>
          </p:cNvSpPr>
          <p:nvPr>
            <p:ph type="ftr" sz="quarter" idx="3"/>
          </p:nvPr>
        </p:nvSpPr>
        <p:spPr>
          <a:xfrm>
            <a:off x="609441" y="6172201"/>
            <a:ext cx="4469237"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dirty="0"/>
          </a:p>
        </p:txBody>
      </p:sp>
      <p:sp>
        <p:nvSpPr>
          <p:cNvPr id="6" name="Slide Number Placeholder 5"/>
          <p:cNvSpPr>
            <a:spLocks noGrp="1"/>
          </p:cNvSpPr>
          <p:nvPr>
            <p:ph type="sldNum" sz="quarter" idx="4"/>
          </p:nvPr>
        </p:nvSpPr>
        <p:spPr>
          <a:xfrm>
            <a:off x="5078677" y="6172201"/>
            <a:ext cx="2437765"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28FB93-0A08-4E7D-8E63-9EFA29F1E093}"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926060" y="4293096"/>
            <a:ext cx="6891993" cy="1096899"/>
          </a:xfrm>
        </p:spPr>
        <p:txBody>
          <a:bodyPr>
            <a:normAutofit lnSpcReduction="10000"/>
          </a:bodyPr>
          <a:lstStyle/>
          <a:p>
            <a:pPr marL="0" indent="0" algn="ctr" rtl="1">
              <a:spcBef>
                <a:spcPts val="0"/>
              </a:spcBef>
              <a:buNone/>
            </a:pPr>
            <a:endParaRPr lang="tr-TR" b="1" dirty="0" smtClean="0">
              <a:solidFill>
                <a:srgbClr val="FF0000"/>
              </a:solidFill>
            </a:endParaRPr>
          </a:p>
          <a:p>
            <a:pPr algn="ctr" rtl="1">
              <a:spcBef>
                <a:spcPts val="0"/>
              </a:spcBef>
            </a:pPr>
            <a:r>
              <a:rPr lang="tr-TR" sz="4000" b="1" dirty="0">
                <a:solidFill>
                  <a:schemeClr val="accent5"/>
                </a:solidFill>
              </a:rPr>
              <a:t> </a:t>
            </a:r>
            <a:r>
              <a:rPr lang="tr-TR" sz="4000" b="1" dirty="0" smtClean="0">
                <a:solidFill>
                  <a:srgbClr val="002060"/>
                </a:solidFill>
              </a:rPr>
              <a:t>YMM Mustafa </a:t>
            </a:r>
            <a:r>
              <a:rPr lang="tr-TR" sz="4000" b="1" dirty="0">
                <a:solidFill>
                  <a:srgbClr val="002060"/>
                </a:solidFill>
              </a:rPr>
              <a:t>DÜNDAR</a:t>
            </a:r>
          </a:p>
          <a:p>
            <a:pPr marL="0" indent="0" algn="ctr" rtl="1">
              <a:spcBef>
                <a:spcPts val="0"/>
              </a:spcBef>
              <a:buNone/>
            </a:pPr>
            <a:endParaRPr lang="tr-TR" sz="2000" b="0" i="0" baseline="0" dirty="0"/>
          </a:p>
        </p:txBody>
      </p:sp>
      <p:sp>
        <p:nvSpPr>
          <p:cNvPr id="5" name="Gözyaşı Damlası 4"/>
          <p:cNvSpPr/>
          <p:nvPr/>
        </p:nvSpPr>
        <p:spPr>
          <a:xfrm>
            <a:off x="2782044" y="1240097"/>
            <a:ext cx="6912768" cy="2448272"/>
          </a:xfrm>
          <a:prstGeom prst="teardrop">
            <a:avLst/>
          </a:prstGeom>
          <a:solidFill>
            <a:srgbClr val="FF0000"/>
          </a:solidFill>
          <a:scene3d>
            <a:camera prst="perspectiveBelow"/>
            <a:lightRig rig="threePt" dir="t"/>
          </a:scene3d>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4000" b="1" dirty="0" smtClean="0">
                <a:solidFill>
                  <a:schemeClr val="bg1"/>
                </a:solidFill>
                <a:latin typeface="Calibri" panose="020F0502020204030204" pitchFamily="34" charset="0"/>
              </a:rPr>
              <a:t>2017 YILI YILLIK KURUMLAR VERGİSİ BEYANI</a:t>
            </a:r>
            <a:endParaRPr lang="tr-TR" sz="40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70754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0810" y="188640"/>
            <a:ext cx="9751060" cy="620936"/>
          </a:xfrm>
        </p:spPr>
        <p:txBody>
          <a:bodyPr>
            <a:noAutofit/>
          </a:bodyPr>
          <a:lstStyle/>
          <a:p>
            <a:pPr algn="ctr"/>
            <a:r>
              <a:rPr lang="tr-TR" sz="4400" b="1" dirty="0" smtClean="0">
                <a:solidFill>
                  <a:srgbClr val="FF0000"/>
                </a:solidFill>
              </a:rPr>
              <a:t>ÖZELLİK ARZ EDEN İSTİSNALAR</a:t>
            </a:r>
            <a:endParaRPr lang="tr-TR" sz="4400" b="1" dirty="0">
              <a:solidFill>
                <a:srgbClr val="FF0000"/>
              </a:solidFill>
            </a:endParaRPr>
          </a:p>
        </p:txBody>
      </p:sp>
      <p:sp>
        <p:nvSpPr>
          <p:cNvPr id="5" name="Aşağı Ok 4"/>
          <p:cNvSpPr/>
          <p:nvPr/>
        </p:nvSpPr>
        <p:spPr>
          <a:xfrm>
            <a:off x="1845940" y="1052736"/>
            <a:ext cx="8784976" cy="144016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400" dirty="0" smtClean="0"/>
              <a:t>m.5/1-e: İştirak Hissesi, Taşınmaz Satış Kazanç İstinası</a:t>
            </a:r>
            <a:endParaRPr lang="tr-TR" sz="2400" dirty="0"/>
          </a:p>
        </p:txBody>
      </p:sp>
      <p:sp>
        <p:nvSpPr>
          <p:cNvPr id="3" name="Katlanmış Nesne 2"/>
          <p:cNvSpPr/>
          <p:nvPr/>
        </p:nvSpPr>
        <p:spPr>
          <a:xfrm>
            <a:off x="621804" y="2564904"/>
            <a:ext cx="11233248" cy="3888432"/>
          </a:xfrm>
          <a:prstGeom prst="foldedCorner">
            <a:avLst/>
          </a:prstGeom>
          <a:solidFill>
            <a:srgbClr val="00206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b="1" dirty="0" smtClean="0">
                <a:solidFill>
                  <a:srgbClr val="FFFF00"/>
                </a:solidFill>
                <a:latin typeface="Calibri" panose="020F0502020204030204" pitchFamily="34" charset="0"/>
              </a:rPr>
              <a:t>1- İstisnadan yararlanılan kazancın kurumlar vergisi beyanname verilme tarihine kadar özel fona alınması,</a:t>
            </a:r>
          </a:p>
          <a:p>
            <a:pPr algn="just"/>
            <a:r>
              <a:rPr lang="tr-TR" sz="2800" b="1" dirty="0" smtClean="0">
                <a:solidFill>
                  <a:srgbClr val="FFFF00"/>
                </a:solidFill>
                <a:latin typeface="Calibri" panose="020F0502020204030204" pitchFamily="34" charset="0"/>
              </a:rPr>
              <a:t>2- </a:t>
            </a:r>
            <a:r>
              <a:rPr lang="tr-TR" sz="2800" b="1" dirty="0">
                <a:solidFill>
                  <a:srgbClr val="FFFF00"/>
                </a:solidFill>
                <a:latin typeface="Calibri" panose="020F0502020204030204" pitchFamily="34" charset="0"/>
              </a:rPr>
              <a:t>S</a:t>
            </a:r>
            <a:r>
              <a:rPr lang="tr-TR" sz="2800" b="1" dirty="0" smtClean="0">
                <a:solidFill>
                  <a:srgbClr val="FFFF00"/>
                </a:solidFill>
                <a:latin typeface="Calibri" panose="020F0502020204030204" pitchFamily="34" charset="0"/>
              </a:rPr>
              <a:t>atışın </a:t>
            </a:r>
            <a:r>
              <a:rPr lang="tr-TR" sz="2800" b="1" dirty="0">
                <a:solidFill>
                  <a:srgbClr val="FFFF00"/>
                </a:solidFill>
                <a:latin typeface="Calibri" panose="020F0502020204030204" pitchFamily="34" charset="0"/>
              </a:rPr>
              <a:t>yapıldığı yılı izleyen ikinci takvim yılının sonuna kadar tahsil </a:t>
            </a:r>
            <a:r>
              <a:rPr lang="tr-TR" sz="2800" b="1" dirty="0" smtClean="0">
                <a:solidFill>
                  <a:srgbClr val="FFFF00"/>
                </a:solidFill>
                <a:latin typeface="Calibri" panose="020F0502020204030204" pitchFamily="34" charset="0"/>
              </a:rPr>
              <a:t>edilmesi</a:t>
            </a:r>
          </a:p>
          <a:p>
            <a:pPr algn="just"/>
            <a:r>
              <a:rPr lang="tr-TR" sz="2800" b="1" dirty="0" smtClean="0">
                <a:solidFill>
                  <a:srgbClr val="FFFF00"/>
                </a:solidFill>
                <a:latin typeface="Calibri" panose="020F0502020204030204" pitchFamily="34" charset="0"/>
              </a:rPr>
              <a:t>3- İstisnadan </a:t>
            </a:r>
            <a:r>
              <a:rPr lang="tr-TR" sz="2800" b="1" dirty="0">
                <a:solidFill>
                  <a:srgbClr val="FFFF00"/>
                </a:solidFill>
                <a:latin typeface="Calibri" panose="020F0502020204030204" pitchFamily="34" charset="0"/>
              </a:rPr>
              <a:t>yararlanan </a:t>
            </a:r>
            <a:r>
              <a:rPr lang="tr-TR" sz="2800" b="1" dirty="0" smtClean="0">
                <a:solidFill>
                  <a:srgbClr val="FFFF00"/>
                </a:solidFill>
                <a:latin typeface="Calibri" panose="020F0502020204030204" pitchFamily="34" charset="0"/>
              </a:rPr>
              <a:t>kısmın, </a:t>
            </a:r>
            <a:r>
              <a:rPr lang="tr-TR" sz="2800" b="1" dirty="0">
                <a:solidFill>
                  <a:srgbClr val="FFFF00"/>
                </a:solidFill>
                <a:latin typeface="Calibri" panose="020F0502020204030204" pitchFamily="34" charset="0"/>
              </a:rPr>
              <a:t>satışın yapıldığı yılı izleyen beşinci yılın sonuna kadar pasifte özel bir fon hesabında </a:t>
            </a:r>
            <a:r>
              <a:rPr lang="tr-TR" sz="2800" b="1" dirty="0" smtClean="0">
                <a:solidFill>
                  <a:srgbClr val="FFFF00"/>
                </a:solidFill>
                <a:latin typeface="Calibri" panose="020F0502020204030204" pitchFamily="34" charset="0"/>
              </a:rPr>
              <a:t>tutulması,</a:t>
            </a:r>
          </a:p>
          <a:p>
            <a:pPr algn="just"/>
            <a:r>
              <a:rPr lang="tr-TR" sz="2800" b="1" dirty="0" smtClean="0">
                <a:solidFill>
                  <a:srgbClr val="FFFF00"/>
                </a:solidFill>
                <a:latin typeface="Calibri" panose="020F0502020204030204" pitchFamily="34" charset="0"/>
              </a:rPr>
              <a:t>4- </a:t>
            </a:r>
            <a:r>
              <a:rPr lang="tr-TR" sz="2800" b="1" dirty="0">
                <a:solidFill>
                  <a:srgbClr val="FFFF00"/>
                </a:solidFill>
                <a:latin typeface="Calibri" panose="020F0502020204030204" pitchFamily="34" charset="0"/>
              </a:rPr>
              <a:t>Aynı süre içinde işletmenin tasfiyesi (bu Kanuna göre yapılan devir ve bölünmeler hariç) halinde </a:t>
            </a:r>
            <a:r>
              <a:rPr lang="tr-TR" sz="2800" b="1" dirty="0" smtClean="0">
                <a:solidFill>
                  <a:srgbClr val="FFFF00"/>
                </a:solidFill>
                <a:latin typeface="Calibri" panose="020F0502020204030204" pitchFamily="34" charset="0"/>
              </a:rPr>
              <a:t>istisnadan yararlanılamaz.</a:t>
            </a:r>
            <a:endParaRPr lang="tr-TR" sz="2800" b="1" dirty="0">
              <a:solidFill>
                <a:srgbClr val="FFFF00"/>
              </a:solidFill>
              <a:latin typeface="Calibri" panose="020F0502020204030204" pitchFamily="34" charset="0"/>
            </a:endParaRPr>
          </a:p>
        </p:txBody>
      </p:sp>
    </p:spTree>
    <p:extLst>
      <p:ext uri="{BB962C8B-B14F-4D97-AF65-F5344CB8AC3E}">
        <p14:creationId xmlns:p14="http://schemas.microsoft.com/office/powerpoint/2010/main" val="214314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atay Kaydırma 4"/>
          <p:cNvSpPr/>
          <p:nvPr/>
        </p:nvSpPr>
        <p:spPr>
          <a:xfrm>
            <a:off x="1125860" y="1470007"/>
            <a:ext cx="10009112" cy="4320480"/>
          </a:xfrm>
          <a:prstGeom prst="horizontalScroll">
            <a:avLst/>
          </a:prstGeom>
          <a:ln/>
          <a:scene3d>
            <a:camera prst="perspectiveLeft"/>
            <a:lightRig rig="threePt" dir="t"/>
          </a:scene3d>
        </p:spPr>
        <p:style>
          <a:lnRef idx="3">
            <a:schemeClr val="lt1"/>
          </a:lnRef>
          <a:fillRef idx="1">
            <a:schemeClr val="accent4"/>
          </a:fillRef>
          <a:effectRef idx="1">
            <a:schemeClr val="accent4"/>
          </a:effectRef>
          <a:fontRef idx="minor">
            <a:schemeClr val="lt1"/>
          </a:fontRef>
        </p:style>
        <p:txBody>
          <a:bodyPr rtlCol="0" anchor="ctr"/>
          <a:lstStyle/>
          <a:p>
            <a:pPr algn="ctr"/>
            <a:r>
              <a:rPr lang="tr-TR" sz="6600" dirty="0" smtClean="0"/>
              <a:t>TEŞEKKÜR EDERİM.</a:t>
            </a:r>
            <a:endParaRPr lang="tr-TR" sz="6600" dirty="0"/>
          </a:p>
        </p:txBody>
      </p:sp>
    </p:spTree>
    <p:extLst>
      <p:ext uri="{BB962C8B-B14F-4D97-AF65-F5344CB8AC3E}">
        <p14:creationId xmlns:p14="http://schemas.microsoft.com/office/powerpoint/2010/main" val="369750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2422004" y="338273"/>
            <a:ext cx="8784976" cy="144016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latin typeface="Calibri" panose="020F0502020204030204" pitchFamily="34" charset="0"/>
              </a:rPr>
              <a:t>m.5/1-e: İştirak Hissesi, Taşınmaz Satış Kazanç İstinası</a:t>
            </a:r>
            <a:endParaRPr lang="tr-TR" sz="2400" b="1" dirty="0">
              <a:solidFill>
                <a:schemeClr val="tx1"/>
              </a:solidFill>
              <a:latin typeface="Calibri" panose="020F0502020204030204" pitchFamily="34" charset="0"/>
            </a:endParaRPr>
          </a:p>
        </p:txBody>
      </p:sp>
      <p:sp>
        <p:nvSpPr>
          <p:cNvPr id="3" name="Akış Çizelgesi: Belge 2"/>
          <p:cNvSpPr/>
          <p:nvPr/>
        </p:nvSpPr>
        <p:spPr>
          <a:xfrm>
            <a:off x="909836" y="1790900"/>
            <a:ext cx="5472608" cy="4392488"/>
          </a:xfrm>
          <a:prstGeom prst="flowChartDocument">
            <a:avLst/>
          </a:prstGeom>
          <a:solidFill>
            <a:schemeClr val="bg1">
              <a:lumMod val="95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3200" b="1" dirty="0">
                <a:solidFill>
                  <a:schemeClr val="tx1"/>
                </a:solidFill>
                <a:latin typeface="Calibri" panose="020F0502020204030204" pitchFamily="34" charset="0"/>
              </a:rPr>
              <a:t>Menkul kıymet veya taşınmaz ticareti ve </a:t>
            </a:r>
            <a:r>
              <a:rPr lang="tr-TR" sz="3200" b="1" dirty="0">
                <a:solidFill>
                  <a:srgbClr val="FF0000"/>
                </a:solidFill>
                <a:latin typeface="Calibri" panose="020F0502020204030204" pitchFamily="34" charset="0"/>
              </a:rPr>
              <a:t>kiralanmasıyla uğraşan kurumların </a:t>
            </a:r>
            <a:r>
              <a:rPr lang="tr-TR" sz="3200" b="1" dirty="0">
                <a:solidFill>
                  <a:schemeClr val="tx1"/>
                </a:solidFill>
                <a:latin typeface="Calibri" panose="020F0502020204030204" pitchFamily="34" charset="0"/>
              </a:rPr>
              <a:t>bu amaçla ellerinde bulundurdukları değerlerin satışından elde ettikleri kazançlar istisna kapsamı dışındadır.</a:t>
            </a:r>
          </a:p>
        </p:txBody>
      </p:sp>
      <p:sp>
        <p:nvSpPr>
          <p:cNvPr id="6" name="Aşağı Ok Belirtme Çizgisi 5"/>
          <p:cNvSpPr/>
          <p:nvPr/>
        </p:nvSpPr>
        <p:spPr>
          <a:xfrm>
            <a:off x="6814492" y="1979812"/>
            <a:ext cx="5040560" cy="4367652"/>
          </a:xfrm>
          <a:prstGeom prst="downArrowCallout">
            <a:avLst/>
          </a:prstGeom>
          <a:scene3d>
            <a:camera prst="perspectiveRight"/>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800" b="1" dirty="0" smtClean="0">
                <a:latin typeface="Calibri" panose="020F0502020204030204" pitchFamily="34" charset="0"/>
              </a:rPr>
              <a:t>Sorun?</a:t>
            </a:r>
          </a:p>
          <a:p>
            <a:pPr algn="just"/>
            <a:r>
              <a:rPr lang="tr-TR" sz="2800" b="1" dirty="0" smtClean="0">
                <a:latin typeface="Calibri" panose="020F0502020204030204" pitchFamily="34" charset="0"/>
              </a:rPr>
              <a:t>1- Şirket ana sözleşmesinde taşınmaz alım satım veya inşaat faaliyeti,</a:t>
            </a:r>
          </a:p>
          <a:p>
            <a:pPr algn="just"/>
            <a:r>
              <a:rPr lang="tr-TR" sz="2800" b="1" dirty="0" smtClean="0">
                <a:latin typeface="Calibri" panose="020F0502020204030204" pitchFamily="34" charset="0"/>
              </a:rPr>
              <a:t>2- Satışa konu taşınmazın daha önce kiraya verilmiş olması,</a:t>
            </a:r>
            <a:endParaRPr lang="tr-TR" sz="2800" b="1" dirty="0">
              <a:latin typeface="Calibri" panose="020F0502020204030204" pitchFamily="34" charset="0"/>
            </a:endParaRPr>
          </a:p>
        </p:txBody>
      </p:sp>
      <p:sp>
        <p:nvSpPr>
          <p:cNvPr id="2" name="Oval 1"/>
          <p:cNvSpPr/>
          <p:nvPr/>
        </p:nvSpPr>
        <p:spPr>
          <a:xfrm>
            <a:off x="5230316" y="5733256"/>
            <a:ext cx="266429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Çözülememiştir.</a:t>
            </a:r>
            <a:endParaRPr lang="tr-TR" dirty="0"/>
          </a:p>
        </p:txBody>
      </p:sp>
    </p:spTree>
    <p:extLst>
      <p:ext uri="{BB962C8B-B14F-4D97-AF65-F5344CB8AC3E}">
        <p14:creationId xmlns:p14="http://schemas.microsoft.com/office/powerpoint/2010/main" val="157076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p>
          <a:p>
            <a:pPr algn="just"/>
            <a:r>
              <a:rPr lang="tr-TR" sz="2000" b="1" dirty="0" smtClean="0">
                <a:solidFill>
                  <a:schemeClr val="bg1"/>
                </a:solidFill>
                <a:latin typeface="Calibri" panose="020F0502020204030204" pitchFamily="34" charset="0"/>
              </a:rPr>
              <a:t>UYGULAMA 2.8.2013</a:t>
            </a:r>
            <a:endParaRPr lang="tr-TR" dirty="0">
              <a:solidFill>
                <a:schemeClr val="bg1"/>
              </a:solidFill>
            </a:endParaRPr>
          </a:p>
        </p:txBody>
      </p:sp>
      <p:sp>
        <p:nvSpPr>
          <p:cNvPr id="3" name="Oval 2"/>
          <p:cNvSpPr/>
          <p:nvPr/>
        </p:nvSpPr>
        <p:spPr>
          <a:xfrm>
            <a:off x="3919700" y="188787"/>
            <a:ext cx="7719328" cy="62645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b="1" dirty="0">
                <a:solidFill>
                  <a:srgbClr val="FFFF00"/>
                </a:solidFill>
              </a:rPr>
              <a:t>Devir veya bölünme</a:t>
            </a:r>
            <a:r>
              <a:rPr lang="tr-TR" sz="1600" b="1" dirty="0"/>
              <a:t> suretiyle devralınan taşınmazlar, iştirak hisseleri, kurucu senetleri ve intifa senetleri ile rüçhan haklarının satışında aktifte bulundurma sürelerinin hesabında, </a:t>
            </a:r>
            <a:r>
              <a:rPr lang="tr-TR" sz="1600" b="1" dirty="0">
                <a:solidFill>
                  <a:srgbClr val="FFFF00"/>
                </a:solidFill>
              </a:rPr>
              <a:t>devir olunan veya bölünen kurumda geçen süreler de dikkate alınır</a:t>
            </a:r>
            <a:r>
              <a:rPr lang="tr-TR" sz="1600" b="1" dirty="0" smtClean="0">
                <a:solidFill>
                  <a:srgbClr val="FFFF00"/>
                </a:solidFill>
              </a:rPr>
              <a:t>.</a:t>
            </a:r>
          </a:p>
          <a:p>
            <a:pPr algn="just"/>
            <a:endParaRPr lang="tr-TR" sz="1600" b="1" dirty="0" smtClean="0"/>
          </a:p>
          <a:p>
            <a:pPr algn="just"/>
            <a:r>
              <a:rPr lang="tr-TR" sz="1600" b="1" dirty="0" smtClean="0"/>
              <a:t>6361 </a:t>
            </a:r>
            <a:r>
              <a:rPr lang="tr-TR" sz="1600" b="1" dirty="0"/>
              <a:t>sayılı Finansal Kiralama, </a:t>
            </a:r>
            <a:r>
              <a:rPr lang="tr-TR" sz="1600" b="1" dirty="0" err="1"/>
              <a:t>Faktoring</a:t>
            </a:r>
            <a:r>
              <a:rPr lang="tr-TR" sz="1600" b="1" dirty="0"/>
              <a:t> ve Finansman Şirketleri Kanunu kapsamında </a:t>
            </a:r>
            <a:r>
              <a:rPr lang="tr-TR" sz="2000" b="1" u="sng" dirty="0">
                <a:solidFill>
                  <a:srgbClr val="FFFF00"/>
                </a:solidFill>
              </a:rPr>
              <a:t>geri kiralama amacıyla </a:t>
            </a:r>
            <a:r>
              <a:rPr lang="tr-TR" sz="1600" b="1" dirty="0"/>
              <a:t>ve </a:t>
            </a:r>
            <a:r>
              <a:rPr lang="tr-TR" sz="1600" b="1" dirty="0">
                <a:solidFill>
                  <a:srgbClr val="FFFF00"/>
                </a:solidFill>
              </a:rPr>
              <a:t>sözleşme sonunda geri alınması şartıyla</a:t>
            </a:r>
            <a:r>
              <a:rPr lang="tr-TR" sz="1600" b="1" dirty="0"/>
              <a:t>, kurumlar tarafından finansal kiralama şirketleri, katılım bankaları ile kalkınma ve yatırım bankalarına veya 6/12/2012 tarihli ve 6362 sayılı Sermaye Piyasası Kanunu kapsamında kira sertifikası ihracı amacıyla varlık kiralama şirketlerine </a:t>
            </a:r>
            <a:r>
              <a:rPr lang="tr-TR" sz="1600" b="1" dirty="0">
                <a:solidFill>
                  <a:srgbClr val="FFFF00"/>
                </a:solidFill>
              </a:rPr>
              <a:t>devredilen taşınmazların kiracı ya da kaynak kuruluş tarafından </a:t>
            </a:r>
            <a:r>
              <a:rPr lang="tr-TR" sz="2000" b="1" dirty="0">
                <a:solidFill>
                  <a:srgbClr val="FFFF00"/>
                </a:solidFill>
              </a:rPr>
              <a:t>üçüncü kişilere </a:t>
            </a:r>
            <a:r>
              <a:rPr lang="tr-TR" sz="1600" b="1" dirty="0">
                <a:solidFill>
                  <a:srgbClr val="FFFF00"/>
                </a:solidFill>
              </a:rPr>
              <a:t>satışında, aktifte bulundurma sürelerinin hesabında, bu taşınmazların finansal kiralama şirketi, katılım bankaları, kalkınma ve yatırım bankaları ile varlık kiralama şirketinin aktifinde bulunduğu süreler de dikkate alınır.</a:t>
            </a:r>
          </a:p>
        </p:txBody>
      </p:sp>
    </p:spTree>
    <p:extLst>
      <p:ext uri="{BB962C8B-B14F-4D97-AF65-F5344CB8AC3E}">
        <p14:creationId xmlns:p14="http://schemas.microsoft.com/office/powerpoint/2010/main" val="412727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p>
          <a:p>
            <a:pPr algn="just"/>
            <a:r>
              <a:rPr lang="tr-TR" sz="2000" b="1" dirty="0" smtClean="0">
                <a:solidFill>
                  <a:schemeClr val="bg1"/>
                </a:solidFill>
                <a:latin typeface="Calibri" panose="020F0502020204030204" pitchFamily="34" charset="0"/>
              </a:rPr>
              <a:t>UYGULAMA 2.8.2013</a:t>
            </a:r>
            <a:endParaRPr lang="tr-TR" dirty="0">
              <a:solidFill>
                <a:schemeClr val="bg1"/>
              </a:solidFill>
            </a:endParaRPr>
          </a:p>
        </p:txBody>
      </p:sp>
      <p:sp>
        <p:nvSpPr>
          <p:cNvPr id="3" name="Oval 2"/>
          <p:cNvSpPr/>
          <p:nvPr/>
        </p:nvSpPr>
        <p:spPr>
          <a:xfrm>
            <a:off x="3919700" y="188787"/>
            <a:ext cx="7719328" cy="626454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t>j</a:t>
            </a:r>
            <a:r>
              <a:rPr lang="tr-TR" sz="2000" b="1" dirty="0"/>
              <a:t>) Her türlü taşınır ve taşınmaz malların 6361 sayılı Kanun kapsamında geri kiralama amacıyla ve sözleşme sonunda geri alınması şartıyla, kurumlar tarafından finansal kiralama şirketleri, katılım bankaları ile kalkınma ve yatırım bankalarına satışından doğan kazançlar ve bu kurumlarca söz konusu varlıkların devralındığı kuruma kira süresi sonunda devrinden doğan kazançlar.</a:t>
            </a:r>
            <a:endParaRPr lang="tr-TR" sz="2000" b="1" dirty="0">
              <a:solidFill>
                <a:srgbClr val="FFFF00"/>
              </a:solidFill>
            </a:endParaRPr>
          </a:p>
        </p:txBody>
      </p:sp>
    </p:spTree>
    <p:extLst>
      <p:ext uri="{BB962C8B-B14F-4D97-AF65-F5344CB8AC3E}">
        <p14:creationId xmlns:p14="http://schemas.microsoft.com/office/powerpoint/2010/main" val="864639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19700" y="188787"/>
            <a:ext cx="7719328" cy="62645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tr-TR" b="1" dirty="0"/>
              <a:t>Bu istisna uygulamasından; </a:t>
            </a:r>
          </a:p>
          <a:p>
            <a:pPr algn="just"/>
            <a:r>
              <a:rPr lang="tr-TR" b="1" dirty="0"/>
              <a:t>- 6361 sayılı Kanun kapsamında </a:t>
            </a:r>
            <a:r>
              <a:rPr lang="tr-TR" b="1" dirty="0">
                <a:solidFill>
                  <a:srgbClr val="FF0000"/>
                </a:solidFill>
              </a:rPr>
              <a:t>geri kiralama amacıyla ve sözleşme sonunda geri alınması şartıyla taşınır ve taşınmaz mallarını </a:t>
            </a:r>
            <a:r>
              <a:rPr lang="tr-TR" b="1" dirty="0"/>
              <a:t>finansal kiralama şirketleri, katılım bankaları ile kalkınma ve yatırım bankalarına devreden kurumlar vergisi mükellefleri ile </a:t>
            </a:r>
          </a:p>
          <a:p>
            <a:pPr algn="just"/>
            <a:r>
              <a:rPr lang="tr-TR" b="1" dirty="0"/>
              <a:t>- Bu varlıkları devraldıkları kurumlara kira süresi sonunda devreden finansal kiralama şirketleri, katılım bankaları ile kalkınma ve yatırım bankaları </a:t>
            </a:r>
          </a:p>
          <a:p>
            <a:pPr algn="just"/>
            <a:r>
              <a:rPr lang="tr-TR" b="1" dirty="0"/>
              <a:t>yararlanabilecektir. </a:t>
            </a:r>
          </a:p>
          <a:p>
            <a:pPr algn="just"/>
            <a:r>
              <a:rPr lang="tr-TR" b="1" dirty="0"/>
              <a:t>İstisna şartlarının sağlanması kaydıyla, kurumların tam veya dar mükellefiyete tabi olmasının istisna uygulamasında bir önemi bulunmamaktadır. 	</a:t>
            </a:r>
          </a:p>
        </p:txBody>
      </p:sp>
    </p:spTree>
    <p:extLst>
      <p:ext uri="{BB962C8B-B14F-4D97-AF65-F5344CB8AC3E}">
        <p14:creationId xmlns:p14="http://schemas.microsoft.com/office/powerpoint/2010/main" val="157836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49091" y="188787"/>
            <a:ext cx="7719328" cy="62645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tr-TR" dirty="0" smtClean="0"/>
              <a:t>1- İstisna </a:t>
            </a:r>
            <a:r>
              <a:rPr lang="tr-TR" dirty="0"/>
              <a:t>uygulamasına </a:t>
            </a:r>
            <a:r>
              <a:rPr lang="tr-TR" dirty="0">
                <a:solidFill>
                  <a:srgbClr val="FF0000"/>
                </a:solidFill>
              </a:rPr>
              <a:t>her türlü taşınır ve taşınmaz mallar </a:t>
            </a:r>
            <a:r>
              <a:rPr lang="tr-TR" dirty="0"/>
              <a:t>konu olabilecektir. </a:t>
            </a:r>
            <a:endParaRPr lang="tr-TR" dirty="0" smtClean="0"/>
          </a:p>
          <a:p>
            <a:pPr algn="just"/>
            <a:r>
              <a:rPr lang="tr-TR" b="1" dirty="0" smtClean="0"/>
              <a:t>2- Sözleşmede; kiracı </a:t>
            </a:r>
            <a:r>
              <a:rPr lang="tr-TR" b="1" dirty="0"/>
              <a:t>tarafından kiralayanlara satılan taşınır veya taşınmazın; </a:t>
            </a:r>
          </a:p>
          <a:p>
            <a:pPr algn="just"/>
            <a:r>
              <a:rPr lang="tr-TR" b="1" dirty="0"/>
              <a:t>- </a:t>
            </a:r>
            <a:r>
              <a:rPr lang="tr-TR" b="1" dirty="0">
                <a:solidFill>
                  <a:srgbClr val="FF0000"/>
                </a:solidFill>
              </a:rPr>
              <a:t>Kiralayan kurumlarca kiracıya geri kiralanacağına ve </a:t>
            </a:r>
          </a:p>
          <a:p>
            <a:pPr algn="just"/>
            <a:r>
              <a:rPr lang="tr-TR" b="1" dirty="0">
                <a:solidFill>
                  <a:srgbClr val="FF0000"/>
                </a:solidFill>
              </a:rPr>
              <a:t>- Sözleşme süresinin sonunda kiracı tarafından geri alınacağına </a:t>
            </a:r>
          </a:p>
          <a:p>
            <a:pPr algn="just"/>
            <a:r>
              <a:rPr lang="tr-TR" b="1" dirty="0">
                <a:solidFill>
                  <a:srgbClr val="FF0000"/>
                </a:solidFill>
              </a:rPr>
              <a:t>ilişkin hüküm bulunması ve bu hükümlere fiilen uyulması şarttır. 	</a:t>
            </a:r>
            <a:endParaRPr lang="tr-TR" b="1" dirty="0" smtClean="0">
              <a:solidFill>
                <a:srgbClr val="FF0000"/>
              </a:solidFill>
            </a:endParaRPr>
          </a:p>
          <a:p>
            <a:pPr algn="just"/>
            <a:endParaRPr lang="tr-TR" b="1" dirty="0">
              <a:solidFill>
                <a:srgbClr val="FF0000"/>
              </a:solidFill>
            </a:endParaRPr>
          </a:p>
          <a:p>
            <a:pPr algn="just"/>
            <a:r>
              <a:rPr lang="tr-TR" dirty="0">
                <a:solidFill>
                  <a:srgbClr val="FF0000"/>
                </a:solidFill>
              </a:rPr>
              <a:t>İstisna, satış kazancının %100’üne uygulandığından, kazancın tamamı fon hesabına alınacaktır. </a:t>
            </a:r>
            <a:endParaRPr lang="tr-TR" b="1" dirty="0"/>
          </a:p>
        </p:txBody>
      </p:sp>
    </p:spTree>
    <p:extLst>
      <p:ext uri="{BB962C8B-B14F-4D97-AF65-F5344CB8AC3E}">
        <p14:creationId xmlns:p14="http://schemas.microsoft.com/office/powerpoint/2010/main" val="64878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49091" y="1268760"/>
            <a:ext cx="7719328" cy="5184576"/>
          </a:xfrm>
          <a:prstGeom prst="ellipse">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pPr algn="just"/>
            <a:r>
              <a:rPr lang="tr-TR" dirty="0"/>
              <a:t>Fon hesabına alınan kazanç tutarı </a:t>
            </a:r>
            <a:r>
              <a:rPr lang="tr-TR" sz="2400" dirty="0">
                <a:solidFill>
                  <a:srgbClr val="FF0000"/>
                </a:solidFill>
              </a:rPr>
              <a:t>kiracı tarafından </a:t>
            </a:r>
            <a:r>
              <a:rPr lang="tr-TR" dirty="0"/>
              <a:t>sadece, gerek kira süresi boyunca gerekse kira süresinin sonunda varlıkların geri alınmasından sonra bu varlıklar için ayrılacak amortismanların (bu varlıkların kiralayan kurumlara devrinden önce kiracıdaki net bilanço aktif değerine isabet eden amortismanlar hariç) itfasında kullanılabilecektir. 	</a:t>
            </a:r>
          </a:p>
          <a:p>
            <a:pPr algn="just"/>
            <a:r>
              <a:rPr lang="tr-TR" dirty="0"/>
              <a:t>	</a:t>
            </a:r>
          </a:p>
        </p:txBody>
      </p:sp>
    </p:spTree>
    <p:extLst>
      <p:ext uri="{BB962C8B-B14F-4D97-AF65-F5344CB8AC3E}">
        <p14:creationId xmlns:p14="http://schemas.microsoft.com/office/powerpoint/2010/main" val="396001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49091" y="1268760"/>
            <a:ext cx="7719328" cy="5184576"/>
          </a:xfrm>
          <a:prstGeom prst="ellipse">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pPr algn="just"/>
            <a:r>
              <a:rPr lang="tr-TR" dirty="0"/>
              <a:t>Sat-kirala-geri al işlemine konu edilen varlıklara ilişkin olarak gerek kira süresi boyunca gerekse kira süresinin sonunda varlıkların geri alınmasından sonra kiracılar tarafından hesaplanacak amortismanların, kiralayan kurumlara devrinden önce </a:t>
            </a:r>
            <a:r>
              <a:rPr lang="tr-TR" dirty="0">
                <a:solidFill>
                  <a:srgbClr val="FF0000"/>
                </a:solidFill>
              </a:rPr>
              <a:t>(birden fazla kere sat-kirala-geri al işlemine konu edilen varlıkların ilk kez devrinden önce) </a:t>
            </a:r>
            <a:r>
              <a:rPr lang="tr-TR" dirty="0"/>
              <a:t>ilgili varlığın kiracıdaki net bilanço aktif değerine isabet eden kısmı kurum kazancının tespitinde dikkate alınabilecek, kalan kısmı ise sadece özel fon hesabından mahsup edilebilecektir. 	</a:t>
            </a:r>
          </a:p>
          <a:p>
            <a:pPr algn="just"/>
            <a:r>
              <a:rPr lang="tr-TR" dirty="0"/>
              <a:t>	</a:t>
            </a:r>
          </a:p>
          <a:p>
            <a:pPr algn="just"/>
            <a:r>
              <a:rPr lang="tr-TR" dirty="0"/>
              <a:t>	</a:t>
            </a:r>
          </a:p>
        </p:txBody>
      </p:sp>
    </p:spTree>
    <p:extLst>
      <p:ext uri="{BB962C8B-B14F-4D97-AF65-F5344CB8AC3E}">
        <p14:creationId xmlns:p14="http://schemas.microsoft.com/office/powerpoint/2010/main" val="60699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49091" y="1268760"/>
            <a:ext cx="7719328" cy="5184576"/>
          </a:xfrm>
          <a:prstGeom prst="ellipse">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t"/>
          <a:lstStyle/>
          <a:p>
            <a:pPr algn="just"/>
            <a:r>
              <a:rPr lang="tr-TR" dirty="0" smtClean="0"/>
              <a:t>Üçüncü kişilere satışta bu istisna uygulanmayacaktır. </a:t>
            </a:r>
            <a:r>
              <a:rPr lang="tr-TR" dirty="0" smtClean="0">
                <a:solidFill>
                  <a:srgbClr val="FF0000"/>
                </a:solidFill>
              </a:rPr>
              <a:t>(</a:t>
            </a:r>
            <a:r>
              <a:rPr lang="tr-TR" dirty="0">
                <a:solidFill>
                  <a:srgbClr val="FF0000"/>
                </a:solidFill>
              </a:rPr>
              <a:t>6361 sayılı Kanunda yer alan sözleşmeden kaynaklanan yükümlülüklerin yerine getirilememesi halleri hariç), </a:t>
            </a:r>
            <a:r>
              <a:rPr lang="tr-TR" dirty="0"/>
              <a:t>	</a:t>
            </a:r>
            <a:endParaRPr lang="tr-TR" dirty="0" smtClean="0"/>
          </a:p>
          <a:p>
            <a:pPr algn="just"/>
            <a:r>
              <a:rPr lang="tr-TR" b="1" dirty="0"/>
              <a:t>Sözleşmeden kaynaklanan yükümlülüklerin yerine getirilememesi nedeniyle sat-kirala-geri al işleminin tamamlanamaması halinde ise istisna nedeniyle kiracı adına zamanında tahakkuk ettirilmeyen vergiler, </a:t>
            </a:r>
            <a:r>
              <a:rPr lang="tr-TR" b="1" dirty="0">
                <a:solidFill>
                  <a:srgbClr val="FF0000"/>
                </a:solidFill>
              </a:rPr>
              <a:t>vergi ziyaı cezası uygulanmaksızın</a:t>
            </a:r>
            <a:r>
              <a:rPr lang="tr-TR" b="1" dirty="0"/>
              <a:t> gecikme faiziyle birlikte tahsil olunacaktır. Kiracı tarafından sat-kirala-geri al işlemine ilişkin sözleşmeden doğan hak ve yükümlülüklerin, üçüncü kişilere devredilmesi halinde de bu hüküm uygulanacaktır. 	</a:t>
            </a:r>
          </a:p>
          <a:p>
            <a:pPr algn="just">
              <a:lnSpc>
                <a:spcPct val="200000"/>
              </a:lnSpc>
            </a:pPr>
            <a:endParaRPr lang="tr-TR" dirty="0"/>
          </a:p>
          <a:p>
            <a:pPr algn="just"/>
            <a:endParaRPr lang="tr-TR" dirty="0"/>
          </a:p>
        </p:txBody>
      </p:sp>
    </p:spTree>
    <p:extLst>
      <p:ext uri="{BB962C8B-B14F-4D97-AF65-F5344CB8AC3E}">
        <p14:creationId xmlns:p14="http://schemas.microsoft.com/office/powerpoint/2010/main" val="4171196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49091" y="1268760"/>
            <a:ext cx="7719328" cy="5184576"/>
          </a:xfrm>
          <a:prstGeom prst="ellipse">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t"/>
          <a:lstStyle/>
          <a:p>
            <a:pPr algn="just"/>
            <a:endParaRPr lang="tr-TR" dirty="0" smtClean="0"/>
          </a:p>
          <a:p>
            <a:pPr algn="just"/>
            <a:endParaRPr lang="tr-TR" dirty="0"/>
          </a:p>
          <a:p>
            <a:pPr algn="just"/>
            <a:endParaRPr lang="tr-TR" dirty="0" smtClean="0"/>
          </a:p>
          <a:p>
            <a:pPr algn="just"/>
            <a:r>
              <a:rPr lang="tr-TR" dirty="0" smtClean="0"/>
              <a:t>Bu durumda şartlar sağlanmış ise % 75’lik kısım istisnadan yararlanabilecektir.</a:t>
            </a:r>
            <a:r>
              <a:rPr lang="tr-TR" b="1" dirty="0"/>
              <a:t>	</a:t>
            </a:r>
          </a:p>
          <a:p>
            <a:pPr algn="just">
              <a:lnSpc>
                <a:spcPct val="200000"/>
              </a:lnSpc>
            </a:pPr>
            <a:endParaRPr lang="tr-TR" dirty="0"/>
          </a:p>
          <a:p>
            <a:pPr algn="just"/>
            <a:endParaRPr lang="tr-TR" dirty="0"/>
          </a:p>
        </p:txBody>
      </p:sp>
    </p:spTree>
    <p:extLst>
      <p:ext uri="{BB962C8B-B14F-4D97-AF65-F5344CB8AC3E}">
        <p14:creationId xmlns:p14="http://schemas.microsoft.com/office/powerpoint/2010/main" val="314052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1844" y="404664"/>
            <a:ext cx="9751060" cy="836960"/>
          </a:xfrm>
          <a:ln>
            <a:solidFill>
              <a:srgbClr val="FF0000"/>
            </a:solidFill>
          </a:ln>
        </p:spPr>
        <p:txBody>
          <a:bodyPr>
            <a:normAutofit/>
          </a:bodyPr>
          <a:lstStyle/>
          <a:p>
            <a:pPr marL="0" indent="0" algn="ctr">
              <a:buNone/>
            </a:pPr>
            <a:r>
              <a:rPr lang="tr-TR" sz="4800" b="1" dirty="0" smtClean="0">
                <a:solidFill>
                  <a:schemeClr val="tx1"/>
                </a:solidFill>
                <a:effectLst>
                  <a:outerShdw blurRad="38100" dist="38100" dir="2700000" algn="tl">
                    <a:srgbClr val="000000">
                      <a:alpha val="43137"/>
                    </a:srgbClr>
                  </a:outerShdw>
                  <a:reflection blurRad="6350" stA="55000" endA="300" endPos="45500" dir="5400000" sy="-100000" algn="bl" rotWithShape="0"/>
                </a:effectLst>
              </a:rPr>
              <a:t>MÜKELLEFLER</a:t>
            </a:r>
            <a:endParaRPr lang="tr-TR" sz="4800" b="1" dirty="0">
              <a:solidFill>
                <a:schemeClr val="tx1"/>
              </a:solidFill>
              <a:effectLst>
                <a:outerShdw blurRad="38100" dist="38100" dir="2700000" algn="tl">
                  <a:srgbClr val="000000">
                    <a:alpha val="43137"/>
                  </a:srgbClr>
                </a:outerShdw>
                <a:reflection blurRad="6350" stA="55000" endA="300" endPos="45500" dir="5400000" sy="-100000" algn="bl" rotWithShape="0"/>
              </a:effectLst>
            </a:endParaRPr>
          </a:p>
        </p:txBody>
      </p:sp>
      <p:sp>
        <p:nvSpPr>
          <p:cNvPr id="4" name="Tek Köşesi Kesik Dikdörtgen 3"/>
          <p:cNvSpPr/>
          <p:nvPr/>
        </p:nvSpPr>
        <p:spPr>
          <a:xfrm>
            <a:off x="4870276" y="1700808"/>
            <a:ext cx="4896544" cy="4536504"/>
          </a:xfrm>
          <a:prstGeom prst="snip1Rect">
            <a:avLst/>
          </a:prstGeom>
          <a:solidFill>
            <a:srgbClr val="FFFF00"/>
          </a:solidFill>
          <a:ln w="57150">
            <a:solidFill>
              <a:srgbClr val="FF0000"/>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lnSpc>
                <a:spcPct val="150000"/>
              </a:lnSpc>
              <a:buAutoNum type="arabicParenBoth"/>
            </a:pPr>
            <a:r>
              <a:rPr lang="tr-TR" sz="2800" b="1" dirty="0" smtClean="0">
                <a:solidFill>
                  <a:schemeClr val="tx1"/>
                </a:solidFill>
                <a:latin typeface="Calibri" panose="020F0502020204030204" pitchFamily="34" charset="0"/>
              </a:rPr>
              <a:t>Sermaye şirketleri,</a:t>
            </a:r>
          </a:p>
          <a:p>
            <a:pPr marL="457200" indent="-457200" algn="just">
              <a:lnSpc>
                <a:spcPct val="150000"/>
              </a:lnSpc>
              <a:buAutoNum type="arabicParenBoth"/>
            </a:pPr>
            <a:r>
              <a:rPr lang="tr-TR" sz="2800" b="1" dirty="0" smtClean="0">
                <a:solidFill>
                  <a:schemeClr val="tx1"/>
                </a:solidFill>
                <a:latin typeface="Calibri" panose="020F0502020204030204" pitchFamily="34" charset="0"/>
              </a:rPr>
              <a:t>Kooperatifler,</a:t>
            </a:r>
          </a:p>
          <a:p>
            <a:pPr algn="just">
              <a:lnSpc>
                <a:spcPct val="150000"/>
              </a:lnSpc>
            </a:pPr>
            <a:r>
              <a:rPr lang="tr-TR" sz="2800" b="1" dirty="0">
                <a:solidFill>
                  <a:schemeClr val="tx1"/>
                </a:solidFill>
                <a:latin typeface="Calibri" panose="020F0502020204030204" pitchFamily="34" charset="0"/>
              </a:rPr>
              <a:t>(</a:t>
            </a:r>
            <a:r>
              <a:rPr lang="tr-TR" sz="2800" b="1" dirty="0" smtClean="0">
                <a:solidFill>
                  <a:schemeClr val="tx1"/>
                </a:solidFill>
                <a:latin typeface="Calibri" panose="020F0502020204030204" pitchFamily="34" charset="0"/>
              </a:rPr>
              <a:t>3)İktisadî </a:t>
            </a:r>
            <a:r>
              <a:rPr lang="tr-TR" sz="2800" b="1" dirty="0">
                <a:solidFill>
                  <a:schemeClr val="tx1"/>
                </a:solidFill>
                <a:latin typeface="Calibri" panose="020F0502020204030204" pitchFamily="34" charset="0"/>
              </a:rPr>
              <a:t>kamu </a:t>
            </a:r>
            <a:r>
              <a:rPr lang="tr-TR" sz="2800" b="1" dirty="0" smtClean="0">
                <a:solidFill>
                  <a:schemeClr val="tx1"/>
                </a:solidFill>
                <a:latin typeface="Calibri" panose="020F0502020204030204" pitchFamily="34" charset="0"/>
              </a:rPr>
              <a:t>kuruluşları,</a:t>
            </a:r>
          </a:p>
          <a:p>
            <a:pPr algn="just">
              <a:lnSpc>
                <a:spcPct val="150000"/>
              </a:lnSpc>
            </a:pPr>
            <a:r>
              <a:rPr lang="nn-NO" sz="2800" b="1" dirty="0" smtClean="0">
                <a:solidFill>
                  <a:schemeClr val="tx1"/>
                </a:solidFill>
                <a:latin typeface="Calibri" panose="020F0502020204030204" pitchFamily="34" charset="0"/>
              </a:rPr>
              <a:t>(</a:t>
            </a:r>
            <a:r>
              <a:rPr lang="tr-TR" sz="2800" b="1" dirty="0" smtClean="0">
                <a:solidFill>
                  <a:schemeClr val="tx1"/>
                </a:solidFill>
                <a:latin typeface="Calibri" panose="020F0502020204030204" pitchFamily="34" charset="0"/>
              </a:rPr>
              <a:t>4</a:t>
            </a:r>
            <a:r>
              <a:rPr lang="nn-NO" sz="2800" b="1" dirty="0" smtClean="0">
                <a:solidFill>
                  <a:schemeClr val="tx1"/>
                </a:solidFill>
                <a:latin typeface="Calibri" panose="020F0502020204030204" pitchFamily="34" charset="0"/>
              </a:rPr>
              <a:t>) </a:t>
            </a:r>
            <a:r>
              <a:rPr lang="nn-NO" sz="2800" b="1" dirty="0">
                <a:solidFill>
                  <a:schemeClr val="tx1"/>
                </a:solidFill>
                <a:latin typeface="Calibri" panose="020F0502020204030204" pitchFamily="34" charset="0"/>
              </a:rPr>
              <a:t>Dernek veya vakıflara ait iktisadî </a:t>
            </a:r>
            <a:r>
              <a:rPr lang="nn-NO" sz="2800" b="1" dirty="0" smtClean="0">
                <a:solidFill>
                  <a:schemeClr val="tx1"/>
                </a:solidFill>
                <a:latin typeface="Calibri" panose="020F0502020204030204" pitchFamily="34" charset="0"/>
              </a:rPr>
              <a:t>işletmeler</a:t>
            </a:r>
            <a:r>
              <a:rPr lang="tr-TR" sz="2800" b="1" dirty="0" smtClean="0">
                <a:solidFill>
                  <a:schemeClr val="tx1"/>
                </a:solidFill>
                <a:latin typeface="Calibri" panose="020F0502020204030204" pitchFamily="34" charset="0"/>
              </a:rPr>
              <a:t>,</a:t>
            </a:r>
          </a:p>
          <a:p>
            <a:pPr algn="just">
              <a:lnSpc>
                <a:spcPct val="150000"/>
              </a:lnSpc>
            </a:pPr>
            <a:r>
              <a:rPr lang="tr-TR" sz="2800" b="1" dirty="0" smtClean="0">
                <a:solidFill>
                  <a:schemeClr val="tx1"/>
                </a:solidFill>
                <a:latin typeface="Calibri" panose="020F0502020204030204" pitchFamily="34" charset="0"/>
              </a:rPr>
              <a:t>(5) </a:t>
            </a:r>
            <a:r>
              <a:rPr lang="tr-TR" sz="2800" b="1" dirty="0">
                <a:solidFill>
                  <a:schemeClr val="tx1"/>
                </a:solidFill>
                <a:latin typeface="Calibri" panose="020F0502020204030204" pitchFamily="34" charset="0"/>
              </a:rPr>
              <a:t>İş ortaklıkları:</a:t>
            </a:r>
            <a:endParaRPr lang="tr-TR" sz="2800" b="1" dirty="0" smtClean="0">
              <a:solidFill>
                <a:schemeClr val="tx1"/>
              </a:solidFill>
              <a:latin typeface="Calibri" panose="020F0502020204030204" pitchFamily="34" charset="0"/>
            </a:endParaRPr>
          </a:p>
          <a:p>
            <a:pPr algn="ctr"/>
            <a:endParaRPr lang="tr-TR" sz="2400" b="1" dirty="0"/>
          </a:p>
          <a:p>
            <a:pPr algn="ctr"/>
            <a:endParaRPr lang="tr-TR" sz="2400" dirty="0"/>
          </a:p>
        </p:txBody>
      </p:sp>
      <p:sp>
        <p:nvSpPr>
          <p:cNvPr id="5" name="Sağ Ok 4"/>
          <p:cNvSpPr/>
          <p:nvPr/>
        </p:nvSpPr>
        <p:spPr>
          <a:xfrm>
            <a:off x="1413892" y="2636912"/>
            <a:ext cx="3456384" cy="201622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400" b="1" dirty="0" err="1" smtClean="0">
                <a:solidFill>
                  <a:schemeClr val="tx1"/>
                </a:solidFill>
              </a:rPr>
              <a:t>Tadad</a:t>
            </a:r>
            <a:r>
              <a:rPr lang="tr-TR" sz="2400" b="1" dirty="0" smtClean="0">
                <a:solidFill>
                  <a:schemeClr val="tx1"/>
                </a:solidFill>
              </a:rPr>
              <a:t> Edilmiştir.</a:t>
            </a:r>
            <a:endParaRPr lang="tr-TR" sz="2400" b="1" dirty="0">
              <a:solidFill>
                <a:schemeClr val="tx1"/>
              </a:solidFill>
            </a:endParaRPr>
          </a:p>
        </p:txBody>
      </p:sp>
    </p:spTree>
    <p:extLst>
      <p:ext uri="{BB962C8B-B14F-4D97-AF65-F5344CB8AC3E}">
        <p14:creationId xmlns:p14="http://schemas.microsoft.com/office/powerpoint/2010/main" val="142703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şağı Ok 4"/>
          <p:cNvSpPr/>
          <p:nvPr/>
        </p:nvSpPr>
        <p:spPr>
          <a:xfrm>
            <a:off x="0" y="188787"/>
            <a:ext cx="6742484" cy="14401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2" name="Sağ Ok 1"/>
          <p:cNvSpPr/>
          <p:nvPr/>
        </p:nvSpPr>
        <p:spPr>
          <a:xfrm>
            <a:off x="333772" y="2420888"/>
            <a:ext cx="3585928" cy="309634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000" b="1" dirty="0" smtClean="0">
                <a:solidFill>
                  <a:schemeClr val="bg1"/>
                </a:solidFill>
                <a:latin typeface="Calibri" panose="020F0502020204030204" pitchFamily="34" charset="0"/>
              </a:rPr>
              <a:t>6728 sayılı Kanunla yapılan değişiklik:</a:t>
            </a:r>
          </a:p>
          <a:p>
            <a:pPr algn="just"/>
            <a:r>
              <a:rPr lang="tr-TR" sz="2000" b="1" dirty="0" smtClean="0">
                <a:solidFill>
                  <a:schemeClr val="bg1"/>
                </a:solidFill>
                <a:latin typeface="Calibri" panose="020F0502020204030204" pitchFamily="34" charset="0"/>
              </a:rPr>
              <a:t>9.8.2016</a:t>
            </a:r>
            <a:endParaRPr lang="tr-TR" dirty="0">
              <a:solidFill>
                <a:schemeClr val="bg1"/>
              </a:solidFill>
            </a:endParaRPr>
          </a:p>
        </p:txBody>
      </p:sp>
      <p:sp>
        <p:nvSpPr>
          <p:cNvPr id="3" name="Oval 2"/>
          <p:cNvSpPr/>
          <p:nvPr/>
        </p:nvSpPr>
        <p:spPr>
          <a:xfrm>
            <a:off x="3949091" y="1268760"/>
            <a:ext cx="7719328" cy="5184576"/>
          </a:xfrm>
          <a:prstGeom prst="ellipse">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t"/>
          <a:lstStyle/>
          <a:p>
            <a:pPr algn="ctr"/>
            <a:r>
              <a:rPr lang="tr-TR" b="1" dirty="0" smtClean="0"/>
              <a:t>Taşınmazlarda yürürlük 2.8.2013</a:t>
            </a:r>
          </a:p>
          <a:p>
            <a:pPr algn="ctr"/>
            <a:r>
              <a:rPr lang="tr-TR" b="1" dirty="0" smtClean="0"/>
              <a:t>Taşınmazlarda yürürlük: 9.8.2016’dır.</a:t>
            </a:r>
          </a:p>
          <a:p>
            <a:pPr algn="just"/>
            <a:r>
              <a:rPr lang="tr-TR" dirty="0"/>
              <a:t>2/8/2013 tarihinden sonra gerçekleştirdikleri sat-kirala-geri al işlemlerinden doğan kazançlarını, satış işleminin gerçekleştiği tarihi izleyen takvim yılının başından itibaren ilgili döneme ilişkin kurumlar vergisi beyannamesinin 	</a:t>
            </a:r>
            <a:endParaRPr lang="tr-TR" dirty="0" smtClean="0"/>
          </a:p>
          <a:p>
            <a:pPr algn="just"/>
            <a:r>
              <a:rPr lang="tr-TR" dirty="0"/>
              <a:t>verildiği tarihe kadar, özel fon hesabına almamış olan kurumlar vergisi mükelleflerinin, ilgili dönem defter kayıtlarında geriye dönük olarak bu kazançlarının özel fon hesabına alınmasına ilişkin düzeltme yapmaları mümkün olmadığından, bu işlemleri dolayısıyla istisnadan yararlanamayacakları tabiidir. 	</a:t>
            </a:r>
          </a:p>
          <a:p>
            <a:pPr algn="just"/>
            <a:endParaRPr lang="tr-TR" dirty="0"/>
          </a:p>
        </p:txBody>
      </p:sp>
      <p:sp>
        <p:nvSpPr>
          <p:cNvPr id="4" name="Dikdörtgen 3"/>
          <p:cNvSpPr/>
          <p:nvPr/>
        </p:nvSpPr>
        <p:spPr>
          <a:xfrm>
            <a:off x="8110636" y="404664"/>
            <a:ext cx="2016224" cy="864096"/>
          </a:xfrm>
          <a:prstGeom prst="rect">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b="1" dirty="0" smtClean="0"/>
              <a:t>DİKKAT !</a:t>
            </a:r>
            <a:endParaRPr lang="tr-TR" sz="2400" b="1" dirty="0"/>
          </a:p>
        </p:txBody>
      </p:sp>
    </p:spTree>
    <p:extLst>
      <p:ext uri="{BB962C8B-B14F-4D97-AF65-F5344CB8AC3E}">
        <p14:creationId xmlns:p14="http://schemas.microsoft.com/office/powerpoint/2010/main" val="1685526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620936"/>
          </a:xfrm>
        </p:spPr>
        <p:txBody>
          <a:bodyPr>
            <a:normAutofit fontScale="90000"/>
          </a:bodyPr>
          <a:lstStyle/>
          <a:p>
            <a:pPr algn="ctr"/>
            <a:r>
              <a:rPr lang="tr-TR" b="1" dirty="0" smtClean="0">
                <a:solidFill>
                  <a:srgbClr val="FF0000"/>
                </a:solidFill>
              </a:rPr>
              <a:t>SORUNLAR!!!!</a:t>
            </a:r>
            <a:endParaRPr lang="tr-TR" b="1" dirty="0">
              <a:solidFill>
                <a:srgbClr val="FF0000"/>
              </a:solidFill>
            </a:endParaRPr>
          </a:p>
        </p:txBody>
      </p:sp>
      <p:sp>
        <p:nvSpPr>
          <p:cNvPr id="5" name="Sol Sağ Ok 4"/>
          <p:cNvSpPr/>
          <p:nvPr/>
        </p:nvSpPr>
        <p:spPr>
          <a:xfrm>
            <a:off x="2566020" y="908720"/>
            <a:ext cx="8784976"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8" name="Gözyaşı Damlası 7"/>
          <p:cNvSpPr/>
          <p:nvPr/>
        </p:nvSpPr>
        <p:spPr>
          <a:xfrm>
            <a:off x="2828555" y="2636912"/>
            <a:ext cx="8259905" cy="3168352"/>
          </a:xfrm>
          <a:prstGeom prst="teardrop">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smtClean="0"/>
              <a:t>Maddedeki </a:t>
            </a:r>
            <a:r>
              <a:rPr lang="tr-TR" sz="3200" b="1" dirty="0" smtClean="0">
                <a:solidFill>
                  <a:srgbClr val="FFFF00"/>
                </a:solidFill>
              </a:rPr>
              <a:t>«satış» </a:t>
            </a:r>
            <a:r>
              <a:rPr lang="tr-TR" sz="3200" b="1" dirty="0" smtClean="0"/>
              <a:t>ifadesine rağmen, kamulaştırmalar Tebliğ ile istisna kapsamına alınmıştır.</a:t>
            </a:r>
            <a:endParaRPr lang="tr-TR" sz="3200" b="1" dirty="0"/>
          </a:p>
        </p:txBody>
      </p:sp>
    </p:spTree>
    <p:extLst>
      <p:ext uri="{BB962C8B-B14F-4D97-AF65-F5344CB8AC3E}">
        <p14:creationId xmlns:p14="http://schemas.microsoft.com/office/powerpoint/2010/main" val="279096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620936"/>
          </a:xfrm>
        </p:spPr>
        <p:txBody>
          <a:bodyPr>
            <a:normAutofit fontScale="90000"/>
          </a:bodyPr>
          <a:lstStyle/>
          <a:p>
            <a:pPr algn="ctr"/>
            <a:r>
              <a:rPr lang="tr-TR" b="1" dirty="0" smtClean="0">
                <a:solidFill>
                  <a:srgbClr val="FF0000"/>
                </a:solidFill>
              </a:rPr>
              <a:t>SORUNLAR!!!!</a:t>
            </a:r>
            <a:endParaRPr lang="tr-TR" b="1" dirty="0">
              <a:solidFill>
                <a:srgbClr val="FF0000"/>
              </a:solidFill>
            </a:endParaRPr>
          </a:p>
        </p:txBody>
      </p:sp>
      <p:sp>
        <p:nvSpPr>
          <p:cNvPr id="5" name="Sol Sağ Ok 4"/>
          <p:cNvSpPr/>
          <p:nvPr/>
        </p:nvSpPr>
        <p:spPr>
          <a:xfrm>
            <a:off x="1701925" y="908720"/>
            <a:ext cx="8784976"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8" name="Gözyaşı Damlası 7"/>
          <p:cNvSpPr/>
          <p:nvPr/>
        </p:nvSpPr>
        <p:spPr>
          <a:xfrm>
            <a:off x="189756" y="2636912"/>
            <a:ext cx="6336704" cy="3816424"/>
          </a:xfrm>
          <a:prstGeom prst="teardrop">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000" b="1" dirty="0">
                <a:latin typeface="Tahoma, Arial, Helvetica"/>
              </a:rPr>
              <a:t>İştirak hisseleri alımıyla ilgili finansman giderleri hariç olmak üzere, kurumların kurumlar vergisinden istisna edilen kazançlarına ilişkin giderlerinin veya </a:t>
            </a:r>
            <a:r>
              <a:rPr lang="tr-TR" sz="2000" b="1" u="sng" dirty="0">
                <a:solidFill>
                  <a:srgbClr val="FFFF00"/>
                </a:solidFill>
                <a:latin typeface="Tahoma, Arial, Helvetica"/>
              </a:rPr>
              <a:t>istisna kapsamındaki faaliyetlerinden doğan zararlarının</a:t>
            </a:r>
            <a:r>
              <a:rPr lang="tr-TR" sz="2000" b="1" dirty="0">
                <a:latin typeface="Tahoma, Arial, Helvetica"/>
              </a:rPr>
              <a:t>, istisna dışı kurum kazancından indirilmesi kabul edilmez.</a:t>
            </a:r>
            <a:endParaRPr lang="tr-TR" sz="2000" dirty="0"/>
          </a:p>
        </p:txBody>
      </p:sp>
      <p:sp>
        <p:nvSpPr>
          <p:cNvPr id="4" name="Akış Çizelgesi: İç Depolama 3"/>
          <p:cNvSpPr/>
          <p:nvPr/>
        </p:nvSpPr>
        <p:spPr>
          <a:xfrm>
            <a:off x="7534572" y="2348880"/>
            <a:ext cx="3600400" cy="4392488"/>
          </a:xfrm>
          <a:prstGeom prst="flowChartInternalStorage">
            <a:avLst/>
          </a:prstGeom>
          <a:ln w="28575">
            <a:solidFill>
              <a:srgbClr val="FFFF00"/>
            </a:solidFill>
          </a:ln>
          <a:scene3d>
            <a:camera prst="isometricOffAxis2Left"/>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3200" b="1" dirty="0" smtClean="0">
                <a:solidFill>
                  <a:srgbClr val="FFFF00"/>
                </a:solidFill>
                <a:latin typeface="Calibri" panose="020F0502020204030204" pitchFamily="34" charset="0"/>
              </a:rPr>
              <a:t>Sorun?</a:t>
            </a:r>
          </a:p>
          <a:p>
            <a:pPr algn="just"/>
            <a:r>
              <a:rPr lang="tr-TR" sz="3200" b="1" dirty="0" smtClean="0">
                <a:solidFill>
                  <a:srgbClr val="FFFF00"/>
                </a:solidFill>
                <a:latin typeface="Calibri" panose="020F0502020204030204" pitchFamily="34" charset="0"/>
              </a:rPr>
              <a:t>İstisna kapsamına giren kazançlar için yapılan giderler ne olacaktır?</a:t>
            </a:r>
            <a:endParaRPr lang="tr-TR" sz="3200" b="1" dirty="0">
              <a:solidFill>
                <a:srgbClr val="FFFF00"/>
              </a:solidFill>
              <a:latin typeface="Calibri" panose="020F0502020204030204" pitchFamily="34" charset="0"/>
            </a:endParaRPr>
          </a:p>
        </p:txBody>
      </p:sp>
    </p:spTree>
    <p:extLst>
      <p:ext uri="{BB962C8B-B14F-4D97-AF65-F5344CB8AC3E}">
        <p14:creationId xmlns:p14="http://schemas.microsoft.com/office/powerpoint/2010/main" val="2454584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620936"/>
          </a:xfrm>
        </p:spPr>
        <p:txBody>
          <a:bodyPr>
            <a:normAutofit fontScale="90000"/>
          </a:bodyPr>
          <a:lstStyle/>
          <a:p>
            <a:pPr algn="ctr"/>
            <a:r>
              <a:rPr lang="tr-TR" b="1" dirty="0" smtClean="0">
                <a:solidFill>
                  <a:srgbClr val="FF0000"/>
                </a:solidFill>
              </a:rPr>
              <a:t>SORUNLAR!!!!</a:t>
            </a:r>
            <a:endParaRPr lang="tr-TR" b="1" dirty="0">
              <a:solidFill>
                <a:srgbClr val="FF0000"/>
              </a:solidFill>
            </a:endParaRPr>
          </a:p>
        </p:txBody>
      </p:sp>
      <p:sp>
        <p:nvSpPr>
          <p:cNvPr id="5" name="Sol Sağ Ok 4"/>
          <p:cNvSpPr/>
          <p:nvPr/>
        </p:nvSpPr>
        <p:spPr>
          <a:xfrm>
            <a:off x="1701925" y="908720"/>
            <a:ext cx="8784976"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6" name="Sağ Ok 5"/>
          <p:cNvSpPr/>
          <p:nvPr/>
        </p:nvSpPr>
        <p:spPr>
          <a:xfrm>
            <a:off x="837828" y="3212976"/>
            <a:ext cx="3024336" cy="259228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4400" b="1" dirty="0" smtClean="0">
                <a:solidFill>
                  <a:srgbClr val="FF0000"/>
                </a:solidFill>
                <a:effectLst>
                  <a:outerShdw blurRad="38100" dist="38100" dir="2700000" algn="tl">
                    <a:srgbClr val="000000">
                      <a:alpha val="43137"/>
                    </a:srgbClr>
                  </a:outerShdw>
                </a:effectLst>
              </a:rPr>
              <a:t>ÖZELGE</a:t>
            </a:r>
            <a:endParaRPr lang="tr-TR" sz="4400" b="1" dirty="0">
              <a:solidFill>
                <a:srgbClr val="FF0000"/>
              </a:solidFill>
              <a:effectLst>
                <a:outerShdw blurRad="38100" dist="38100" dir="2700000" algn="tl">
                  <a:srgbClr val="000000">
                    <a:alpha val="43137"/>
                  </a:srgbClr>
                </a:outerShdw>
              </a:effectLst>
            </a:endParaRPr>
          </a:p>
        </p:txBody>
      </p:sp>
      <p:sp>
        <p:nvSpPr>
          <p:cNvPr id="7" name="Gözyaşı Damlası 6"/>
          <p:cNvSpPr/>
          <p:nvPr/>
        </p:nvSpPr>
        <p:spPr>
          <a:xfrm>
            <a:off x="4150196" y="2806463"/>
            <a:ext cx="7200800" cy="3312368"/>
          </a:xfrm>
          <a:prstGeom prst="teardrop">
            <a:avLst/>
          </a:prstGeom>
          <a:scene3d>
            <a:camera prst="perspectiveRight"/>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400" b="1"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Kurumlar </a:t>
            </a:r>
            <a:r>
              <a:rPr lang="tr-TR"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vergisinden istisna edilecek olan tutar</a:t>
            </a:r>
            <a:r>
              <a:rPr lang="tr-TR" sz="2400" b="1"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b="1" u="sng"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bu </a:t>
            </a:r>
            <a:r>
              <a:rPr lang="tr-TR" sz="2400" b="1" u="sng" dirty="0" smtClean="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kazancın elde </a:t>
            </a:r>
            <a:r>
              <a:rPr lang="tr-TR" sz="2400" b="1" u="sng"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edilmesi aşamasında yapılan giderler düşüldükten sonraki tutar olacak</a:t>
            </a:r>
            <a:r>
              <a:rPr lang="tr-TR"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ve bu tutarın %75'i fon hesabına alınacaktır. </a:t>
            </a:r>
            <a:endParaRPr lang="tr-TR" sz="2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tr-TR" sz="2400" dirty="0"/>
          </a:p>
        </p:txBody>
      </p:sp>
    </p:spTree>
    <p:extLst>
      <p:ext uri="{BB962C8B-B14F-4D97-AF65-F5344CB8AC3E}">
        <p14:creationId xmlns:p14="http://schemas.microsoft.com/office/powerpoint/2010/main" val="253139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620936"/>
          </a:xfrm>
        </p:spPr>
        <p:txBody>
          <a:bodyPr>
            <a:normAutofit fontScale="90000"/>
          </a:bodyPr>
          <a:lstStyle/>
          <a:p>
            <a:pPr algn="ctr"/>
            <a:r>
              <a:rPr lang="tr-TR" b="1" dirty="0" smtClean="0">
                <a:solidFill>
                  <a:srgbClr val="FF0000"/>
                </a:solidFill>
              </a:rPr>
              <a:t>SORUNLAR!!!!</a:t>
            </a:r>
            <a:endParaRPr lang="tr-TR" b="1" dirty="0">
              <a:solidFill>
                <a:srgbClr val="FF0000"/>
              </a:solidFill>
            </a:endParaRPr>
          </a:p>
        </p:txBody>
      </p:sp>
      <p:sp>
        <p:nvSpPr>
          <p:cNvPr id="5" name="Sol Sağ Ok 4"/>
          <p:cNvSpPr/>
          <p:nvPr/>
        </p:nvSpPr>
        <p:spPr>
          <a:xfrm>
            <a:off x="1701925" y="908719"/>
            <a:ext cx="8784976" cy="18977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m.5/1-e: ZARAR DOĞAR İSE!!!!</a:t>
            </a:r>
            <a:endParaRPr lang="tr-TR" sz="2400" dirty="0"/>
          </a:p>
        </p:txBody>
      </p:sp>
      <p:sp>
        <p:nvSpPr>
          <p:cNvPr id="6" name="Sağ Ok 5"/>
          <p:cNvSpPr/>
          <p:nvPr/>
        </p:nvSpPr>
        <p:spPr>
          <a:xfrm>
            <a:off x="837828" y="3212976"/>
            <a:ext cx="3024336" cy="259228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4400" b="1" dirty="0" smtClean="0">
                <a:solidFill>
                  <a:srgbClr val="FF0000"/>
                </a:solidFill>
                <a:effectLst>
                  <a:outerShdw blurRad="38100" dist="38100" dir="2700000" algn="tl">
                    <a:srgbClr val="000000">
                      <a:alpha val="43137"/>
                    </a:srgbClr>
                  </a:outerShdw>
                </a:effectLst>
              </a:rPr>
              <a:t>ÖZELGE</a:t>
            </a:r>
            <a:endParaRPr lang="tr-TR" sz="4400" b="1" dirty="0">
              <a:solidFill>
                <a:srgbClr val="FF0000"/>
              </a:solidFill>
              <a:effectLst>
                <a:outerShdw blurRad="38100" dist="38100" dir="2700000" algn="tl">
                  <a:srgbClr val="000000">
                    <a:alpha val="43137"/>
                  </a:srgbClr>
                </a:outerShdw>
              </a:effectLst>
            </a:endParaRPr>
          </a:p>
        </p:txBody>
      </p:sp>
      <p:sp>
        <p:nvSpPr>
          <p:cNvPr id="7" name="Gözyaşı Damlası 6"/>
          <p:cNvSpPr/>
          <p:nvPr/>
        </p:nvSpPr>
        <p:spPr>
          <a:xfrm>
            <a:off x="4078188" y="2806462"/>
            <a:ext cx="7776864" cy="3672408"/>
          </a:xfrm>
          <a:prstGeom prst="teardrop">
            <a:avLst/>
          </a:prstGeom>
          <a:ln w="57150">
            <a:solidFill>
              <a:srgbClr val="00B050"/>
            </a:solidFill>
          </a:ln>
          <a:scene3d>
            <a:camera prst="perspectiveRight"/>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000" b="1" dirty="0" smtClean="0">
                <a:solidFill>
                  <a:srgbClr val="FFFF00"/>
                </a:solidFill>
              </a:rPr>
              <a:t>Zararların </a:t>
            </a:r>
            <a:r>
              <a:rPr lang="tr-TR" sz="2000" b="1" dirty="0">
                <a:solidFill>
                  <a:srgbClr val="FFFF00"/>
                </a:solidFill>
              </a:rPr>
              <a:t>(giderlerin) % 75'inin, kanunen kabul edilmeyen gider </a:t>
            </a:r>
            <a:r>
              <a:rPr lang="tr-TR" sz="2000" b="1" dirty="0" smtClean="0">
                <a:solidFill>
                  <a:srgbClr val="FFFF00"/>
                </a:solidFill>
              </a:rPr>
              <a:t>sayılarak, diğer faaliyetlerden </a:t>
            </a:r>
            <a:r>
              <a:rPr lang="tr-TR" sz="2000" b="1" dirty="0">
                <a:solidFill>
                  <a:srgbClr val="FFFF00"/>
                </a:solidFill>
              </a:rPr>
              <a:t>doğan </a:t>
            </a:r>
            <a:r>
              <a:rPr lang="tr-TR" sz="2000" b="1" dirty="0" smtClean="0">
                <a:solidFill>
                  <a:srgbClr val="FFFF00"/>
                </a:solidFill>
              </a:rPr>
              <a:t>kazançlardan </a:t>
            </a:r>
            <a:r>
              <a:rPr lang="tr-TR" sz="2000" b="1" dirty="0">
                <a:solidFill>
                  <a:srgbClr val="FFFF00"/>
                </a:solidFill>
              </a:rPr>
              <a:t>indirilmesi mümkün olmayacaktır. </a:t>
            </a:r>
            <a:endParaRPr lang="tr-TR" sz="2000" b="1" dirty="0" smtClean="0">
              <a:solidFill>
                <a:srgbClr val="FFFF00"/>
              </a:solidFill>
            </a:endParaRPr>
          </a:p>
          <a:p>
            <a:pPr algn="just"/>
            <a:r>
              <a:rPr lang="tr-TR" sz="2200" b="1" dirty="0" smtClean="0">
                <a:solidFill>
                  <a:schemeClr val="bg1">
                    <a:lumMod val="95000"/>
                  </a:schemeClr>
                </a:solidFill>
              </a:rPr>
              <a:t>Kalan </a:t>
            </a:r>
            <a:r>
              <a:rPr lang="tr-TR" sz="2200" b="1" dirty="0">
                <a:solidFill>
                  <a:schemeClr val="bg1">
                    <a:lumMod val="95000"/>
                  </a:schemeClr>
                </a:solidFill>
              </a:rPr>
              <a:t>% 25'inin ise kurumlar vergisi matrahının tespitinde dikkate alınabilmesi mümkün bulunmaktadır</a:t>
            </a:r>
            <a:r>
              <a:rPr lang="tr-TR" sz="2200" dirty="0">
                <a:solidFill>
                  <a:schemeClr val="bg1">
                    <a:lumMod val="95000"/>
                  </a:schemeClr>
                </a:solidFill>
              </a:rPr>
              <a:t>. </a:t>
            </a:r>
          </a:p>
          <a:p>
            <a:pPr algn="ctr"/>
            <a:endParaRPr lang="tr-TR" sz="2400" dirty="0"/>
          </a:p>
        </p:txBody>
      </p:sp>
    </p:spTree>
    <p:extLst>
      <p:ext uri="{BB962C8B-B14F-4D97-AF65-F5344CB8AC3E}">
        <p14:creationId xmlns:p14="http://schemas.microsoft.com/office/powerpoint/2010/main" val="3849914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646140" y="620688"/>
            <a:ext cx="7488832" cy="12961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2800" b="1" dirty="0" smtClean="0">
                <a:solidFill>
                  <a:srgbClr val="002060"/>
                </a:solidFill>
                <a:latin typeface="Calibri Light" pitchFamily="34" charset="0"/>
              </a:rPr>
              <a:t>Birleştirme Yapılan Taşınmazlarda 2 tam yılın hesaplama sorunu</a:t>
            </a:r>
            <a:endParaRPr lang="tr-TR" sz="2800" b="1" dirty="0">
              <a:solidFill>
                <a:srgbClr val="002060"/>
              </a:solidFill>
              <a:latin typeface="Calibri Light" pitchFamily="34" charset="0"/>
            </a:endParaRPr>
          </a:p>
        </p:txBody>
      </p:sp>
      <p:sp>
        <p:nvSpPr>
          <p:cNvPr id="6" name="Oval 5"/>
          <p:cNvSpPr/>
          <p:nvPr/>
        </p:nvSpPr>
        <p:spPr>
          <a:xfrm>
            <a:off x="1341884" y="1916832"/>
            <a:ext cx="3960440" cy="41044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dirty="0" smtClean="0">
                <a:latin typeface="Calibri Light" pitchFamily="34" charset="0"/>
              </a:rPr>
              <a:t>ÖZELGE 1</a:t>
            </a:r>
          </a:p>
          <a:p>
            <a:pPr algn="ctr"/>
            <a:r>
              <a:rPr lang="tr-TR" sz="2800" b="1" dirty="0" smtClean="0">
                <a:latin typeface="Calibri Light" pitchFamily="34" charset="0"/>
              </a:rPr>
              <a:t>Trabzon VDB</a:t>
            </a:r>
          </a:p>
          <a:p>
            <a:pPr algn="ctr"/>
            <a:r>
              <a:rPr lang="tr-TR" sz="2800" b="1" dirty="0">
                <a:latin typeface="Calibri Light" pitchFamily="34" charset="0"/>
              </a:rPr>
              <a:t>Sayı: B.07.1.GİB.4.61.15.01-621-20-2011-13</a:t>
            </a:r>
          </a:p>
          <a:p>
            <a:pPr algn="ctr"/>
            <a:r>
              <a:rPr lang="tr-TR" sz="2800" b="1" dirty="0">
                <a:latin typeface="Calibri Light" pitchFamily="34" charset="0"/>
              </a:rPr>
              <a:t>Tarih: 31/01/2012</a:t>
            </a:r>
          </a:p>
          <a:p>
            <a:pPr algn="ctr"/>
            <a:r>
              <a:rPr lang="tr-TR" dirty="0" smtClean="0"/>
              <a:t> </a:t>
            </a:r>
            <a:endParaRPr lang="tr-TR" dirty="0"/>
          </a:p>
        </p:txBody>
      </p:sp>
      <p:pic>
        <p:nvPicPr>
          <p:cNvPr id="3074" name="Picture 2" descr="http://static6.eeiplatform.com/files/gelir_idaresi_baskanligi_turkey_revenue_adminis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860" y="430932"/>
            <a:ext cx="2381250" cy="1485900"/>
          </a:xfrm>
          <a:prstGeom prst="rect">
            <a:avLst/>
          </a:prstGeom>
          <a:noFill/>
          <a:extLst>
            <a:ext uri="{909E8E84-426E-40DD-AFC4-6F175D3DCCD1}">
              <a14:hiddenFill xmlns:a14="http://schemas.microsoft.com/office/drawing/2010/main">
                <a:solidFill>
                  <a:srgbClr val="FFFFFF"/>
                </a:solidFill>
              </a14:hiddenFill>
            </a:ext>
          </a:extLst>
        </p:spPr>
      </p:pic>
      <p:sp>
        <p:nvSpPr>
          <p:cNvPr id="7" name="Dikey Kaydırma 6"/>
          <p:cNvSpPr/>
          <p:nvPr/>
        </p:nvSpPr>
        <p:spPr>
          <a:xfrm>
            <a:off x="5374332" y="2276872"/>
            <a:ext cx="6192688" cy="3960440"/>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tr-TR" sz="2000" b="1" dirty="0">
                <a:latin typeface="Calibri Light" pitchFamily="34" charset="0"/>
              </a:rPr>
              <a:t>9/10/2008 tarihinde alınıp ilgili dönemde şirket aktifine kayıt edilen 1.611,14 m2'lik arsa ile 11/11/2010 tarihinde alınıp ilgili dönemde şirket aktifine kayıt edilen 427,82 m2'lik arsanın, tek tapuya dönüştürüldükten sonra satılması halinde; </a:t>
            </a:r>
            <a:r>
              <a:rPr lang="tr-TR" sz="2800" b="1" dirty="0">
                <a:solidFill>
                  <a:srgbClr val="FFFF00"/>
                </a:solidFill>
                <a:latin typeface="Comic Sans MS" pitchFamily="66" charset="0"/>
              </a:rPr>
              <a:t>iki yıllık sürenin arsaların birleştirilip tek tapuya dönüştürüldüğü tarihten itibaren hesaplanmaya başlaması gerekmektedir.</a:t>
            </a:r>
          </a:p>
        </p:txBody>
      </p:sp>
    </p:spTree>
    <p:extLst>
      <p:ext uri="{BB962C8B-B14F-4D97-AF65-F5344CB8AC3E}">
        <p14:creationId xmlns:p14="http://schemas.microsoft.com/office/powerpoint/2010/main" val="263968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86100" y="260648"/>
            <a:ext cx="7488832" cy="12961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2800" b="1" dirty="0" smtClean="0">
                <a:solidFill>
                  <a:srgbClr val="002060"/>
                </a:solidFill>
                <a:latin typeface="Calibri Light" pitchFamily="34" charset="0"/>
              </a:rPr>
              <a:t>Birleştirme Yapılan Taşınmazlarda 2 tam yılın hesaplama sorunu</a:t>
            </a:r>
            <a:endParaRPr lang="tr-TR" sz="2800" b="1" dirty="0">
              <a:solidFill>
                <a:srgbClr val="002060"/>
              </a:solidFill>
              <a:latin typeface="Calibri Light" pitchFamily="34" charset="0"/>
            </a:endParaRPr>
          </a:p>
        </p:txBody>
      </p:sp>
      <p:sp>
        <p:nvSpPr>
          <p:cNvPr id="6" name="Oval 5"/>
          <p:cNvSpPr/>
          <p:nvPr/>
        </p:nvSpPr>
        <p:spPr>
          <a:xfrm>
            <a:off x="336265" y="2204864"/>
            <a:ext cx="3960440" cy="410445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smtClean="0">
                <a:latin typeface="Calibri Light" pitchFamily="34" charset="0"/>
              </a:rPr>
              <a:t>ÖZELGE 2</a:t>
            </a:r>
          </a:p>
          <a:p>
            <a:pPr algn="ctr"/>
            <a:r>
              <a:rPr lang="tr-TR" sz="2800" b="1" dirty="0" smtClean="0"/>
              <a:t>AFYONKARAHİSAR </a:t>
            </a:r>
            <a:r>
              <a:rPr lang="tr-TR" sz="2800" b="1" dirty="0" err="1" smtClean="0"/>
              <a:t>Deffterdarlığı</a:t>
            </a:r>
            <a:endParaRPr lang="tr-TR" sz="2800" b="1" dirty="0" smtClean="0"/>
          </a:p>
          <a:p>
            <a:pPr algn="ctr"/>
            <a:r>
              <a:rPr lang="tr-TR" sz="2800" b="1" dirty="0" smtClean="0">
                <a:latin typeface="Calibri Light" pitchFamily="34" charset="0"/>
              </a:rPr>
              <a:t>Sayı</a:t>
            </a:r>
            <a:r>
              <a:rPr lang="tr-TR" sz="2800" b="1" dirty="0">
                <a:latin typeface="Calibri Light" pitchFamily="34" charset="0"/>
              </a:rPr>
              <a:t>: </a:t>
            </a:r>
            <a:r>
              <a:rPr lang="tr-TR" sz="2800" dirty="0" smtClean="0"/>
              <a:t>63611781-KVK.ÖZLG.207-31</a:t>
            </a:r>
          </a:p>
          <a:p>
            <a:pPr algn="ctr"/>
            <a:r>
              <a:rPr lang="tr-TR" sz="2800" b="1" dirty="0" smtClean="0">
                <a:latin typeface="Calibri Light" pitchFamily="34" charset="0"/>
              </a:rPr>
              <a:t>Tarih</a:t>
            </a:r>
            <a:r>
              <a:rPr lang="tr-TR" sz="2800" b="1" dirty="0">
                <a:latin typeface="Calibri Light" pitchFamily="34" charset="0"/>
              </a:rPr>
              <a:t>: </a:t>
            </a:r>
            <a:r>
              <a:rPr lang="tr-TR" sz="2800" b="1" dirty="0" smtClean="0">
                <a:latin typeface="Calibri Light" pitchFamily="34" charset="0"/>
              </a:rPr>
              <a:t>22/08/2013</a:t>
            </a:r>
            <a:endParaRPr lang="tr-TR" sz="2800" b="1" dirty="0">
              <a:latin typeface="Calibri Light" pitchFamily="34" charset="0"/>
            </a:endParaRPr>
          </a:p>
          <a:p>
            <a:pPr algn="ctr"/>
            <a:r>
              <a:rPr lang="tr-TR" dirty="0" smtClean="0"/>
              <a:t> </a:t>
            </a:r>
            <a:endParaRPr lang="tr-TR" dirty="0"/>
          </a:p>
        </p:txBody>
      </p:sp>
      <p:pic>
        <p:nvPicPr>
          <p:cNvPr id="3074" name="Picture 2" descr="http://static6.eeiplatform.com/files/gelir_idaresi_baskanligi_turkey_revenue_adminis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860" y="430932"/>
            <a:ext cx="2381250" cy="1485900"/>
          </a:xfrm>
          <a:prstGeom prst="rect">
            <a:avLst/>
          </a:prstGeom>
          <a:noFill/>
          <a:extLst>
            <a:ext uri="{909E8E84-426E-40DD-AFC4-6F175D3DCCD1}">
              <a14:hiddenFill xmlns:a14="http://schemas.microsoft.com/office/drawing/2010/main">
                <a:solidFill>
                  <a:srgbClr val="FFFFFF"/>
                </a:solidFill>
              </a14:hiddenFill>
            </a:ext>
          </a:extLst>
        </p:spPr>
      </p:pic>
      <p:sp>
        <p:nvSpPr>
          <p:cNvPr id="7" name="Dikey Kaydırma 6"/>
          <p:cNvSpPr/>
          <p:nvPr/>
        </p:nvSpPr>
        <p:spPr>
          <a:xfrm>
            <a:off x="4438228" y="1916832"/>
            <a:ext cx="7488832" cy="432048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tr-TR" sz="2000" b="1" dirty="0" smtClean="0">
                <a:latin typeface="Calibri Light" pitchFamily="34" charset="0"/>
              </a:rPr>
              <a:t>İki </a:t>
            </a:r>
            <a:r>
              <a:rPr lang="tr-TR" sz="2000" b="1" dirty="0">
                <a:latin typeface="Calibri Light" pitchFamily="34" charset="0"/>
              </a:rPr>
              <a:t>yıldan uzun süredir şirketiniz aktifinde kayıtlı olan 105.320 m²'lik taşınmazın, alıcı firmanın 135 dönüm tek parsel arazi talebinin karşılanması amacıyla 40.860 m²'lik taşınmaz ile birleştirilerek satılması halinde, satış kazancının </a:t>
            </a:r>
            <a:r>
              <a:rPr lang="tr-TR" sz="2000" b="1" dirty="0">
                <a:solidFill>
                  <a:srgbClr val="FF0000"/>
                </a:solidFill>
                <a:latin typeface="Comic Sans MS" pitchFamily="66" charset="0"/>
              </a:rPr>
              <a:t>105.320 m²'lik bu taşınmaza tekabül eden kısmıyla sınırlı olmak üzere taşınmaz satış kazancı istisnasından yararlanmanız mümkün bulunmaktadır.</a:t>
            </a:r>
            <a:r>
              <a:rPr lang="tr-TR" sz="2000" b="1" dirty="0">
                <a:latin typeface="Calibri Light" pitchFamily="34" charset="0"/>
              </a:rPr>
              <a:t> Ancak, şirketiniz tarafından alıcı firmaya devredilmek üzere satın alınan 40.860 m²'lik taşınmazın satışından elde edilen kazancın bu istisnaya konu edilemeyeceği tabiidir.</a:t>
            </a:r>
            <a:endParaRPr lang="tr-TR" sz="2800" b="1" dirty="0">
              <a:solidFill>
                <a:srgbClr val="FFFF00"/>
              </a:solidFill>
              <a:latin typeface="Calibri Light" pitchFamily="34" charset="0"/>
            </a:endParaRPr>
          </a:p>
        </p:txBody>
      </p:sp>
    </p:spTree>
    <p:extLst>
      <p:ext uri="{BB962C8B-B14F-4D97-AF65-F5344CB8AC3E}">
        <p14:creationId xmlns:p14="http://schemas.microsoft.com/office/powerpoint/2010/main" val="419655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smtClean="0">
                <a:solidFill>
                  <a:srgbClr val="FF0000"/>
                </a:solidFill>
              </a:rPr>
              <a:t>ÖZELLİK ARZ EDEN İSTİSNALAR</a:t>
            </a:r>
            <a:endParaRPr lang="tr-TR" b="1" dirty="0">
              <a:solidFill>
                <a:srgbClr val="FF0000"/>
              </a:solidFill>
            </a:endParaRPr>
          </a:p>
        </p:txBody>
      </p:sp>
      <p:sp>
        <p:nvSpPr>
          <p:cNvPr id="5" name="Sol Sağ Ok 4"/>
          <p:cNvSpPr/>
          <p:nvPr/>
        </p:nvSpPr>
        <p:spPr>
          <a:xfrm>
            <a:off x="3048000" y="908720"/>
            <a:ext cx="6214764" cy="114566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t>m.5/1-h: Yurt Dışı inşaat onarım</a:t>
            </a:r>
            <a:endParaRPr lang="tr-TR" sz="2000" dirty="0"/>
          </a:p>
        </p:txBody>
      </p:sp>
      <p:sp>
        <p:nvSpPr>
          <p:cNvPr id="4" name="Paralelkenar 3"/>
          <p:cNvSpPr/>
          <p:nvPr/>
        </p:nvSpPr>
        <p:spPr>
          <a:xfrm>
            <a:off x="333772" y="1948724"/>
            <a:ext cx="5184576" cy="4648628"/>
          </a:xfrm>
          <a:prstGeom prst="parallelogram">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0"/>
              </a:spcAft>
            </a:pPr>
            <a:r>
              <a:rPr lang="tr-TR" sz="2400" dirty="0">
                <a:latin typeface="Symbol" panose="05050102010706020507" pitchFamily="18" charset="2"/>
                <a:ea typeface="Times New Roman" panose="02020603050405020304" pitchFamily="18" charset="0"/>
                <a:cs typeface="Times New Roman" panose="02020603050405020304" pitchFamily="18" charset="0"/>
              </a:rPr>
              <a:t>·</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a:t>
            </a:r>
            <a:r>
              <a:rPr lang="tr-TR" b="1" dirty="0"/>
              <a:t>Yurt dışında yapılan inşaat, onarım, montaj işleri ile teknik hizmetlerden sağlanarak Türkiye'de genel sonuç hesaplarına intikal ettirilen kazançlar.</a:t>
            </a:r>
            <a:endParaRPr lang="tr-TR" dirty="0"/>
          </a:p>
        </p:txBody>
      </p:sp>
      <p:sp>
        <p:nvSpPr>
          <p:cNvPr id="6" name="Paralelkenar 5"/>
          <p:cNvSpPr/>
          <p:nvPr/>
        </p:nvSpPr>
        <p:spPr>
          <a:xfrm>
            <a:off x="5086300" y="2148802"/>
            <a:ext cx="6408712" cy="4248472"/>
          </a:xfrm>
          <a:prstGeom prst="parallelogram">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07000"/>
              </a:lnSpc>
              <a:spcAft>
                <a:spcPts val="0"/>
              </a:spcAft>
              <a:buFont typeface="Arial" panose="020B0604020202020204" pitchFamily="34" charset="0"/>
              <a:buChar char="•"/>
            </a:pPr>
            <a:endParaRPr lang="tr-TR" sz="15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sz="2000" b="1" dirty="0" smtClean="0">
                <a:solidFill>
                  <a:schemeClr val="tx1"/>
                </a:solidFill>
              </a:rPr>
              <a:t>1- Yurt Dışında faaliyette bulunulmalıdır.</a:t>
            </a:r>
          </a:p>
          <a:p>
            <a:pPr algn="just"/>
            <a:r>
              <a:rPr lang="tr-TR" sz="2000" b="1" dirty="0" smtClean="0">
                <a:solidFill>
                  <a:schemeClr val="tx1"/>
                </a:solidFill>
              </a:rPr>
              <a:t>2- Yurt Dışında yapılan faaliyet;</a:t>
            </a:r>
          </a:p>
          <a:p>
            <a:pPr algn="just"/>
            <a:r>
              <a:rPr lang="tr-TR" sz="2000" b="1" dirty="0" smtClean="0">
                <a:solidFill>
                  <a:schemeClr val="tx1"/>
                </a:solidFill>
              </a:rPr>
              <a:t>inşaat,</a:t>
            </a:r>
          </a:p>
          <a:p>
            <a:pPr algn="just"/>
            <a:r>
              <a:rPr lang="tr-TR" sz="2000" b="1" dirty="0" smtClean="0">
                <a:solidFill>
                  <a:schemeClr val="tx1"/>
                </a:solidFill>
              </a:rPr>
              <a:t>onarım,</a:t>
            </a:r>
          </a:p>
          <a:p>
            <a:pPr algn="just"/>
            <a:r>
              <a:rPr lang="tr-TR" sz="2000" b="1" dirty="0" smtClean="0">
                <a:solidFill>
                  <a:schemeClr val="tx1"/>
                </a:solidFill>
              </a:rPr>
              <a:t>montaj işleri,</a:t>
            </a:r>
          </a:p>
          <a:p>
            <a:pPr algn="just"/>
            <a:r>
              <a:rPr lang="tr-TR" sz="2000" b="1" dirty="0" smtClean="0">
                <a:solidFill>
                  <a:schemeClr val="tx1"/>
                </a:solidFill>
              </a:rPr>
              <a:t>teknik hizmetler olmalıdır.</a:t>
            </a:r>
          </a:p>
          <a:p>
            <a:pPr algn="just"/>
            <a:r>
              <a:rPr lang="tr-TR" sz="2000" b="1" dirty="0" smtClean="0">
                <a:solidFill>
                  <a:schemeClr val="tx1"/>
                </a:solidFill>
              </a:rPr>
              <a:t>3- Kazanç Türkiye’deki genel sonuç hesaplarına intikal ettirilmelidir.</a:t>
            </a:r>
            <a:endParaRPr lang="tr-TR" sz="2000" b="1" dirty="0">
              <a:solidFill>
                <a:schemeClr val="tx1"/>
              </a:solidFill>
            </a:endParaRPr>
          </a:p>
        </p:txBody>
      </p:sp>
    </p:spTree>
    <p:extLst>
      <p:ext uri="{BB962C8B-B14F-4D97-AF65-F5344CB8AC3E}">
        <p14:creationId xmlns:p14="http://schemas.microsoft.com/office/powerpoint/2010/main" val="466920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l Sağ Ok 4"/>
          <p:cNvSpPr/>
          <p:nvPr/>
        </p:nvSpPr>
        <p:spPr>
          <a:xfrm>
            <a:off x="1197868" y="188640"/>
            <a:ext cx="785991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m.5/1-h: Yurt Dışı inşaat onarım</a:t>
            </a:r>
          </a:p>
        </p:txBody>
      </p:sp>
      <p:sp>
        <p:nvSpPr>
          <p:cNvPr id="3" name="Kiriş 2"/>
          <p:cNvSpPr/>
          <p:nvPr/>
        </p:nvSpPr>
        <p:spPr>
          <a:xfrm>
            <a:off x="117748" y="2263349"/>
            <a:ext cx="3312368" cy="3888432"/>
          </a:xfrm>
          <a:prstGeom prst="chord">
            <a:avLst/>
          </a:prstGeom>
          <a:solidFill>
            <a:srgbClr val="FFFF0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rgbClr val="FF0000"/>
                </a:solidFill>
                <a:effectLst>
                  <a:outerShdw blurRad="38100" dist="38100" dir="2700000" algn="tl">
                    <a:srgbClr val="000000">
                      <a:alpha val="43137"/>
                    </a:srgbClr>
                  </a:outerShdw>
                </a:effectLst>
              </a:rPr>
              <a:t>VERGİ ANLAŞMALARI</a:t>
            </a:r>
            <a:endParaRPr lang="tr-TR" sz="2000" b="1" dirty="0">
              <a:solidFill>
                <a:srgbClr val="FF0000"/>
              </a:solidFill>
              <a:effectLst>
                <a:outerShdw blurRad="38100" dist="38100" dir="2700000" algn="tl">
                  <a:srgbClr val="000000">
                    <a:alpha val="43137"/>
                  </a:srgbClr>
                </a:outerShdw>
              </a:effectLst>
            </a:endParaRPr>
          </a:p>
        </p:txBody>
      </p:sp>
      <p:sp>
        <p:nvSpPr>
          <p:cNvPr id="7" name="Akış Çizelgesi: İç Depolama 6"/>
          <p:cNvSpPr/>
          <p:nvPr/>
        </p:nvSpPr>
        <p:spPr>
          <a:xfrm>
            <a:off x="3142084" y="2695397"/>
            <a:ext cx="3456384" cy="3024336"/>
          </a:xfrm>
          <a:prstGeom prst="flowChartInternalStorag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400" dirty="0" smtClean="0"/>
              <a:t>VERGİLENDİRME YETKİSİ TÜRKİYE’DE İSE BU İSTİSNADAN YARARLANILABİLİR</a:t>
            </a:r>
            <a:endParaRPr lang="tr-TR" sz="2400" dirty="0"/>
          </a:p>
        </p:txBody>
      </p:sp>
      <p:sp>
        <p:nvSpPr>
          <p:cNvPr id="4" name="Akış Çizelgesi: İç Depolama 3"/>
          <p:cNvSpPr/>
          <p:nvPr/>
        </p:nvSpPr>
        <p:spPr>
          <a:xfrm>
            <a:off x="6742484" y="2206866"/>
            <a:ext cx="5184576" cy="4001398"/>
          </a:xfrm>
          <a:prstGeom prst="flowChartInternalStorag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tr-TR" sz="2100" b="1" dirty="0" smtClean="0">
                <a:solidFill>
                  <a:schemeClr val="tx2">
                    <a:lumMod val="20000"/>
                    <a:lumOff val="80000"/>
                  </a:schemeClr>
                </a:solidFill>
                <a:latin typeface="Calibri" panose="020F0502020204030204" pitchFamily="34" charset="0"/>
              </a:rPr>
              <a:t>1 seri no’lu KVK GT;</a:t>
            </a:r>
          </a:p>
          <a:p>
            <a:pPr algn="just"/>
            <a:r>
              <a:rPr lang="tr-TR" sz="2100" b="1" dirty="0">
                <a:latin typeface="Calibri" panose="020F0502020204030204" pitchFamily="34" charset="0"/>
              </a:rPr>
              <a:t>Yurt dışındaki inşaat, onarım, montaj işleri ve teknik hizmetlerin yapılabilmesi için </a:t>
            </a:r>
            <a:r>
              <a:rPr lang="tr-TR" sz="2100" b="1" dirty="0">
                <a:solidFill>
                  <a:srgbClr val="FFFF00"/>
                </a:solidFill>
                <a:latin typeface="Calibri" panose="020F0502020204030204" pitchFamily="34" charset="0"/>
              </a:rPr>
              <a:t>ilgili ülke mevzuatına göre ayrı bir şirket kurulmasının zorunlu olduğu durumlarda,</a:t>
            </a:r>
            <a:r>
              <a:rPr lang="tr-TR" sz="2100" b="1" dirty="0">
                <a:latin typeface="Calibri" panose="020F0502020204030204" pitchFamily="34" charset="0"/>
              </a:rPr>
              <a:t> söz konusu şirketlere iştirak edilmesinden elde edilen kazançlara, </a:t>
            </a:r>
            <a:r>
              <a:rPr lang="tr-TR" sz="2100" b="1" dirty="0">
                <a:solidFill>
                  <a:srgbClr val="FFFF00"/>
                </a:solidFill>
                <a:latin typeface="Calibri" panose="020F0502020204030204" pitchFamily="34" charset="0"/>
              </a:rPr>
              <a:t>herhangi bir şart aranmaksızın yurt dışı iştirak kazançları istisnası uygulanacaktır.</a:t>
            </a:r>
          </a:p>
        </p:txBody>
      </p:sp>
    </p:spTree>
    <p:extLst>
      <p:ext uri="{BB962C8B-B14F-4D97-AF65-F5344CB8AC3E}">
        <p14:creationId xmlns:p14="http://schemas.microsoft.com/office/powerpoint/2010/main" val="128991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5820" y="150035"/>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909836" y="624872"/>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m.5/1-ı: </a:t>
            </a:r>
            <a:r>
              <a:rPr lang="tr-TR" sz="2400" b="1" dirty="0"/>
              <a:t>Eğitim tesisleri ile rehabilitasyon merkezlerinin işletilmesinden elde edilen kazançlara ilişkin istisna </a:t>
            </a:r>
            <a:endParaRPr lang="tr-TR" sz="2400" dirty="0"/>
          </a:p>
        </p:txBody>
      </p:sp>
      <p:sp>
        <p:nvSpPr>
          <p:cNvPr id="4" name="Tek Köşesi Yuvarlatılmış Dikdörtgen 3"/>
          <p:cNvSpPr/>
          <p:nvPr/>
        </p:nvSpPr>
        <p:spPr>
          <a:xfrm>
            <a:off x="612067" y="2031884"/>
            <a:ext cx="11242985" cy="4277436"/>
          </a:xfrm>
          <a:prstGeom prst="round1Rect">
            <a:avLst/>
          </a:prstGeom>
          <a:solidFill>
            <a:srgbClr val="FFFF0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lgn="just">
              <a:buFont typeface="+mj-lt"/>
              <a:buAutoNum type="romanLcPeriod"/>
            </a:pPr>
            <a:r>
              <a:rPr lang="tr-TR" sz="2400" b="1" dirty="0" smtClean="0">
                <a:solidFill>
                  <a:sysClr val="windowText" lastClr="000000"/>
                </a:solidFill>
                <a:latin typeface="Calibri" panose="020F0502020204030204" pitchFamily="34" charset="0"/>
              </a:rPr>
              <a:t>Okulların </a:t>
            </a:r>
            <a:r>
              <a:rPr lang="tr-TR" sz="2400" b="1" dirty="0">
                <a:solidFill>
                  <a:sysClr val="windowText" lastClr="000000"/>
                </a:solidFill>
                <a:latin typeface="Calibri" panose="020F0502020204030204" pitchFamily="34" charset="0"/>
              </a:rPr>
              <a:t>eğitim-öğretim, merkezlerin ise rehabilitasyon faaliyetlerinden elde edilen kazançlarına uygulanacaktır</a:t>
            </a:r>
            <a:r>
              <a:rPr lang="tr-TR" sz="2400" b="1" dirty="0" smtClean="0">
                <a:solidFill>
                  <a:sysClr val="windowText" lastClr="000000"/>
                </a:solidFill>
                <a:latin typeface="Calibri" panose="020F0502020204030204" pitchFamily="34" charset="0"/>
              </a:rPr>
              <a:t>.</a:t>
            </a:r>
          </a:p>
          <a:p>
            <a:pPr marL="514350" indent="-514350" algn="just">
              <a:buFont typeface="+mj-lt"/>
              <a:buAutoNum type="romanLcPeriod"/>
            </a:pPr>
            <a:r>
              <a:rPr lang="tr-TR" sz="2400" b="1" dirty="0">
                <a:solidFill>
                  <a:sysClr val="windowText" lastClr="000000"/>
                </a:solidFill>
                <a:latin typeface="Calibri" panose="020F0502020204030204" pitchFamily="34" charset="0"/>
              </a:rPr>
              <a:t>1/1/2006 tarihinden itibaren faaliyete geçen okul ve rehabilitasyon merkezlerinin kazançları, </a:t>
            </a:r>
            <a:r>
              <a:rPr lang="tr-TR" sz="2400" b="1" dirty="0">
                <a:solidFill>
                  <a:srgbClr val="FF0000"/>
                </a:solidFill>
                <a:latin typeface="Calibri" panose="020F0502020204030204" pitchFamily="34" charset="0"/>
              </a:rPr>
              <a:t>faaliyete geçilen dönemden itibaren beş hesap dönemi </a:t>
            </a:r>
            <a:r>
              <a:rPr lang="tr-TR" sz="2400" b="1" dirty="0">
                <a:solidFill>
                  <a:sysClr val="windowText" lastClr="000000"/>
                </a:solidFill>
                <a:latin typeface="Calibri" panose="020F0502020204030204" pitchFamily="34" charset="0"/>
              </a:rPr>
              <a:t>kurumlar vergisinden istisna olacaktır. </a:t>
            </a:r>
            <a:endParaRPr lang="tr-TR" sz="2400" b="1" dirty="0" smtClean="0">
              <a:solidFill>
                <a:sysClr val="windowText" lastClr="000000"/>
              </a:solidFill>
              <a:latin typeface="Calibri" panose="020F0502020204030204" pitchFamily="34" charset="0"/>
            </a:endParaRPr>
          </a:p>
          <a:p>
            <a:pPr marL="514350" indent="-514350" algn="just">
              <a:buFont typeface="+mj-lt"/>
              <a:buAutoNum type="romanLcPeriod"/>
            </a:pPr>
            <a:r>
              <a:rPr lang="tr-TR" sz="2400" b="1" dirty="0">
                <a:solidFill>
                  <a:sysClr val="windowText" lastClr="000000"/>
                </a:solidFill>
                <a:latin typeface="Calibri" panose="020F0502020204030204" pitchFamily="34" charset="0"/>
              </a:rPr>
              <a:t>işletilen okul ve merkezlere </a:t>
            </a:r>
            <a:r>
              <a:rPr lang="tr-TR" sz="2400" b="1" dirty="0">
                <a:solidFill>
                  <a:srgbClr val="FF0000"/>
                </a:solidFill>
                <a:latin typeface="Calibri" panose="020F0502020204030204" pitchFamily="34" charset="0"/>
              </a:rPr>
              <a:t>ilave olarak </a:t>
            </a:r>
            <a:r>
              <a:rPr lang="tr-TR" sz="2400" b="1" dirty="0">
                <a:solidFill>
                  <a:sysClr val="windowText" lastClr="000000"/>
                </a:solidFill>
                <a:latin typeface="Calibri" panose="020F0502020204030204" pitchFamily="34" charset="0"/>
              </a:rPr>
              <a:t>yeni okul veya merkez açmaları durumunda, yeni açılan okul veya merkezden elde edilen kazanç, istisna uygulaması açısından ayrı bir birim olarak </a:t>
            </a:r>
            <a:r>
              <a:rPr lang="tr-TR" sz="2400" b="1" dirty="0" smtClean="0">
                <a:solidFill>
                  <a:sysClr val="windowText" lastClr="000000"/>
                </a:solidFill>
                <a:latin typeface="Calibri" panose="020F0502020204030204" pitchFamily="34" charset="0"/>
              </a:rPr>
              <a:t>değerlendirilecektir.</a:t>
            </a:r>
          </a:p>
          <a:p>
            <a:pPr marL="514350" indent="-514350" algn="just">
              <a:buFont typeface="+mj-lt"/>
              <a:buAutoNum type="romanLcPeriod"/>
            </a:pPr>
            <a:r>
              <a:rPr lang="tr-TR" sz="2400" b="1" dirty="0" smtClean="0">
                <a:solidFill>
                  <a:sysClr val="windowText" lastClr="000000"/>
                </a:solidFill>
                <a:latin typeface="Calibri" panose="020F0502020204030204" pitchFamily="34" charset="0"/>
              </a:rPr>
              <a:t>Yeni </a:t>
            </a:r>
            <a:r>
              <a:rPr lang="tr-TR" sz="2400" b="1" dirty="0">
                <a:solidFill>
                  <a:sysClr val="windowText" lastClr="000000"/>
                </a:solidFill>
                <a:latin typeface="Calibri" panose="020F0502020204030204" pitchFamily="34" charset="0"/>
              </a:rPr>
              <a:t>bir okul açılışı olarak tanımlanmayan, mevcut okul kapasitesinin genişletilmesi veya başka bir binaya taşınılması hallerinde istisna uygulaması söz konusu olmayacaktır. </a:t>
            </a:r>
          </a:p>
          <a:p>
            <a:pPr marL="514350" indent="-514350" algn="just">
              <a:buFont typeface="+mj-lt"/>
              <a:buAutoNum type="romanLcPeriod"/>
            </a:pPr>
            <a:endParaRPr lang="tr-TR" sz="2400" b="1" dirty="0">
              <a:solidFill>
                <a:sysClr val="windowText" lastClr="000000"/>
              </a:solidFill>
            </a:endParaRPr>
          </a:p>
          <a:p>
            <a:pPr algn="ctr"/>
            <a:endParaRPr lang="tr-TR" sz="2400" b="1" dirty="0">
              <a:solidFill>
                <a:sysClr val="windowText" lastClr="000000"/>
              </a:solidFill>
            </a:endParaRPr>
          </a:p>
        </p:txBody>
      </p:sp>
      <p:sp>
        <p:nvSpPr>
          <p:cNvPr id="6" name="Dikdörtgen 5"/>
          <p:cNvSpPr/>
          <p:nvPr/>
        </p:nvSpPr>
        <p:spPr>
          <a:xfrm>
            <a:off x="3048000" y="3105835"/>
            <a:ext cx="6092825" cy="369332"/>
          </a:xfrm>
          <a:prstGeom prst="rect">
            <a:avLst/>
          </a:prstGeom>
        </p:spPr>
        <p:txBody>
          <a:bodyPr>
            <a:spAutoFit/>
          </a:bodyPr>
          <a:lstStyle/>
          <a:p>
            <a:endParaRPr lang="tr-TR" dirty="0"/>
          </a:p>
        </p:txBody>
      </p:sp>
    </p:spTree>
    <p:extLst>
      <p:ext uri="{BB962C8B-B14F-4D97-AF65-F5344CB8AC3E}">
        <p14:creationId xmlns:p14="http://schemas.microsoft.com/office/powerpoint/2010/main" val="79722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05980" y="404664"/>
            <a:ext cx="8280920" cy="1070249"/>
          </a:xfrm>
          <a:solidFill>
            <a:srgbClr val="FF0000"/>
          </a:solidFill>
        </p:spPr>
        <p:txBody>
          <a:bodyPr/>
          <a:lstStyle/>
          <a:p>
            <a:pPr marL="0" indent="0" algn="ctr">
              <a:buNone/>
            </a:pPr>
            <a:r>
              <a:rPr lang="tr-TR" b="1" dirty="0" smtClean="0">
                <a:solidFill>
                  <a:schemeClr val="bg1"/>
                </a:solidFill>
              </a:rPr>
              <a:t>VERGİNİN KONUSU</a:t>
            </a:r>
            <a:endParaRPr lang="tr-TR" b="1" dirty="0">
              <a:solidFill>
                <a:schemeClr val="bg1"/>
              </a:solidFill>
            </a:endParaRPr>
          </a:p>
        </p:txBody>
      </p:sp>
      <p:sp>
        <p:nvSpPr>
          <p:cNvPr id="4" name="Paralelkenar 3"/>
          <p:cNvSpPr/>
          <p:nvPr/>
        </p:nvSpPr>
        <p:spPr>
          <a:xfrm>
            <a:off x="333772" y="1628800"/>
            <a:ext cx="11449272" cy="4752528"/>
          </a:xfrm>
          <a:prstGeom prst="parallelogram">
            <a:avLst/>
          </a:prstGeom>
          <a:solidFill>
            <a:srgbClr val="FFFF0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tr-TR" sz="3200" b="1" dirty="0" smtClean="0">
                <a:solidFill>
                  <a:schemeClr val="tx1"/>
                </a:solidFill>
              </a:rPr>
              <a:t>KURUMLARIN KAZANÇLARI, KURUMLAR VERGİSİNE TÂBİDİR.</a:t>
            </a:r>
          </a:p>
          <a:p>
            <a:pPr algn="ctr"/>
            <a:r>
              <a:rPr lang="tr-TR" sz="3200" b="1" dirty="0">
                <a:solidFill>
                  <a:schemeClr val="tx1"/>
                </a:solidFill>
              </a:rPr>
              <a:t>Kurum kazancı, gelir vergisinin konusuna giren gelir unsurlarından oluşur. </a:t>
            </a:r>
            <a:endParaRPr lang="tr-TR" sz="3200" b="1" dirty="0" smtClean="0">
              <a:solidFill>
                <a:schemeClr val="tx1"/>
              </a:solidFill>
            </a:endParaRPr>
          </a:p>
          <a:p>
            <a:pPr algn="ctr"/>
            <a:r>
              <a:rPr lang="tr-TR" sz="3200" b="1" dirty="0" smtClean="0">
                <a:solidFill>
                  <a:schemeClr val="tx1"/>
                </a:solidFill>
              </a:rPr>
              <a:t>Dar mükellef kurumlar ise, </a:t>
            </a:r>
            <a:r>
              <a:rPr lang="tr-TR" sz="3200" b="1" dirty="0" err="1" smtClean="0">
                <a:solidFill>
                  <a:srgbClr val="FF0000"/>
                </a:solidFill>
              </a:rPr>
              <a:t>GVK’nında</a:t>
            </a:r>
            <a:r>
              <a:rPr lang="tr-TR" sz="3200" b="1" dirty="0" smtClean="0">
                <a:solidFill>
                  <a:srgbClr val="FF0000"/>
                </a:solidFill>
              </a:rPr>
              <a:t> yazılı kazanç ve iratlar verginin konusuna alınmış olup, </a:t>
            </a:r>
            <a:r>
              <a:rPr lang="tr-TR" sz="3200" b="1" dirty="0">
                <a:solidFill>
                  <a:srgbClr val="FF0000"/>
                </a:solidFill>
              </a:rPr>
              <a:t>193 sayılı Gelir Vergisi Kanununun ilgili hükümleri uygulanır. </a:t>
            </a:r>
            <a:endParaRPr lang="tr-TR" sz="3200" b="1" dirty="0" smtClean="0">
              <a:solidFill>
                <a:srgbClr val="FF0000"/>
              </a:solidFill>
            </a:endParaRPr>
          </a:p>
          <a:p>
            <a:pPr algn="ctr"/>
            <a:endParaRPr lang="tr-TR" sz="3200" dirty="0">
              <a:solidFill>
                <a:srgbClr val="FF0000"/>
              </a:solidFill>
            </a:endParaRPr>
          </a:p>
        </p:txBody>
      </p:sp>
    </p:spTree>
    <p:extLst>
      <p:ext uri="{BB962C8B-B14F-4D97-AF65-F5344CB8AC3E}">
        <p14:creationId xmlns:p14="http://schemas.microsoft.com/office/powerpoint/2010/main" val="103924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5820" y="150035"/>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1845940" y="764704"/>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m.5/1-ı: </a:t>
            </a:r>
            <a:r>
              <a:rPr lang="tr-TR" sz="2400" b="1" dirty="0"/>
              <a:t>Eğitim tesisleri ile rehabilitasyon merkezlerinin işletilmesinden elde edilen kazançlara ilişkin istisna </a:t>
            </a:r>
            <a:endParaRPr lang="tr-TR" sz="2400" dirty="0"/>
          </a:p>
        </p:txBody>
      </p:sp>
      <p:sp>
        <p:nvSpPr>
          <p:cNvPr id="6" name="Dikdörtgen 5"/>
          <p:cNvSpPr/>
          <p:nvPr/>
        </p:nvSpPr>
        <p:spPr>
          <a:xfrm>
            <a:off x="3048000" y="3105835"/>
            <a:ext cx="6092825" cy="369332"/>
          </a:xfrm>
          <a:prstGeom prst="rect">
            <a:avLst/>
          </a:prstGeom>
        </p:spPr>
        <p:txBody>
          <a:bodyPr>
            <a:spAutoFit/>
          </a:bodyPr>
          <a:lstStyle/>
          <a:p>
            <a:endParaRPr lang="tr-TR" dirty="0"/>
          </a:p>
        </p:txBody>
      </p:sp>
      <p:sp>
        <p:nvSpPr>
          <p:cNvPr id="3" name="Oval 2"/>
          <p:cNvSpPr/>
          <p:nvPr/>
        </p:nvSpPr>
        <p:spPr>
          <a:xfrm>
            <a:off x="1917948" y="2219819"/>
            <a:ext cx="8856984" cy="388843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err="1" smtClean="0">
                <a:solidFill>
                  <a:sysClr val="windowText" lastClr="000000"/>
                </a:solidFill>
                <a:latin typeface="Comic Sans MS" pitchFamily="66" charset="0"/>
              </a:rPr>
              <a:t>Dersaneden</a:t>
            </a:r>
            <a:r>
              <a:rPr lang="tr-TR" sz="3200" b="1" dirty="0" smtClean="0">
                <a:solidFill>
                  <a:sysClr val="windowText" lastClr="000000"/>
                </a:solidFill>
                <a:latin typeface="Comic Sans MS" pitchFamily="66" charset="0"/>
              </a:rPr>
              <a:t> temel liseye dönüşenler için  istisnadan yararlanma imkanı bulunmaktadır.</a:t>
            </a:r>
            <a:endParaRPr lang="tr-TR" sz="3200" b="1" dirty="0">
              <a:solidFill>
                <a:sysClr val="windowText" lastClr="000000"/>
              </a:solidFill>
              <a:latin typeface="Comic Sans MS" pitchFamily="66" charset="0"/>
            </a:endParaRPr>
          </a:p>
        </p:txBody>
      </p:sp>
    </p:spTree>
    <p:extLst>
      <p:ext uri="{BB962C8B-B14F-4D97-AF65-F5344CB8AC3E}">
        <p14:creationId xmlns:p14="http://schemas.microsoft.com/office/powerpoint/2010/main" val="300255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5820" y="150035"/>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1233872" y="779659"/>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m.5/1-ı: </a:t>
            </a:r>
            <a:r>
              <a:rPr lang="tr-TR" sz="2400" b="1" dirty="0"/>
              <a:t>Eğitim tesisleri ile rehabilitasyon merkezlerinin işletilmesinden elde edilen kazançlara ilişkin istisna </a:t>
            </a:r>
            <a:endParaRPr lang="tr-TR" sz="2400" dirty="0"/>
          </a:p>
        </p:txBody>
      </p:sp>
      <p:sp>
        <p:nvSpPr>
          <p:cNvPr id="6" name="Dikdörtgen 5"/>
          <p:cNvSpPr/>
          <p:nvPr/>
        </p:nvSpPr>
        <p:spPr>
          <a:xfrm>
            <a:off x="3048000" y="3105835"/>
            <a:ext cx="6092825" cy="369332"/>
          </a:xfrm>
          <a:prstGeom prst="rect">
            <a:avLst/>
          </a:prstGeom>
        </p:spPr>
        <p:txBody>
          <a:bodyPr>
            <a:spAutoFit/>
          </a:bodyPr>
          <a:lstStyle/>
          <a:p>
            <a:endParaRPr lang="tr-TR" dirty="0"/>
          </a:p>
        </p:txBody>
      </p:sp>
      <p:sp>
        <p:nvSpPr>
          <p:cNvPr id="3" name="Oval 2"/>
          <p:cNvSpPr/>
          <p:nvPr/>
        </p:nvSpPr>
        <p:spPr>
          <a:xfrm>
            <a:off x="549796" y="2219819"/>
            <a:ext cx="11377264" cy="3585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ysClr val="windowText" lastClr="000000"/>
                </a:solidFill>
                <a:latin typeface="Comic Sans MS" pitchFamily="66" charset="0"/>
              </a:rPr>
              <a:t>DEĞİŞTİ; 1.1.2017’DEN İTİBAREN;</a:t>
            </a:r>
          </a:p>
          <a:p>
            <a:pPr algn="just"/>
            <a:r>
              <a:rPr lang="tr-TR" sz="1400" b="1" dirty="0">
                <a:solidFill>
                  <a:schemeClr val="tx1"/>
                </a:solidFill>
              </a:rPr>
              <a:t>Okul öncesi eğitim, ilköğretim, özel eğitim ve orta öğretim özel okulları (6745 sayılı kanunun 64 üncü maddesiyle eklenen ibare; Yürürlük: </a:t>
            </a:r>
            <a:r>
              <a:rPr lang="tr-TR" sz="2000" b="1" i="1" u="sng" dirty="0">
                <a:solidFill>
                  <a:srgbClr val="FF0000"/>
                </a:solidFill>
                <a:latin typeface="Batang" pitchFamily="18" charset="-127"/>
                <a:ea typeface="Batang" pitchFamily="18" charset="-127"/>
              </a:rPr>
              <a:t>01.01.2017</a:t>
            </a:r>
            <a:r>
              <a:rPr lang="tr-TR" sz="2000" b="1" i="1" u="sng" dirty="0" smtClean="0">
                <a:solidFill>
                  <a:srgbClr val="FF0000"/>
                </a:solidFill>
                <a:latin typeface="Batang" pitchFamily="18" charset="-127"/>
                <a:ea typeface="Batang" pitchFamily="18" charset="-127"/>
              </a:rPr>
              <a:t>) </a:t>
            </a:r>
            <a:r>
              <a:rPr lang="tr-TR" sz="2000" b="1" i="1" u="sng" dirty="0" smtClean="0">
                <a:solidFill>
                  <a:srgbClr val="FF0000"/>
                </a:solidFill>
                <a:latin typeface="Comic Sans MS" pitchFamily="66" charset="0"/>
                <a:ea typeface="Batang" pitchFamily="18" charset="-127"/>
              </a:rPr>
              <a:t>özel </a:t>
            </a:r>
            <a:r>
              <a:rPr lang="tr-TR" sz="2000" b="1" i="1" u="sng" dirty="0">
                <a:solidFill>
                  <a:srgbClr val="FF0000"/>
                </a:solidFill>
                <a:latin typeface="Comic Sans MS" pitchFamily="66" charset="0"/>
                <a:ea typeface="Batang" pitchFamily="18" charset="-127"/>
              </a:rPr>
              <a:t>kreş ve gündüz bakımevleri </a:t>
            </a:r>
            <a:r>
              <a:rPr lang="tr-TR" sz="1400" b="1" dirty="0">
                <a:solidFill>
                  <a:schemeClr val="tx1"/>
                </a:solidFill>
              </a:rPr>
              <a:t>ile Bakanlar Kurulunca vergi muafiyeti tanınan vakıflara veya kamu yararına çalışan derneklere bağlı rehabilitasyon merkezlerinin işletilmesinden, ilgili Bakanlığın görüşü alınmak suretiyle Maliye Bakanlığının belirleyeceği </a:t>
            </a:r>
            <a:r>
              <a:rPr lang="tr-TR" sz="1400" b="1" dirty="0" err="1">
                <a:solidFill>
                  <a:schemeClr val="tx1"/>
                </a:solidFill>
              </a:rPr>
              <a:t>usûller</a:t>
            </a:r>
            <a:r>
              <a:rPr lang="tr-TR" sz="1400" b="1" dirty="0">
                <a:solidFill>
                  <a:schemeClr val="tx1"/>
                </a:solidFill>
              </a:rPr>
              <a:t> çerçevesinde beş hesap dönemi itibarıyla elde edilen kazançlar (İstisna, belirtilen okulların(6745 sayılı kanunun 64 üncü maddesiyle eklenen ibare; Yürürlük: 01.01.2017, kreş ve gündüz bakımevlerinin ve rehabilitasyon merkezlerinin faaliyete geçtiği hesap döneminden itibaren başlar.).</a:t>
            </a:r>
            <a:endParaRPr lang="tr-TR" sz="1400" b="1" dirty="0">
              <a:solidFill>
                <a:schemeClr val="tx1"/>
              </a:solidFill>
              <a:latin typeface="Comic Sans MS" pitchFamily="66" charset="0"/>
            </a:endParaRPr>
          </a:p>
        </p:txBody>
      </p:sp>
    </p:spTree>
    <p:extLst>
      <p:ext uri="{BB962C8B-B14F-4D97-AF65-F5344CB8AC3E}">
        <p14:creationId xmlns:p14="http://schemas.microsoft.com/office/powerpoint/2010/main" val="39253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5820" y="150035"/>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1233872" y="779659"/>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m.5/1-ı: </a:t>
            </a:r>
            <a:r>
              <a:rPr lang="tr-TR" sz="2400" b="1" dirty="0"/>
              <a:t>Eğitim tesisleri ile rehabilitasyon merkezlerinin işletilmesinden elde edilen kazançlara ilişkin istisna </a:t>
            </a:r>
            <a:endParaRPr lang="tr-TR" sz="2400" dirty="0"/>
          </a:p>
        </p:txBody>
      </p:sp>
      <p:sp>
        <p:nvSpPr>
          <p:cNvPr id="6" name="Dikdörtgen 5"/>
          <p:cNvSpPr/>
          <p:nvPr/>
        </p:nvSpPr>
        <p:spPr>
          <a:xfrm>
            <a:off x="3048000" y="3105835"/>
            <a:ext cx="6092825" cy="369332"/>
          </a:xfrm>
          <a:prstGeom prst="rect">
            <a:avLst/>
          </a:prstGeom>
        </p:spPr>
        <p:txBody>
          <a:bodyPr>
            <a:spAutoFit/>
          </a:bodyPr>
          <a:lstStyle/>
          <a:p>
            <a:endParaRPr lang="tr-TR" dirty="0"/>
          </a:p>
        </p:txBody>
      </p:sp>
      <p:sp>
        <p:nvSpPr>
          <p:cNvPr id="3" name="Oval 2"/>
          <p:cNvSpPr/>
          <p:nvPr/>
        </p:nvSpPr>
        <p:spPr>
          <a:xfrm>
            <a:off x="549796" y="2219819"/>
            <a:ext cx="11377264" cy="358544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ysClr val="windowText" lastClr="000000"/>
                </a:solidFill>
                <a:latin typeface="Comic Sans MS" pitchFamily="66" charset="0"/>
              </a:rPr>
              <a:t>DEĞİŞTİ; 1.1.2017’DEN İTİBAREN;</a:t>
            </a:r>
          </a:p>
          <a:p>
            <a:pPr algn="just"/>
            <a:r>
              <a:rPr lang="tr-TR" sz="1400" dirty="0"/>
              <a:t>“</a:t>
            </a:r>
            <a:r>
              <a:rPr lang="tr-TR" sz="2400" b="1" dirty="0" smtClean="0">
                <a:solidFill>
                  <a:schemeClr val="tx1"/>
                </a:solidFill>
              </a:rPr>
              <a:t>Kreş,</a:t>
            </a:r>
            <a:r>
              <a:rPr lang="tr-TR" sz="2400" dirty="0" smtClean="0">
                <a:solidFill>
                  <a:srgbClr val="FF0000"/>
                </a:solidFill>
              </a:rPr>
              <a:t> </a:t>
            </a:r>
            <a:r>
              <a:rPr lang="tr-TR" sz="2400" dirty="0">
                <a:solidFill>
                  <a:srgbClr val="FF0000"/>
                </a:solidFill>
              </a:rPr>
              <a:t>633 sayılı Kanun Hükmünde Kararname ve ilgili mevzuat çerçevesinde kurulan ve </a:t>
            </a:r>
            <a:r>
              <a:rPr lang="tr-TR" sz="2400" b="1" dirty="0">
                <a:solidFill>
                  <a:schemeClr val="tx1"/>
                </a:solidFill>
              </a:rPr>
              <a:t>0-24 aylık çocuklara hizmet veren kuruluşları, </a:t>
            </a:r>
          </a:p>
          <a:p>
            <a:pPr algn="just"/>
            <a:r>
              <a:rPr lang="tr-TR" sz="2400" b="1" u="sng" dirty="0">
                <a:solidFill>
                  <a:schemeClr val="tx1"/>
                </a:solidFill>
              </a:rPr>
              <a:t>Gündüz Bakımevi</a:t>
            </a:r>
            <a:r>
              <a:rPr lang="tr-TR" sz="2400" dirty="0">
                <a:solidFill>
                  <a:srgbClr val="FF0000"/>
                </a:solidFill>
              </a:rPr>
              <a:t>, 633 sayılı Kanun Hükmünde Kararname ve ilgili mevzuat çerçevesinde kurulan ve </a:t>
            </a:r>
            <a:r>
              <a:rPr lang="tr-TR" sz="2400" b="1" dirty="0">
                <a:solidFill>
                  <a:schemeClr val="tx1"/>
                </a:solidFill>
              </a:rPr>
              <a:t>25-66 aylık çocuklara </a:t>
            </a:r>
            <a:r>
              <a:rPr lang="tr-TR" sz="2400" dirty="0">
                <a:solidFill>
                  <a:srgbClr val="FF0000"/>
                </a:solidFill>
              </a:rPr>
              <a:t>hizmet veren kuruluşları,” 	</a:t>
            </a:r>
          </a:p>
        </p:txBody>
      </p:sp>
    </p:spTree>
    <p:extLst>
      <p:ext uri="{BB962C8B-B14F-4D97-AF65-F5344CB8AC3E}">
        <p14:creationId xmlns:p14="http://schemas.microsoft.com/office/powerpoint/2010/main" val="332353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5820" y="150035"/>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1233872" y="779659"/>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m.5/1-ı: </a:t>
            </a:r>
            <a:r>
              <a:rPr lang="tr-TR" sz="2400" b="1" dirty="0"/>
              <a:t>Eğitim tesisleri ile rehabilitasyon merkezlerinin işletilmesinden elde edilen kazançlara ilişkin istisna </a:t>
            </a:r>
            <a:endParaRPr lang="tr-TR" sz="2400" dirty="0"/>
          </a:p>
        </p:txBody>
      </p:sp>
      <p:sp>
        <p:nvSpPr>
          <p:cNvPr id="6" name="Dikdörtgen 5"/>
          <p:cNvSpPr/>
          <p:nvPr/>
        </p:nvSpPr>
        <p:spPr>
          <a:xfrm>
            <a:off x="3048000" y="3105835"/>
            <a:ext cx="6092825" cy="369332"/>
          </a:xfrm>
          <a:prstGeom prst="rect">
            <a:avLst/>
          </a:prstGeom>
        </p:spPr>
        <p:txBody>
          <a:bodyPr>
            <a:spAutoFit/>
          </a:bodyPr>
          <a:lstStyle/>
          <a:p>
            <a:endParaRPr lang="tr-TR" dirty="0"/>
          </a:p>
        </p:txBody>
      </p:sp>
      <p:sp>
        <p:nvSpPr>
          <p:cNvPr id="3" name="Oval 2"/>
          <p:cNvSpPr/>
          <p:nvPr/>
        </p:nvSpPr>
        <p:spPr>
          <a:xfrm>
            <a:off x="693812" y="2178465"/>
            <a:ext cx="11377264" cy="44188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a:solidFill>
                  <a:schemeClr val="tx1"/>
                </a:solidFill>
              </a:rPr>
              <a:t>Kreş ve gündüz bakımevlerinin söz konusu istisnadan yararlanabilmesi için bu kurumların 1/1/2017 tarihinden itibaren faaliyete geçmiş olmaları gerekmektedir. </a:t>
            </a:r>
            <a:r>
              <a:rPr lang="tr-TR" b="1" dirty="0">
                <a:solidFill>
                  <a:srgbClr val="FF0000"/>
                </a:solidFill>
              </a:rPr>
              <a:t>Bu tarihten önce faaliyete geçen kreş ve gündüz bakımevlerinin işletilmesinden doğan kazançlar için anılan istisnadan yararlanılması mümkün bulunmamaktadır. </a:t>
            </a:r>
          </a:p>
          <a:p>
            <a:pPr algn="just"/>
            <a:r>
              <a:rPr lang="tr-TR" b="1" dirty="0">
                <a:solidFill>
                  <a:schemeClr val="tx1"/>
                </a:solidFill>
              </a:rPr>
              <a:t>Mükellefler, Aile ve Sosyal Politikalar Bakanlığınca kendilerine verilen kurum açma izin belgesiyle, faaliyete geçtikleri hesap döneminden itibaren söz konusu istisnadan yararlanabileceklerdir. Mükelleflerin, söz konusu istisnadan yararlanmak için ayrıca Maliye </a:t>
            </a:r>
            <a:r>
              <a:rPr lang="tr-TR" b="1" dirty="0" smtClean="0">
                <a:solidFill>
                  <a:schemeClr val="tx1"/>
                </a:solidFill>
              </a:rPr>
              <a:t>Bakanlığına başvurmalarına </a:t>
            </a:r>
            <a:r>
              <a:rPr lang="tr-TR" b="1" dirty="0">
                <a:solidFill>
                  <a:schemeClr val="tx1"/>
                </a:solidFill>
              </a:rPr>
              <a:t>gerek bulunmamaktadır.” </a:t>
            </a:r>
            <a:r>
              <a:rPr lang="tr-TR" sz="3200" dirty="0"/>
              <a:t>	</a:t>
            </a:r>
          </a:p>
        </p:txBody>
      </p:sp>
    </p:spTree>
    <p:extLst>
      <p:ext uri="{BB962C8B-B14F-4D97-AF65-F5344CB8AC3E}">
        <p14:creationId xmlns:p14="http://schemas.microsoft.com/office/powerpoint/2010/main" val="343365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1053852" y="770971"/>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Teknoloji Geliştirme Bölgeleri Kanununda yer alan istisna</a:t>
            </a:r>
            <a:endParaRPr lang="tr-TR" sz="2400" dirty="0"/>
          </a:p>
        </p:txBody>
      </p:sp>
      <p:sp>
        <p:nvSpPr>
          <p:cNvPr id="3" name="Akış Çizelgesi: Sıralı Erişimli Depolama 2"/>
          <p:cNvSpPr/>
          <p:nvPr/>
        </p:nvSpPr>
        <p:spPr>
          <a:xfrm>
            <a:off x="1053852" y="2060848"/>
            <a:ext cx="9865096" cy="4250462"/>
          </a:xfrm>
          <a:prstGeom prst="flowChartMagneticTape">
            <a:avLst/>
          </a:prstGeom>
          <a:solidFill>
            <a:schemeClr val="accent1">
              <a:lumMod val="20000"/>
              <a:lumOff val="80000"/>
            </a:schemeClr>
          </a:solidFill>
          <a:ln w="57150">
            <a:solidFill>
              <a:srgbClr val="FFFF00"/>
            </a:solid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tr-TR" b="1" dirty="0"/>
              <a:t>Yönetici şirketlerin </a:t>
            </a:r>
            <a:r>
              <a:rPr lang="tr-TR" b="1" dirty="0" smtClean="0"/>
              <a:t>4691 SK uygulaması </a:t>
            </a:r>
            <a:r>
              <a:rPr lang="tr-TR" b="1" dirty="0"/>
              <a:t>kapsamında </a:t>
            </a:r>
            <a:r>
              <a:rPr lang="tr-TR" b="1" dirty="0">
                <a:solidFill>
                  <a:srgbClr val="FF0000"/>
                </a:solidFill>
              </a:rPr>
              <a:t>elde ettikleri kazançlar ile bölgede faaliyet gösteren gelir ve kurumlar vergisi mükelleflerinin, münhasıran bu bölgedeki </a:t>
            </a:r>
            <a:r>
              <a:rPr lang="tr-TR" b="1" u="sng" dirty="0" smtClean="0">
                <a:solidFill>
                  <a:srgbClr val="FF0000"/>
                </a:solidFill>
              </a:rPr>
              <a:t>YAZILIM VE AR-GE </a:t>
            </a:r>
            <a:r>
              <a:rPr lang="tr-TR" b="1" dirty="0" smtClean="0">
                <a:solidFill>
                  <a:srgbClr val="FF0000"/>
                </a:solidFill>
              </a:rPr>
              <a:t>faaliyetlerinden </a:t>
            </a:r>
            <a:r>
              <a:rPr lang="tr-TR" b="1" dirty="0">
                <a:solidFill>
                  <a:srgbClr val="FF0000"/>
                </a:solidFill>
              </a:rPr>
              <a:t>elde ettikleri kazançları</a:t>
            </a:r>
            <a:r>
              <a:rPr lang="tr-TR" b="1" dirty="0"/>
              <a:t> 31/12/2023 tarihine kadar gelir ve kurumlar vergisinden müstesnadır.</a:t>
            </a:r>
            <a:endParaRPr lang="tr-TR" sz="2400" b="1" dirty="0"/>
          </a:p>
        </p:txBody>
      </p:sp>
    </p:spTree>
    <p:extLst>
      <p:ext uri="{BB962C8B-B14F-4D97-AF65-F5344CB8AC3E}">
        <p14:creationId xmlns:p14="http://schemas.microsoft.com/office/powerpoint/2010/main" val="391553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l Sağ Ok 4"/>
          <p:cNvSpPr/>
          <p:nvPr/>
        </p:nvSpPr>
        <p:spPr>
          <a:xfrm>
            <a:off x="1052442" y="86596"/>
            <a:ext cx="9721080"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Teknoloji Geliştirme Bölgeleri </a:t>
            </a:r>
            <a:r>
              <a:rPr lang="tr-TR" sz="2400" b="1" dirty="0" smtClean="0"/>
              <a:t>Kanunu (1.3.2016/6676 SYK)</a:t>
            </a:r>
            <a:endParaRPr lang="tr-TR" sz="2400" dirty="0"/>
          </a:p>
        </p:txBody>
      </p:sp>
      <p:sp>
        <p:nvSpPr>
          <p:cNvPr id="3" name="Akış Çizelgesi: Sıralı Erişimli Depolama 2"/>
          <p:cNvSpPr/>
          <p:nvPr/>
        </p:nvSpPr>
        <p:spPr>
          <a:xfrm>
            <a:off x="405780" y="1340768"/>
            <a:ext cx="11377264" cy="4970542"/>
          </a:xfrm>
          <a:prstGeom prst="flowChartMagneticTape">
            <a:avLst/>
          </a:prstGeom>
          <a:solidFill>
            <a:schemeClr val="accent1">
              <a:lumMod val="20000"/>
              <a:lumOff val="80000"/>
            </a:schemeClr>
          </a:solidFill>
          <a:ln w="57150">
            <a:solidFill>
              <a:srgbClr val="FFFF00"/>
            </a:solid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tr-TR" b="1" dirty="0"/>
              <a:t>31/12/2023 tarihine kadar uygulanmak üzere, Bölgede faaliyette bulunanlara </a:t>
            </a:r>
            <a:r>
              <a:rPr lang="tr-TR" b="1" dirty="0">
                <a:solidFill>
                  <a:srgbClr val="FF0000"/>
                </a:solidFill>
              </a:rPr>
              <a:t>Bakanlık tarafından uygun görülen alanlarda gerçekleştirecekleri projelerinin finansmanında kullanılmak </a:t>
            </a:r>
            <a:r>
              <a:rPr lang="tr-TR" b="1" dirty="0"/>
              <a:t>üzere gelir ve kurumlar vergisi mükellefleri tarafından sağlanan sermaye destekleri, </a:t>
            </a:r>
            <a:r>
              <a:rPr lang="tr-TR" b="1" dirty="0">
                <a:solidFill>
                  <a:srgbClr val="FF0000"/>
                </a:solidFill>
              </a:rPr>
              <a:t>beyan edilen gelirin veya kurum kazancının yüzde onunu ve öz sermayenin yüzde yirmisini aşmamak üzere</a:t>
            </a:r>
            <a:r>
              <a:rPr lang="tr-TR" b="1" dirty="0"/>
              <a:t>, </a:t>
            </a:r>
            <a:r>
              <a:rPr lang="tr-TR" b="1" dirty="0" smtClean="0"/>
              <a:t>193 </a:t>
            </a:r>
            <a:r>
              <a:rPr lang="tr-TR" b="1" dirty="0"/>
              <a:t>sayılı Gelir Vergisi Kanununun 89 uncu maddesi uyarınca ticari kazancın </a:t>
            </a:r>
            <a:r>
              <a:rPr lang="tr-TR" b="1" dirty="0" smtClean="0"/>
              <a:t>ve </a:t>
            </a:r>
            <a:r>
              <a:rPr lang="tr-TR" b="1" dirty="0"/>
              <a:t>5520 sayılı Kurumlar Vergisi Kanununun 10 uncu maddesine göre kurum kazancının tespitinde indirim konusu yapılır. </a:t>
            </a:r>
            <a:r>
              <a:rPr lang="tr-TR" b="1" dirty="0">
                <a:solidFill>
                  <a:srgbClr val="FF0000"/>
                </a:solidFill>
              </a:rPr>
              <a:t>İndirim konusu yapılacak tutar yıllık olarak 500.000 Türk lirasını aşamaz.</a:t>
            </a:r>
            <a:r>
              <a:rPr lang="tr-TR" b="1" dirty="0"/>
              <a:t> </a:t>
            </a:r>
            <a:r>
              <a:rPr lang="tr-TR" b="1" u="sng" dirty="0" smtClean="0">
                <a:solidFill>
                  <a:schemeClr val="tx1"/>
                </a:solidFill>
              </a:rPr>
              <a:t>Bu </a:t>
            </a:r>
            <a:r>
              <a:rPr lang="tr-TR" b="1" u="sng" dirty="0">
                <a:solidFill>
                  <a:schemeClr val="tx1"/>
                </a:solidFill>
              </a:rPr>
              <a:t>kapsamdaki projelerin finansmanında kullanılmak üzere gelir ve kurumlar vergisi mükellefleri tarafından sağlanan sermaye desteklerinin iki yıl içerisinde ilgili projenin finansmanında kullanılmayan kısmı için indirim dolayısıyla zamanında tahakkuk ettirilmemiş vergiler gecikme faizi ile birlikte tahsil edilir.</a:t>
            </a:r>
            <a:endParaRPr lang="tr-TR" sz="2400" b="1" u="sng" dirty="0">
              <a:solidFill>
                <a:schemeClr val="tx1"/>
              </a:solidFill>
            </a:endParaRPr>
          </a:p>
        </p:txBody>
      </p:sp>
    </p:spTree>
    <p:extLst>
      <p:ext uri="{BB962C8B-B14F-4D97-AF65-F5344CB8AC3E}">
        <p14:creationId xmlns:p14="http://schemas.microsoft.com/office/powerpoint/2010/main" val="8442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l Sağ Ok 4"/>
          <p:cNvSpPr/>
          <p:nvPr/>
        </p:nvSpPr>
        <p:spPr>
          <a:xfrm>
            <a:off x="1853627" y="404664"/>
            <a:ext cx="9721080" cy="1440160"/>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b="1" dirty="0"/>
              <a:t>Teknoloji Geliştirme Bölgeleri Kanununda yer alan istisna</a:t>
            </a:r>
            <a:endParaRPr lang="tr-TR" sz="2400" dirty="0"/>
          </a:p>
        </p:txBody>
      </p:sp>
      <p:sp>
        <p:nvSpPr>
          <p:cNvPr id="3" name="Gözyaşı Damlası 2"/>
          <p:cNvSpPr/>
          <p:nvPr/>
        </p:nvSpPr>
        <p:spPr>
          <a:xfrm>
            <a:off x="2840392" y="1871433"/>
            <a:ext cx="9073008" cy="4320480"/>
          </a:xfrm>
          <a:prstGeom prst="teardrop">
            <a:avLst/>
          </a:prstGeom>
          <a:ln/>
        </p:spPr>
        <p:style>
          <a:lnRef idx="3">
            <a:schemeClr val="lt1"/>
          </a:lnRef>
          <a:fillRef idx="1">
            <a:schemeClr val="accent6"/>
          </a:fillRef>
          <a:effectRef idx="1">
            <a:schemeClr val="accent6"/>
          </a:effectRef>
          <a:fontRef idx="minor">
            <a:schemeClr val="lt1"/>
          </a:fontRef>
        </p:style>
        <p:txBody>
          <a:bodyPr rtlCol="0" anchor="ctr"/>
          <a:lstStyle/>
          <a:p>
            <a:pPr algn="just"/>
            <a:r>
              <a:rPr lang="tr-TR" b="1" dirty="0">
                <a:latin typeface="Calibri" panose="020F0502020204030204" pitchFamily="34" charset="0"/>
              </a:rPr>
              <a:t>Bölge içerisinde faaliyette bulunan gelir veya kurumlar vergisi mükellefleri, yazılım ve/veya Ar-Ge faaliyetleri dolayısıyla 4691 sayılı Kanunda yer alan vergisel teşviklerden bütün halinde yararlanabilirler. Bu durumda aynı </a:t>
            </a:r>
            <a:r>
              <a:rPr lang="tr-TR" sz="2000" b="1" dirty="0">
                <a:solidFill>
                  <a:srgbClr val="FFFF00"/>
                </a:solidFill>
                <a:effectLst>
                  <a:outerShdw blurRad="38100" dist="38100" dir="2700000" algn="tl">
                    <a:srgbClr val="000000">
                      <a:alpha val="43137"/>
                    </a:srgbClr>
                  </a:outerShdw>
                </a:effectLst>
                <a:latin typeface="Calibri" panose="020F0502020204030204" pitchFamily="34" charset="0"/>
              </a:rPr>
              <a:t>yazılım ve/veya Ar-Ge projesi iç</a:t>
            </a:r>
            <a:r>
              <a:rPr lang="tr-TR" sz="2000" b="1" dirty="0">
                <a:solidFill>
                  <a:srgbClr val="FFFF00"/>
                </a:solidFill>
                <a:latin typeface="Calibri" panose="020F0502020204030204" pitchFamily="34" charset="0"/>
              </a:rPr>
              <a:t>in </a:t>
            </a:r>
            <a:r>
              <a:rPr lang="tr-TR" b="1" dirty="0" smtClean="0">
                <a:latin typeface="Calibri" panose="020F0502020204030204" pitchFamily="34" charset="0"/>
              </a:rPr>
              <a:t>Kurumlar </a:t>
            </a:r>
            <a:r>
              <a:rPr lang="tr-TR" b="1" dirty="0">
                <a:latin typeface="Calibri" panose="020F0502020204030204" pitchFamily="34" charset="0"/>
              </a:rPr>
              <a:t>Vergisi Kanunu, </a:t>
            </a:r>
            <a:r>
              <a:rPr lang="tr-TR" b="1" dirty="0" smtClean="0">
                <a:latin typeface="Calibri" panose="020F0502020204030204" pitchFamily="34" charset="0"/>
              </a:rPr>
              <a:t>Gelir </a:t>
            </a:r>
            <a:r>
              <a:rPr lang="tr-TR" b="1" dirty="0">
                <a:latin typeface="Calibri" panose="020F0502020204030204" pitchFamily="34" charset="0"/>
              </a:rPr>
              <a:t>Vergisi Kanunu ile </a:t>
            </a:r>
            <a:r>
              <a:rPr lang="tr-TR" b="1" dirty="0" smtClean="0">
                <a:latin typeface="Calibri" panose="020F0502020204030204" pitchFamily="34" charset="0"/>
              </a:rPr>
              <a:t>5746 </a:t>
            </a:r>
            <a:r>
              <a:rPr lang="tr-TR" b="1" dirty="0">
                <a:latin typeface="Calibri" panose="020F0502020204030204" pitchFamily="34" charset="0"/>
              </a:rPr>
              <a:t>sayılı Araştırma ve Geliştirme Faaliyetlerinin Desteklenmesi Hakkında Kanunda yer alan vergisel teşviklerden ayrıca yararlanamazlar. </a:t>
            </a:r>
            <a:endParaRPr lang="tr-TR" b="1" dirty="0" smtClean="0">
              <a:latin typeface="Calibri" panose="020F0502020204030204" pitchFamily="34" charset="0"/>
            </a:endParaRPr>
          </a:p>
          <a:p>
            <a:pPr algn="just"/>
            <a:r>
              <a:rPr lang="tr-TR" b="1" dirty="0" smtClean="0">
                <a:latin typeface="Calibri" panose="020F0502020204030204" pitchFamily="34" charset="0"/>
              </a:rPr>
              <a:t>Bölgede </a:t>
            </a:r>
            <a:r>
              <a:rPr lang="tr-TR" b="1" dirty="0">
                <a:latin typeface="Calibri" panose="020F0502020204030204" pitchFamily="34" charset="0"/>
              </a:rPr>
              <a:t>faaliyette bulunan girişimcilerden 5520 sayılı Kanun, 193 sayılı Kanun ve 5746 sayılı Kanunda yer alan vergisel teşviklerden yararlanmak isteyenler, bu durumu Maliye Bakanlığına ve Bölge yönetici şirketine eş zamanlı olarak ayrıca bildirirler.</a:t>
            </a:r>
            <a:endParaRPr lang="tr-TR" b="1" dirty="0">
              <a:solidFill>
                <a:srgbClr val="FF0000"/>
              </a:solidFill>
              <a:latin typeface="Calibri" panose="020F0502020204030204" pitchFamily="34" charset="0"/>
            </a:endParaRPr>
          </a:p>
        </p:txBody>
      </p:sp>
      <p:sp>
        <p:nvSpPr>
          <p:cNvPr id="6" name="Sağ Ok 5"/>
          <p:cNvSpPr/>
          <p:nvPr/>
        </p:nvSpPr>
        <p:spPr>
          <a:xfrm>
            <a:off x="189756" y="2539783"/>
            <a:ext cx="2676663" cy="283343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t>YÖNETMELİK</a:t>
            </a:r>
            <a:r>
              <a:rPr lang="tr-TR" sz="2400" dirty="0" smtClean="0"/>
              <a:t> (4691 SK)</a:t>
            </a:r>
          </a:p>
          <a:p>
            <a:pPr algn="ctr"/>
            <a:r>
              <a:rPr lang="tr-TR" sz="2400" dirty="0" smtClean="0"/>
              <a:t>12 Mart 2014</a:t>
            </a:r>
            <a:endParaRPr lang="tr-TR" sz="2400" dirty="0"/>
          </a:p>
        </p:txBody>
      </p:sp>
    </p:spTree>
    <p:extLst>
      <p:ext uri="{BB962C8B-B14F-4D97-AF65-F5344CB8AC3E}">
        <p14:creationId xmlns:p14="http://schemas.microsoft.com/office/powerpoint/2010/main" val="2233197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3465" y="150034"/>
            <a:ext cx="9751060" cy="620936"/>
          </a:xfrm>
        </p:spPr>
        <p:txBody>
          <a:bodyPr>
            <a:normAutofit fontScale="90000"/>
          </a:bodyPr>
          <a:lstStyle/>
          <a:p>
            <a:pPr algn="ctr"/>
            <a:r>
              <a:rPr lang="tr-TR" b="1" dirty="0">
                <a:solidFill>
                  <a:srgbClr val="FF0000"/>
                </a:solidFill>
              </a:rPr>
              <a:t>ÖZELLİK ARZ EDEN İSTİSNALAR</a:t>
            </a:r>
          </a:p>
        </p:txBody>
      </p:sp>
      <p:sp>
        <p:nvSpPr>
          <p:cNvPr id="5" name="Sol Sağ Ok 4"/>
          <p:cNvSpPr/>
          <p:nvPr/>
        </p:nvSpPr>
        <p:spPr>
          <a:xfrm>
            <a:off x="405780" y="753992"/>
            <a:ext cx="10369152" cy="1234847"/>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a:t>Sınai mülkiyet haklarında istisna</a:t>
            </a:r>
            <a:endParaRPr lang="tr-TR" sz="2400" b="1" dirty="0">
              <a:latin typeface="Calibri" panose="020F0502020204030204" pitchFamily="34" charset="0"/>
            </a:endParaRPr>
          </a:p>
        </p:txBody>
      </p:sp>
      <p:sp>
        <p:nvSpPr>
          <p:cNvPr id="4" name="Katlanmış Nesne 3"/>
          <p:cNvSpPr/>
          <p:nvPr/>
        </p:nvSpPr>
        <p:spPr>
          <a:xfrm>
            <a:off x="405780" y="1988839"/>
            <a:ext cx="7704856" cy="4752529"/>
          </a:xfrm>
          <a:prstGeom prst="foldedCorner">
            <a:avLst/>
          </a:prstGeom>
        </p:spPr>
        <p:style>
          <a:lnRef idx="3">
            <a:schemeClr val="lt1"/>
          </a:lnRef>
          <a:fillRef idx="1">
            <a:schemeClr val="dk1"/>
          </a:fillRef>
          <a:effectRef idx="1">
            <a:schemeClr val="dk1"/>
          </a:effectRef>
          <a:fontRef idx="minor">
            <a:schemeClr val="lt1"/>
          </a:fontRef>
        </p:style>
        <p:txBody>
          <a:bodyPr rtlCol="0" anchor="t"/>
          <a:lstStyle/>
          <a:p>
            <a:pPr algn="just"/>
            <a:endParaRPr lang="tr-TR" sz="2000" b="1" dirty="0" smtClean="0"/>
          </a:p>
          <a:p>
            <a:pPr algn="just"/>
            <a:r>
              <a:rPr lang="tr-TR" sz="2000" dirty="0"/>
              <a:t>Kurumlar vergisi mükellefleri tarafından Türkiye'de </a:t>
            </a:r>
            <a:r>
              <a:rPr lang="tr-TR" sz="2000" dirty="0" smtClean="0"/>
              <a:t>gerçekleştirilen araştırma</a:t>
            </a:r>
            <a:r>
              <a:rPr lang="tr-TR" sz="2000" dirty="0"/>
              <a:t>, </a:t>
            </a:r>
            <a:r>
              <a:rPr lang="tr-TR" sz="2000" dirty="0" smtClean="0"/>
              <a:t>geliştirme </a:t>
            </a:r>
            <a:r>
              <a:rPr lang="tr-TR" sz="2000" dirty="0"/>
              <a:t>ve yenilik faaliyetleri ile yazılım faaliyetleri neticesinde ortaya çıkan </a:t>
            </a:r>
            <a:r>
              <a:rPr lang="tr-TR" sz="2000" dirty="0" smtClean="0"/>
              <a:t>buluşların</a:t>
            </a:r>
            <a:endParaRPr lang="tr-TR" sz="2000" b="1" dirty="0" smtClean="0"/>
          </a:p>
          <a:p>
            <a:pPr algn="just"/>
            <a:r>
              <a:rPr lang="tr-TR" sz="2000" b="1" dirty="0" smtClean="0"/>
              <a:t>a</a:t>
            </a:r>
            <a:r>
              <a:rPr lang="tr-TR" sz="2000" b="1" dirty="0"/>
              <a:t>) Kiralanması neticesinde elde edilen kazanç ve iratların,</a:t>
            </a:r>
          </a:p>
          <a:p>
            <a:pPr algn="just"/>
            <a:r>
              <a:rPr lang="tr-TR" sz="2000" b="1" dirty="0"/>
              <a:t>b) Devri veya satışı neticesinde elde edilen kazançların,</a:t>
            </a:r>
          </a:p>
          <a:p>
            <a:pPr algn="just"/>
            <a:r>
              <a:rPr lang="tr-TR" sz="2000" b="1" dirty="0"/>
              <a:t>c) Türkiye'de seri üretime tabi tutularak pazarlanmaları hâlinde elde edilen kazançların,</a:t>
            </a:r>
          </a:p>
          <a:p>
            <a:pPr algn="just"/>
            <a:r>
              <a:rPr lang="tr-TR" sz="2000" b="1" dirty="0" smtClean="0"/>
              <a:t>ç) Türkiye'de </a:t>
            </a:r>
            <a:r>
              <a:rPr lang="tr-TR" sz="2000" b="1" dirty="0"/>
              <a:t>gerçekleştirilen üretim sürecinde kullanılması sonucu üretilen ürünlerin satışından elde edilen kazançların patentli veya faydalı model belgeli buluşa atfedilen kısmının</a:t>
            </a:r>
            <a:r>
              <a:rPr lang="tr-TR" sz="2000" b="1" dirty="0" smtClean="0"/>
              <a:t>,</a:t>
            </a:r>
          </a:p>
          <a:p>
            <a:pPr algn="just"/>
            <a:endParaRPr lang="tr-TR" sz="2000" b="1" dirty="0"/>
          </a:p>
          <a:p>
            <a:pPr algn="ctr"/>
            <a:r>
              <a:rPr lang="tr-TR" sz="2000" b="1" i="1" dirty="0">
                <a:solidFill>
                  <a:srgbClr val="FFFF00"/>
                </a:solidFill>
              </a:rPr>
              <a:t>% 50'si kurumlar vergisinden müstesnadır</a:t>
            </a:r>
            <a:r>
              <a:rPr lang="tr-TR" sz="2000" b="1" i="1" dirty="0">
                <a:solidFill>
                  <a:schemeClr val="tx1"/>
                </a:solidFill>
              </a:rPr>
              <a:t>. </a:t>
            </a:r>
          </a:p>
        </p:txBody>
      </p:sp>
      <p:sp>
        <p:nvSpPr>
          <p:cNvPr id="6" name="Oval 5"/>
          <p:cNvSpPr/>
          <p:nvPr/>
        </p:nvSpPr>
        <p:spPr>
          <a:xfrm>
            <a:off x="7318548" y="2757201"/>
            <a:ext cx="5112568" cy="3600401"/>
          </a:xfrm>
          <a:prstGeom prst="ellipse">
            <a:avLst/>
          </a:prstGeom>
          <a:solidFill>
            <a:srgbClr val="FFFF00"/>
          </a:solidFill>
          <a:scene3d>
            <a:camera prst="perspectiveContrastingLeftFacing"/>
            <a:lightRig rig="threePt" dir="t"/>
          </a:scene3d>
        </p:spPr>
        <p:style>
          <a:lnRef idx="1">
            <a:schemeClr val="accent6"/>
          </a:lnRef>
          <a:fillRef idx="2">
            <a:schemeClr val="accent6"/>
          </a:fillRef>
          <a:effectRef idx="1">
            <a:schemeClr val="accent6"/>
          </a:effectRef>
          <a:fontRef idx="minor">
            <a:schemeClr val="dk1"/>
          </a:fontRef>
        </p:style>
        <p:txBody>
          <a:bodyPr rtlCol="0" anchor="ctr"/>
          <a:lstStyle/>
          <a:p>
            <a:pPr algn="just"/>
            <a:r>
              <a:rPr lang="tr-TR" sz="2400" b="1" dirty="0">
                <a:solidFill>
                  <a:schemeClr val="tx1"/>
                </a:solidFill>
                <a:latin typeface="Calibri" panose="020F0502020204030204" pitchFamily="34" charset="0"/>
              </a:rPr>
              <a:t>Bu istisna, buluşa yönelik hakların ihlal edilmesi neticesinde elde edilen gelirler ile buluş nedeniyle alınan sigorta veya diğer tazminatlar için de uygulanır.</a:t>
            </a:r>
          </a:p>
        </p:txBody>
      </p:sp>
    </p:spTree>
    <p:extLst>
      <p:ext uri="{BB962C8B-B14F-4D97-AF65-F5344CB8AC3E}">
        <p14:creationId xmlns:p14="http://schemas.microsoft.com/office/powerpoint/2010/main" val="4294817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l Sağ Ok 4"/>
          <p:cNvSpPr/>
          <p:nvPr/>
        </p:nvSpPr>
        <p:spPr>
          <a:xfrm>
            <a:off x="1413892" y="21851"/>
            <a:ext cx="10369152" cy="2009957"/>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b="1" dirty="0" smtClean="0">
                <a:latin typeface="Calibri" panose="020F0502020204030204" pitchFamily="34" charset="0"/>
              </a:rPr>
              <a:t>Türkiye'de </a:t>
            </a:r>
            <a:r>
              <a:rPr lang="tr-TR" sz="2400" b="1" dirty="0">
                <a:latin typeface="Calibri" panose="020F0502020204030204" pitchFamily="34" charset="0"/>
              </a:rPr>
              <a:t>gerçekleştirilen araştırma, geliştirme ve yenilik faaliyetleri ile yazılım faaliyetleri neticesinde ortaya çıkan </a:t>
            </a:r>
            <a:r>
              <a:rPr lang="tr-TR" sz="2400" b="1" dirty="0" smtClean="0">
                <a:latin typeface="Calibri" panose="020F0502020204030204" pitchFamily="34" charset="0"/>
              </a:rPr>
              <a:t>buluşlara ilişkin istisna</a:t>
            </a:r>
            <a:endParaRPr lang="tr-TR" sz="2400" b="1" dirty="0">
              <a:latin typeface="Calibri" panose="020F0502020204030204" pitchFamily="34" charset="0"/>
            </a:endParaRPr>
          </a:p>
        </p:txBody>
      </p:sp>
      <p:sp>
        <p:nvSpPr>
          <p:cNvPr id="6" name="Akış Çizelgesi: Veri 5"/>
          <p:cNvSpPr/>
          <p:nvPr/>
        </p:nvSpPr>
        <p:spPr>
          <a:xfrm>
            <a:off x="621804" y="1744543"/>
            <a:ext cx="11377264" cy="4824536"/>
          </a:xfrm>
          <a:prstGeom prst="flowChartInputOutput">
            <a:avLst/>
          </a:prstGeom>
        </p:spPr>
        <p:style>
          <a:lnRef idx="3">
            <a:schemeClr val="lt1"/>
          </a:lnRef>
          <a:fillRef idx="1">
            <a:schemeClr val="accent6"/>
          </a:fillRef>
          <a:effectRef idx="1">
            <a:schemeClr val="accent6"/>
          </a:effectRef>
          <a:fontRef idx="minor">
            <a:schemeClr val="lt1"/>
          </a:fontRef>
        </p:style>
        <p:txBody>
          <a:bodyPr rtlCol="0" anchor="t"/>
          <a:lstStyle/>
          <a:p>
            <a:pPr algn="just"/>
            <a:r>
              <a:rPr lang="tr-TR" sz="2400" b="1" dirty="0" smtClean="0">
                <a:solidFill>
                  <a:srgbClr val="FFFF00"/>
                </a:solidFill>
                <a:latin typeface="Calibri" panose="020F0502020204030204" pitchFamily="34" charset="0"/>
              </a:rPr>
              <a:t>ŞARTLARI;</a:t>
            </a:r>
          </a:p>
          <a:p>
            <a:pPr algn="just"/>
            <a:r>
              <a:rPr lang="tr-TR" sz="2400" b="1" dirty="0" smtClean="0">
                <a:solidFill>
                  <a:schemeClr val="bg1"/>
                </a:solidFill>
                <a:latin typeface="Calibri" panose="020F0502020204030204" pitchFamily="34" charset="0"/>
              </a:rPr>
              <a:t>1- </a:t>
            </a:r>
            <a:r>
              <a:rPr lang="tr-TR" sz="2000" b="1" dirty="0">
                <a:solidFill>
                  <a:schemeClr val="bg1"/>
                </a:solidFill>
              </a:rPr>
              <a:t>Buluşlara ilişkin araştırma, geliştirme ve yenilik faaliyetleri ile yazılım faaliyetlerinin Türkiye'de </a:t>
            </a:r>
            <a:r>
              <a:rPr lang="tr-TR" sz="2000" b="1" dirty="0" smtClean="0">
                <a:solidFill>
                  <a:schemeClr val="bg1"/>
                </a:solidFill>
              </a:rPr>
              <a:t>gerçekleştirilmesi,</a:t>
            </a:r>
          </a:p>
          <a:p>
            <a:pPr algn="just"/>
            <a:r>
              <a:rPr lang="tr-TR" sz="2000" b="1" dirty="0" smtClean="0">
                <a:solidFill>
                  <a:schemeClr val="bg1"/>
                </a:solidFill>
              </a:rPr>
              <a:t>2- </a:t>
            </a:r>
            <a:r>
              <a:rPr lang="tr-TR" sz="2000" b="1" dirty="0">
                <a:solidFill>
                  <a:schemeClr val="bg1"/>
                </a:solidFill>
              </a:rPr>
              <a:t>İncelemeli sistemle patent veya olumlu araştırma raporu sonucunda faydalı model belgesi </a:t>
            </a:r>
            <a:r>
              <a:rPr lang="tr-TR" sz="2000" b="1" dirty="0" smtClean="0">
                <a:solidFill>
                  <a:schemeClr val="bg1"/>
                </a:solidFill>
              </a:rPr>
              <a:t>alınması,</a:t>
            </a:r>
          </a:p>
          <a:p>
            <a:pPr algn="just"/>
            <a:r>
              <a:rPr lang="tr-TR" sz="2000" b="1" dirty="0" smtClean="0">
                <a:solidFill>
                  <a:schemeClr val="bg1"/>
                </a:solidFill>
              </a:rPr>
              <a:t>3- </a:t>
            </a:r>
            <a:r>
              <a:rPr lang="tr-TR" sz="2000" b="1" dirty="0">
                <a:solidFill>
                  <a:schemeClr val="bg1"/>
                </a:solidFill>
              </a:rPr>
              <a:t>İstisna uygulamasından yararlanacak kişilerden </a:t>
            </a:r>
            <a:r>
              <a:rPr lang="tr-TR" sz="2000" b="1" dirty="0" smtClean="0">
                <a:solidFill>
                  <a:schemeClr val="bg1"/>
                </a:solidFill>
              </a:rPr>
              <a:t>olunması.</a:t>
            </a:r>
          </a:p>
          <a:p>
            <a:pPr algn="just"/>
            <a:r>
              <a:rPr lang="tr-TR" sz="2000" b="1" dirty="0" smtClean="0">
                <a:solidFill>
                  <a:schemeClr val="bg1"/>
                </a:solidFill>
              </a:rPr>
              <a:t>5- Patent </a:t>
            </a:r>
            <a:r>
              <a:rPr lang="tr-TR" sz="2000" b="1" dirty="0">
                <a:solidFill>
                  <a:schemeClr val="bg1"/>
                </a:solidFill>
              </a:rPr>
              <a:t>veya faydalı model belgesi için sağlanan koruma süresinin aşılmamış </a:t>
            </a:r>
            <a:r>
              <a:rPr lang="tr-TR" sz="2000" b="1" dirty="0" smtClean="0">
                <a:solidFill>
                  <a:schemeClr val="bg1"/>
                </a:solidFill>
              </a:rPr>
              <a:t>olması.</a:t>
            </a:r>
          </a:p>
          <a:p>
            <a:pPr algn="just"/>
            <a:endParaRPr lang="tr-TR" sz="2000" b="1" dirty="0">
              <a:solidFill>
                <a:schemeClr val="bg1"/>
              </a:solidFill>
            </a:endParaRPr>
          </a:p>
          <a:p>
            <a:pPr algn="ctr"/>
            <a:r>
              <a:rPr lang="tr-TR" sz="2000" b="1" dirty="0" smtClean="0">
                <a:solidFill>
                  <a:srgbClr val="FFFF00"/>
                </a:solidFill>
              </a:rPr>
              <a:t>YMM Tasdik rapor zorunluluğu 11 seri </a:t>
            </a:r>
            <a:r>
              <a:rPr lang="tr-TR" sz="2000" b="1" dirty="0" err="1" smtClean="0">
                <a:solidFill>
                  <a:srgbClr val="FFFF00"/>
                </a:solidFill>
              </a:rPr>
              <a:t>nolu</a:t>
            </a:r>
            <a:r>
              <a:rPr lang="tr-TR" sz="2000" b="1" dirty="0" smtClean="0">
                <a:solidFill>
                  <a:srgbClr val="FFFF00"/>
                </a:solidFill>
              </a:rPr>
              <a:t> KVK GT ile kaldırılmıştır.</a:t>
            </a:r>
            <a:endParaRPr lang="tr-TR" sz="2400" b="1" dirty="0" smtClean="0">
              <a:solidFill>
                <a:srgbClr val="FFFF00"/>
              </a:solidFill>
            </a:endParaRPr>
          </a:p>
          <a:p>
            <a:pPr algn="just"/>
            <a:endParaRPr lang="tr-TR" sz="2400" b="1" dirty="0" smtClean="0">
              <a:solidFill>
                <a:schemeClr val="bg1"/>
              </a:solidFill>
            </a:endParaRPr>
          </a:p>
          <a:p>
            <a:pPr algn="just"/>
            <a:endParaRPr lang="tr-TR" sz="2400" b="1" dirty="0" smtClean="0">
              <a:solidFill>
                <a:schemeClr val="tx1"/>
              </a:solidFill>
              <a:latin typeface="Calibri" panose="020F0502020204030204" pitchFamily="34" charset="0"/>
            </a:endParaRPr>
          </a:p>
          <a:p>
            <a:pPr algn="just"/>
            <a:endParaRPr lang="tr-TR" sz="24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041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3465" y="150034"/>
            <a:ext cx="9751060" cy="620936"/>
          </a:xfrm>
        </p:spPr>
        <p:txBody>
          <a:bodyPr>
            <a:normAutofit fontScale="90000"/>
          </a:bodyPr>
          <a:lstStyle/>
          <a:p>
            <a:pPr marL="0" indent="0" algn="ctr">
              <a:buNone/>
            </a:pPr>
            <a:r>
              <a:rPr lang="tr-TR" b="1" dirty="0" smtClean="0">
                <a:solidFill>
                  <a:srgbClr val="FF0000"/>
                </a:solidFill>
              </a:rPr>
              <a:t>	ÖZELLİK </a:t>
            </a:r>
            <a:r>
              <a:rPr lang="tr-TR" b="1" dirty="0">
                <a:solidFill>
                  <a:srgbClr val="FF0000"/>
                </a:solidFill>
              </a:rPr>
              <a:t>ARZ EDEN İSTİSNALAR</a:t>
            </a:r>
          </a:p>
        </p:txBody>
      </p:sp>
      <p:sp>
        <p:nvSpPr>
          <p:cNvPr id="5" name="Sol Sağ Ok 4"/>
          <p:cNvSpPr/>
          <p:nvPr/>
        </p:nvSpPr>
        <p:spPr>
          <a:xfrm>
            <a:off x="837828" y="697696"/>
            <a:ext cx="10369152" cy="2009957"/>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b="1" dirty="0" smtClean="0">
                <a:latin typeface="Calibri" panose="020F0502020204030204" pitchFamily="34" charset="0"/>
              </a:rPr>
              <a:t>Türkiye'de </a:t>
            </a:r>
            <a:r>
              <a:rPr lang="tr-TR" sz="2400" b="1" dirty="0">
                <a:latin typeface="Calibri" panose="020F0502020204030204" pitchFamily="34" charset="0"/>
              </a:rPr>
              <a:t>gerçekleştirilen araştırma, geliştirme ve yenilik faaliyetleri ile yazılım faaliyetleri neticesinde ortaya çıkan </a:t>
            </a:r>
            <a:r>
              <a:rPr lang="tr-TR" sz="2400" b="1" dirty="0" smtClean="0">
                <a:latin typeface="Calibri" panose="020F0502020204030204" pitchFamily="34" charset="0"/>
              </a:rPr>
              <a:t>buluşlara ilişkin istisna</a:t>
            </a:r>
            <a:endParaRPr lang="tr-TR" sz="2400" b="1" dirty="0">
              <a:latin typeface="Calibri" panose="020F0502020204030204" pitchFamily="34" charset="0"/>
            </a:endParaRPr>
          </a:p>
        </p:txBody>
      </p:sp>
      <p:sp>
        <p:nvSpPr>
          <p:cNvPr id="4" name="Aşağı Ok Belirtme Çizgisi 3"/>
          <p:cNvSpPr/>
          <p:nvPr/>
        </p:nvSpPr>
        <p:spPr>
          <a:xfrm>
            <a:off x="1125860" y="2874512"/>
            <a:ext cx="10639498" cy="3956411"/>
          </a:xfrm>
          <a:prstGeom prst="downArrowCallou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just"/>
            <a:r>
              <a:rPr lang="tr-TR" sz="2400" b="1" dirty="0">
                <a:latin typeface="Calibri" panose="020F0502020204030204" pitchFamily="34" charset="0"/>
              </a:rPr>
              <a:t>Bu madde kapsamında istisna uygulamasından yararlanan mükellefler, 26/6/2001 tarihli ve 4691 sayılı Teknoloji Geliştirme Bölgeleri Kanunu kapsamında yer alan istisna uygulamasından ayrıca yararlanamaz</a:t>
            </a:r>
            <a:r>
              <a:rPr lang="tr-TR" dirty="0" smtClean="0"/>
              <a:t>.</a:t>
            </a:r>
          </a:p>
          <a:p>
            <a:pPr algn="just"/>
            <a:endParaRPr lang="tr-TR" b="1" dirty="0"/>
          </a:p>
          <a:p>
            <a:pPr algn="just"/>
            <a:r>
              <a:rPr lang="tr-TR" sz="2400" b="1" dirty="0" smtClean="0">
                <a:solidFill>
                  <a:srgbClr val="FFFF00"/>
                </a:solidFill>
                <a:effectLst>
                  <a:outerShdw blurRad="38100" dist="38100" dir="2700000" algn="tl">
                    <a:srgbClr val="000000">
                      <a:alpha val="43137"/>
                    </a:srgbClr>
                  </a:outerShdw>
                </a:effectLst>
                <a:latin typeface="Calibri" panose="020F0502020204030204" pitchFamily="34" charset="0"/>
              </a:rPr>
              <a:t>Bu istisna gelir vergisi mükellefleri için de uygulanmaktadır. İstisna uygulamasına ilişkin açıklamalar, 8 ve 11 seri no’lu KVK Genel Tebliği’nde yapılmıştır.</a:t>
            </a:r>
            <a:endParaRPr lang="tr-TR" sz="2400" b="1" dirty="0">
              <a:solidFill>
                <a:srgbClr val="FFFF00"/>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7984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22030" y="764705"/>
            <a:ext cx="9344765" cy="720080"/>
          </a:xfrm>
        </p:spPr>
        <p:txBody>
          <a:bodyPr>
            <a:normAutofit fontScale="90000"/>
          </a:bodyPr>
          <a:lstStyle/>
          <a:p>
            <a:pPr algn="ctr"/>
            <a:r>
              <a:rPr lang="tr-TR" b="1" dirty="0" smtClean="0">
                <a:solidFill>
                  <a:schemeClr val="tx1"/>
                </a:solidFill>
              </a:rPr>
              <a:t>VERGİLENDİRME REJİMİ</a:t>
            </a:r>
            <a:endParaRPr lang="tr-TR" b="1" dirty="0">
              <a:solidFill>
                <a:schemeClr val="tx1"/>
              </a:solidFill>
            </a:endParaRPr>
          </a:p>
        </p:txBody>
      </p:sp>
      <p:sp>
        <p:nvSpPr>
          <p:cNvPr id="4" name="Aşağı Ok Belirtme Çizgisi 3"/>
          <p:cNvSpPr/>
          <p:nvPr/>
        </p:nvSpPr>
        <p:spPr>
          <a:xfrm>
            <a:off x="3142084" y="1628800"/>
            <a:ext cx="3816424" cy="17281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TAM MÜKELLEFLER</a:t>
            </a:r>
            <a:endParaRPr lang="tr-TR" sz="2400" b="1" dirty="0"/>
          </a:p>
        </p:txBody>
      </p:sp>
      <p:sp>
        <p:nvSpPr>
          <p:cNvPr id="5" name="Sağ Ok 4"/>
          <p:cNvSpPr/>
          <p:nvPr/>
        </p:nvSpPr>
        <p:spPr>
          <a:xfrm rot="5631579">
            <a:off x="8369285" y="2470010"/>
            <a:ext cx="3450222" cy="250463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rgbClr val="FF0000"/>
                </a:solidFill>
                <a:effectLst>
                  <a:outerShdw blurRad="38100" dist="38100" dir="2700000" algn="tl">
                    <a:srgbClr val="000000">
                      <a:alpha val="43137"/>
                    </a:srgbClr>
                  </a:outerShdw>
                </a:effectLst>
              </a:rPr>
              <a:t>TEVKİFAT </a:t>
            </a:r>
            <a:endParaRPr lang="tr-TR" sz="2400" b="1" dirty="0">
              <a:solidFill>
                <a:srgbClr val="FF0000"/>
              </a:solidFill>
              <a:effectLst>
                <a:outerShdw blurRad="38100" dist="38100" dir="2700000" algn="tl">
                  <a:srgbClr val="000000">
                    <a:alpha val="43137"/>
                  </a:srgbClr>
                </a:outerShdw>
              </a:effectLst>
            </a:endParaRPr>
          </a:p>
        </p:txBody>
      </p:sp>
      <p:sp>
        <p:nvSpPr>
          <p:cNvPr id="6" name="Akış Çizelgesi: Gecikme 5"/>
          <p:cNvSpPr/>
          <p:nvPr/>
        </p:nvSpPr>
        <p:spPr>
          <a:xfrm>
            <a:off x="3070076" y="3563173"/>
            <a:ext cx="4536504" cy="2448273"/>
          </a:xfrm>
          <a:prstGeom prst="flowChartDelay">
            <a:avLst/>
          </a:prstGeom>
          <a:ln w="57150">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Vergiden muaf olan kurumlar hariç tüm kurumlar  yıllık beyanname vermek zorundadır. </a:t>
            </a:r>
          </a:p>
        </p:txBody>
      </p:sp>
    </p:spTree>
    <p:extLst>
      <p:ext uri="{BB962C8B-B14F-4D97-AF65-F5344CB8AC3E}">
        <p14:creationId xmlns:p14="http://schemas.microsoft.com/office/powerpoint/2010/main" val="188767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smtClean="0">
                <a:solidFill>
                  <a:srgbClr val="FF0000"/>
                </a:solidFill>
              </a:rPr>
              <a:t>KAZANÇ TESPİTİ</a:t>
            </a:r>
            <a:endParaRPr lang="tr-TR" b="1" dirty="0">
              <a:solidFill>
                <a:srgbClr val="FF0000"/>
              </a:solidFill>
            </a:endParaRPr>
          </a:p>
        </p:txBody>
      </p:sp>
      <p:sp>
        <p:nvSpPr>
          <p:cNvPr id="5" name="Sol Sağ Ok 4"/>
          <p:cNvSpPr/>
          <p:nvPr/>
        </p:nvSpPr>
        <p:spPr>
          <a:xfrm>
            <a:off x="2926060" y="842422"/>
            <a:ext cx="5904656"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GİDERLER</a:t>
            </a:r>
            <a:endParaRPr lang="tr-TR" sz="2400" dirty="0"/>
          </a:p>
        </p:txBody>
      </p:sp>
      <p:sp>
        <p:nvSpPr>
          <p:cNvPr id="3" name="Dikdörtgen 2"/>
          <p:cNvSpPr/>
          <p:nvPr/>
        </p:nvSpPr>
        <p:spPr>
          <a:xfrm>
            <a:off x="405780" y="2564904"/>
            <a:ext cx="3816424" cy="30906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ysClr val="windowText" lastClr="000000"/>
                </a:solidFill>
              </a:rPr>
              <a:t>Tam mükellef kurumların kazançları ticari kazanç hükümlerine göre tespit edildiğinden;</a:t>
            </a:r>
            <a:endParaRPr lang="tr-TR" sz="2400" b="1" dirty="0">
              <a:solidFill>
                <a:sysClr val="windowText" lastClr="000000"/>
              </a:solidFill>
            </a:endParaRPr>
          </a:p>
        </p:txBody>
      </p:sp>
      <p:sp>
        <p:nvSpPr>
          <p:cNvPr id="4" name="Sağ Ok 3"/>
          <p:cNvSpPr/>
          <p:nvPr/>
        </p:nvSpPr>
        <p:spPr>
          <a:xfrm>
            <a:off x="4942284" y="3212976"/>
            <a:ext cx="2448272" cy="1872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GVK m.40</a:t>
            </a:r>
            <a:endParaRPr lang="tr-TR" sz="2400" dirty="0"/>
          </a:p>
        </p:txBody>
      </p:sp>
      <p:sp>
        <p:nvSpPr>
          <p:cNvPr id="7" name="Sol Ok 6"/>
          <p:cNvSpPr/>
          <p:nvPr/>
        </p:nvSpPr>
        <p:spPr>
          <a:xfrm>
            <a:off x="7750596" y="3212976"/>
            <a:ext cx="2448272" cy="1728192"/>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KVK m.8</a:t>
            </a:r>
            <a:endParaRPr lang="tr-TR" sz="2400" dirty="0"/>
          </a:p>
        </p:txBody>
      </p:sp>
      <p:sp>
        <p:nvSpPr>
          <p:cNvPr id="8" name="Dörtlü Ok 7"/>
          <p:cNvSpPr/>
          <p:nvPr/>
        </p:nvSpPr>
        <p:spPr>
          <a:xfrm>
            <a:off x="6166420" y="4884670"/>
            <a:ext cx="3672408" cy="1424650"/>
          </a:xfrm>
          <a:prstGeom prst="quad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DİĞER KANUNLAR</a:t>
            </a:r>
            <a:endParaRPr lang="tr-TR" sz="2400" b="1" dirty="0"/>
          </a:p>
        </p:txBody>
      </p:sp>
    </p:spTree>
    <p:extLst>
      <p:ext uri="{BB962C8B-B14F-4D97-AF65-F5344CB8AC3E}">
        <p14:creationId xmlns:p14="http://schemas.microsoft.com/office/powerpoint/2010/main" val="320166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smtClean="0">
                <a:solidFill>
                  <a:srgbClr val="FF0000"/>
                </a:solidFill>
              </a:rPr>
              <a:t>KAZANÇ TESPİTİ</a:t>
            </a:r>
            <a:endParaRPr lang="tr-TR" b="1" dirty="0">
              <a:solidFill>
                <a:srgbClr val="FF0000"/>
              </a:solidFill>
            </a:endParaRPr>
          </a:p>
        </p:txBody>
      </p:sp>
      <p:sp>
        <p:nvSpPr>
          <p:cNvPr id="5" name="Sol Sağ Ok 4"/>
          <p:cNvSpPr/>
          <p:nvPr/>
        </p:nvSpPr>
        <p:spPr>
          <a:xfrm>
            <a:off x="2926060" y="842422"/>
            <a:ext cx="5904656"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İNDİRİLEMEYECEK GİDERLER</a:t>
            </a:r>
            <a:endParaRPr lang="tr-TR" sz="2400" dirty="0"/>
          </a:p>
        </p:txBody>
      </p:sp>
      <p:sp>
        <p:nvSpPr>
          <p:cNvPr id="3" name="Dikdörtgen 2"/>
          <p:cNvSpPr/>
          <p:nvPr/>
        </p:nvSpPr>
        <p:spPr>
          <a:xfrm>
            <a:off x="405780" y="2564904"/>
            <a:ext cx="3816424" cy="309063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ysClr val="windowText" lastClr="000000"/>
                </a:solidFill>
              </a:rPr>
              <a:t>Tam mükellef kurumların kazançları ticari kazanç hükümlerine göre tespit edildiğinden;</a:t>
            </a:r>
            <a:endParaRPr lang="tr-TR" sz="2400" b="1" dirty="0">
              <a:solidFill>
                <a:sysClr val="windowText" lastClr="000000"/>
              </a:solidFill>
            </a:endParaRPr>
          </a:p>
        </p:txBody>
      </p:sp>
      <p:sp>
        <p:nvSpPr>
          <p:cNvPr id="4" name="Sağ Ok 3"/>
          <p:cNvSpPr/>
          <p:nvPr/>
        </p:nvSpPr>
        <p:spPr>
          <a:xfrm>
            <a:off x="4942284" y="3212976"/>
            <a:ext cx="2448272" cy="1872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GVK m.41</a:t>
            </a:r>
            <a:endParaRPr lang="tr-TR" sz="2400" dirty="0"/>
          </a:p>
        </p:txBody>
      </p:sp>
      <p:sp>
        <p:nvSpPr>
          <p:cNvPr id="7" name="Sol Ok 6"/>
          <p:cNvSpPr/>
          <p:nvPr/>
        </p:nvSpPr>
        <p:spPr>
          <a:xfrm>
            <a:off x="7750596" y="3212976"/>
            <a:ext cx="2448272" cy="1728192"/>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KVK m.11</a:t>
            </a:r>
            <a:endParaRPr lang="tr-TR" sz="2400" dirty="0"/>
          </a:p>
        </p:txBody>
      </p:sp>
      <p:sp>
        <p:nvSpPr>
          <p:cNvPr id="8" name="Dörtlü Ok 7"/>
          <p:cNvSpPr/>
          <p:nvPr/>
        </p:nvSpPr>
        <p:spPr>
          <a:xfrm>
            <a:off x="6166420" y="4884670"/>
            <a:ext cx="3672408" cy="1424650"/>
          </a:xfrm>
          <a:prstGeom prst="quad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DİĞER KANUNLAR</a:t>
            </a:r>
            <a:endParaRPr lang="tr-TR" sz="2400" b="1" dirty="0"/>
          </a:p>
        </p:txBody>
      </p:sp>
    </p:spTree>
    <p:extLst>
      <p:ext uri="{BB962C8B-B14F-4D97-AF65-F5344CB8AC3E}">
        <p14:creationId xmlns:p14="http://schemas.microsoft.com/office/powerpoint/2010/main" val="193362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a:solidFill>
                  <a:srgbClr val="FF0000"/>
                </a:solidFill>
              </a:rPr>
              <a:t>İNDİRİLEMEYECEK GİDERLER</a:t>
            </a:r>
            <a:endParaRPr lang="tr-TR" dirty="0">
              <a:solidFill>
                <a:srgbClr val="FF0000"/>
              </a:solidFill>
            </a:endParaRPr>
          </a:p>
        </p:txBody>
      </p:sp>
      <p:sp>
        <p:nvSpPr>
          <p:cNvPr id="5" name="Sol Sağ Ok 4"/>
          <p:cNvSpPr/>
          <p:nvPr/>
        </p:nvSpPr>
        <p:spPr>
          <a:xfrm>
            <a:off x="1213937" y="836712"/>
            <a:ext cx="10153128"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t>SORUN</a:t>
            </a:r>
            <a:endParaRPr lang="tr-TR" sz="4000" dirty="0"/>
          </a:p>
        </p:txBody>
      </p:sp>
      <p:sp>
        <p:nvSpPr>
          <p:cNvPr id="3" name="Dikdörtgen 2"/>
          <p:cNvSpPr/>
          <p:nvPr/>
        </p:nvSpPr>
        <p:spPr>
          <a:xfrm>
            <a:off x="399928" y="2755534"/>
            <a:ext cx="2448272" cy="168933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ysClr val="windowText" lastClr="000000"/>
                </a:solidFill>
              </a:rPr>
              <a:t>TAZMİNATLAR</a:t>
            </a:r>
            <a:endParaRPr lang="tr-TR" sz="2400" b="1" dirty="0">
              <a:solidFill>
                <a:sysClr val="windowText" lastClr="000000"/>
              </a:solidFill>
            </a:endParaRPr>
          </a:p>
        </p:txBody>
      </p:sp>
      <p:sp>
        <p:nvSpPr>
          <p:cNvPr id="4" name="Akış Çizelgesi: Sıralı Erişimli Depolama 3"/>
          <p:cNvSpPr/>
          <p:nvPr/>
        </p:nvSpPr>
        <p:spPr>
          <a:xfrm>
            <a:off x="3358108" y="2996952"/>
            <a:ext cx="3600400" cy="3481778"/>
          </a:xfrm>
          <a:prstGeom prst="flowChartMagneticTape">
            <a:avLst/>
          </a:prstGeom>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1400" b="1" dirty="0"/>
              <a:t>Sözleşmelerde ceza şartı olarak konulan tazminatlar hariç olmak üzere kurumun kendisinin, ortaklarının, yöneticilerinin ve çalışanlarının </a:t>
            </a:r>
            <a:r>
              <a:rPr lang="tr-TR" sz="3200" b="1" dirty="0">
                <a:solidFill>
                  <a:srgbClr val="FFFF00"/>
                </a:solidFill>
                <a:effectLst>
                  <a:outerShdw blurRad="38100" dist="38100" dir="2700000" algn="tl">
                    <a:srgbClr val="000000">
                      <a:alpha val="43137"/>
                    </a:srgbClr>
                  </a:outerShdw>
                </a:effectLst>
              </a:rPr>
              <a:t>suçlarından</a:t>
            </a:r>
            <a:r>
              <a:rPr lang="tr-TR" sz="1400" b="1" dirty="0">
                <a:solidFill>
                  <a:srgbClr val="FF0000"/>
                </a:solidFill>
                <a:effectLst>
                  <a:outerShdw blurRad="38100" dist="38100" dir="2700000" algn="tl">
                    <a:srgbClr val="000000">
                      <a:alpha val="43137"/>
                    </a:srgbClr>
                  </a:outerShdw>
                </a:effectLst>
              </a:rPr>
              <a:t> </a:t>
            </a:r>
            <a:r>
              <a:rPr lang="tr-TR" sz="1400" b="1" dirty="0"/>
              <a:t>doğan maddî ve manevî zarar tazminat </a:t>
            </a:r>
            <a:r>
              <a:rPr lang="tr-TR" sz="2400" b="1" dirty="0"/>
              <a:t>giderleri.</a:t>
            </a:r>
            <a:endParaRPr lang="tr-TR" sz="2400" dirty="0"/>
          </a:p>
        </p:txBody>
      </p:sp>
      <p:sp>
        <p:nvSpPr>
          <p:cNvPr id="6" name="Yukarı Ok 5"/>
          <p:cNvSpPr/>
          <p:nvPr/>
        </p:nvSpPr>
        <p:spPr>
          <a:xfrm>
            <a:off x="7193940" y="3524290"/>
            <a:ext cx="1944216" cy="297772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suç</a:t>
            </a:r>
            <a:endParaRPr lang="tr-TR" sz="2400" dirty="0"/>
          </a:p>
        </p:txBody>
      </p:sp>
      <p:sp>
        <p:nvSpPr>
          <p:cNvPr id="9" name="Aşağı Ok 8"/>
          <p:cNvSpPr/>
          <p:nvPr/>
        </p:nvSpPr>
        <p:spPr>
          <a:xfrm>
            <a:off x="9334772" y="2755534"/>
            <a:ext cx="2376264" cy="319374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2400" dirty="0" smtClean="0"/>
              <a:t>Haksız fiil,</a:t>
            </a:r>
          </a:p>
          <a:p>
            <a:pPr algn="ctr"/>
            <a:r>
              <a:rPr lang="tr-TR" sz="2400" dirty="0" smtClean="0"/>
              <a:t>Kusur</a:t>
            </a:r>
          </a:p>
          <a:p>
            <a:pPr algn="ctr"/>
            <a:endParaRPr lang="tr-TR" sz="2400" dirty="0" smtClean="0"/>
          </a:p>
        </p:txBody>
      </p:sp>
      <p:sp>
        <p:nvSpPr>
          <p:cNvPr id="10" name="Yuvarlatılmış Dikdörtgen 9"/>
          <p:cNvSpPr/>
          <p:nvPr/>
        </p:nvSpPr>
        <p:spPr>
          <a:xfrm>
            <a:off x="6598468" y="2084130"/>
            <a:ext cx="2958180" cy="144016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1500" b="1" dirty="0">
                <a:solidFill>
                  <a:srgbClr val="FFFF00"/>
                </a:solidFill>
              </a:rPr>
              <a:t>Suç, hürriyeti bağlayıcı ceza yaptırımı ile karşılanan ve kamu düzenini tehdit ettiği/bozduğu kabul edilen </a:t>
            </a:r>
            <a:r>
              <a:rPr lang="tr-TR" sz="1500" b="1" dirty="0" smtClean="0">
                <a:solidFill>
                  <a:srgbClr val="FFFF00"/>
                </a:solidFill>
              </a:rPr>
              <a:t>fiillerdir.</a:t>
            </a:r>
            <a:endParaRPr lang="tr-TR" sz="1500" b="1" dirty="0">
              <a:solidFill>
                <a:srgbClr val="FFFF00"/>
              </a:solidFill>
            </a:endParaRPr>
          </a:p>
        </p:txBody>
      </p:sp>
    </p:spTree>
    <p:extLst>
      <p:ext uri="{BB962C8B-B14F-4D97-AF65-F5344CB8AC3E}">
        <p14:creationId xmlns:p14="http://schemas.microsoft.com/office/powerpoint/2010/main" val="365419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a:solidFill>
                  <a:srgbClr val="FF0000"/>
                </a:solidFill>
              </a:rPr>
              <a:t>İNDİRİLEMEYECEK GİDERLER</a:t>
            </a:r>
            <a:endParaRPr lang="tr-TR" dirty="0">
              <a:solidFill>
                <a:srgbClr val="FF0000"/>
              </a:solidFill>
            </a:endParaRPr>
          </a:p>
        </p:txBody>
      </p:sp>
      <p:sp>
        <p:nvSpPr>
          <p:cNvPr id="5" name="Sol Sağ Ok 4"/>
          <p:cNvSpPr/>
          <p:nvPr/>
        </p:nvSpPr>
        <p:spPr>
          <a:xfrm>
            <a:off x="1213937" y="836712"/>
            <a:ext cx="10153128"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t>SORUN</a:t>
            </a:r>
            <a:endParaRPr lang="tr-TR" sz="4000" dirty="0"/>
          </a:p>
        </p:txBody>
      </p:sp>
      <p:sp>
        <p:nvSpPr>
          <p:cNvPr id="3" name="Dikdörtgen 2"/>
          <p:cNvSpPr/>
          <p:nvPr/>
        </p:nvSpPr>
        <p:spPr>
          <a:xfrm>
            <a:off x="399928" y="2755534"/>
            <a:ext cx="2448272" cy="168933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ysClr val="windowText" lastClr="000000"/>
                </a:solidFill>
              </a:rPr>
              <a:t>TAZMİNATLAR</a:t>
            </a:r>
            <a:endParaRPr lang="tr-TR" sz="2400" b="1" dirty="0">
              <a:solidFill>
                <a:sysClr val="windowText" lastClr="000000"/>
              </a:solidFill>
            </a:endParaRPr>
          </a:p>
        </p:txBody>
      </p:sp>
      <p:sp>
        <p:nvSpPr>
          <p:cNvPr id="4" name="Akış Çizelgesi: Sıralı Erişimli Depolama 3"/>
          <p:cNvSpPr/>
          <p:nvPr/>
        </p:nvSpPr>
        <p:spPr>
          <a:xfrm>
            <a:off x="3358108" y="2996952"/>
            <a:ext cx="3600400" cy="3481778"/>
          </a:xfrm>
          <a:prstGeom prst="flowChartMagneticTape">
            <a:avLst/>
          </a:prstGeom>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1400" b="1" dirty="0" smtClean="0"/>
              <a:t>......teşebbüs </a:t>
            </a:r>
            <a:r>
              <a:rPr lang="tr-TR" sz="1400" b="1" dirty="0"/>
              <a:t>sahibinin </a:t>
            </a:r>
            <a:r>
              <a:rPr lang="tr-TR" sz="3200" b="1" dirty="0">
                <a:solidFill>
                  <a:srgbClr val="FFFF00"/>
                </a:solidFill>
              </a:rPr>
              <a:t>suçlarından </a:t>
            </a:r>
            <a:r>
              <a:rPr lang="tr-TR" sz="1400" b="1" dirty="0"/>
              <a:t>doğan tazminatlar (Akitlerde ceza şartı olarak derpiş edilen tazminatlar, cezai mahiyette tazminat sayılmaz</a:t>
            </a:r>
            <a:r>
              <a:rPr lang="tr-TR" sz="1400" b="1" dirty="0" smtClean="0"/>
              <a:t>.)</a:t>
            </a:r>
          </a:p>
          <a:p>
            <a:pPr algn="ctr"/>
            <a:r>
              <a:rPr lang="tr-TR" sz="1400" b="1" dirty="0" smtClean="0"/>
              <a:t>GVK m.41/6</a:t>
            </a:r>
            <a:endParaRPr lang="tr-TR" sz="2400" b="1" dirty="0"/>
          </a:p>
        </p:txBody>
      </p:sp>
      <p:sp>
        <p:nvSpPr>
          <p:cNvPr id="6" name="Yukarı Ok 5"/>
          <p:cNvSpPr/>
          <p:nvPr/>
        </p:nvSpPr>
        <p:spPr>
          <a:xfrm>
            <a:off x="7193940" y="3524290"/>
            <a:ext cx="1944216" cy="297772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suç</a:t>
            </a:r>
            <a:endParaRPr lang="tr-TR" sz="2400" dirty="0"/>
          </a:p>
        </p:txBody>
      </p:sp>
      <p:sp>
        <p:nvSpPr>
          <p:cNvPr id="9" name="Aşağı Ok 8"/>
          <p:cNvSpPr/>
          <p:nvPr/>
        </p:nvSpPr>
        <p:spPr>
          <a:xfrm>
            <a:off x="9334772" y="2755534"/>
            <a:ext cx="2376264" cy="319374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sz="2400" dirty="0" smtClean="0"/>
              <a:t>Haksız fiil,</a:t>
            </a:r>
          </a:p>
          <a:p>
            <a:pPr algn="ctr"/>
            <a:r>
              <a:rPr lang="tr-TR" sz="2400" dirty="0" smtClean="0"/>
              <a:t>Kusur</a:t>
            </a:r>
          </a:p>
        </p:txBody>
      </p:sp>
      <p:sp>
        <p:nvSpPr>
          <p:cNvPr id="10" name="Yuvarlatılmış Dikdörtgen 9"/>
          <p:cNvSpPr/>
          <p:nvPr/>
        </p:nvSpPr>
        <p:spPr>
          <a:xfrm>
            <a:off x="6598468" y="2084130"/>
            <a:ext cx="2958180" cy="144016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1500" b="1" dirty="0">
                <a:solidFill>
                  <a:srgbClr val="FFFF00"/>
                </a:solidFill>
              </a:rPr>
              <a:t>Suç, hürriyeti bağlayıcı ceza yaptırımı ile karşılanan ve kamu düzenini tehdit ettiği/bozduğu kabul edilen </a:t>
            </a:r>
            <a:r>
              <a:rPr lang="tr-TR" sz="1500" b="1" dirty="0" smtClean="0">
                <a:solidFill>
                  <a:srgbClr val="FFFF00"/>
                </a:solidFill>
              </a:rPr>
              <a:t>fiillerdir.</a:t>
            </a:r>
            <a:endParaRPr lang="tr-TR" sz="1500" b="1" dirty="0">
              <a:solidFill>
                <a:srgbClr val="FFFF00"/>
              </a:solidFill>
            </a:endParaRPr>
          </a:p>
        </p:txBody>
      </p:sp>
    </p:spTree>
    <p:extLst>
      <p:ext uri="{BB962C8B-B14F-4D97-AF65-F5344CB8AC3E}">
        <p14:creationId xmlns:p14="http://schemas.microsoft.com/office/powerpoint/2010/main" val="239167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5860" y="326432"/>
            <a:ext cx="9751060" cy="620936"/>
          </a:xfrm>
        </p:spPr>
        <p:txBody>
          <a:bodyPr>
            <a:normAutofit fontScale="90000"/>
          </a:bodyPr>
          <a:lstStyle/>
          <a:p>
            <a:pPr algn="ctr"/>
            <a:r>
              <a:rPr lang="tr-TR" b="1" dirty="0" smtClean="0">
                <a:solidFill>
                  <a:srgbClr val="FF0000"/>
                </a:solidFill>
              </a:rPr>
              <a:t>İLİŞKİLİ KİŞİ TANIMI</a:t>
            </a:r>
            <a:endParaRPr lang="tr-TR" dirty="0">
              <a:solidFill>
                <a:srgbClr val="FF0000"/>
              </a:solidFill>
            </a:endParaRPr>
          </a:p>
        </p:txBody>
      </p:sp>
      <p:sp>
        <p:nvSpPr>
          <p:cNvPr id="4" name="Dolu Çerçeve 3"/>
          <p:cNvSpPr/>
          <p:nvPr/>
        </p:nvSpPr>
        <p:spPr>
          <a:xfrm>
            <a:off x="621804" y="1052772"/>
            <a:ext cx="10513168" cy="5256548"/>
          </a:xfrm>
          <a:prstGeom prst="bevel">
            <a:avLst/>
          </a:prstGeom>
        </p:spPr>
        <p:style>
          <a:lnRef idx="3">
            <a:schemeClr val="lt1"/>
          </a:lnRef>
          <a:fillRef idx="1">
            <a:schemeClr val="dk1"/>
          </a:fillRef>
          <a:effectRef idx="1">
            <a:schemeClr val="dk1"/>
          </a:effectRef>
          <a:fontRef idx="minor">
            <a:schemeClr val="lt1"/>
          </a:fontRef>
        </p:style>
        <p:txBody>
          <a:bodyPr rtlCol="0" anchor="ctr"/>
          <a:lstStyle/>
          <a:p>
            <a:pPr algn="just"/>
            <a:r>
              <a:rPr lang="tr-TR" sz="1700" b="1" dirty="0" smtClean="0">
                <a:latin typeface="Tahoma, Arial, Helvetica"/>
              </a:rPr>
              <a:t>6728 SAYILI Kanun; 9.8.2016;</a:t>
            </a:r>
            <a:r>
              <a:rPr lang="tr-TR" sz="1600" dirty="0"/>
              <a:t> </a:t>
            </a:r>
            <a:endParaRPr lang="tr-TR" sz="1600" dirty="0" smtClean="0"/>
          </a:p>
          <a:p>
            <a:pPr algn="just"/>
            <a:r>
              <a:rPr lang="tr-TR" sz="2400" b="1" dirty="0" smtClean="0">
                <a:solidFill>
                  <a:schemeClr val="bg1">
                    <a:lumMod val="95000"/>
                  </a:schemeClr>
                </a:solidFill>
              </a:rPr>
              <a:t>İlişkinin </a:t>
            </a:r>
            <a:r>
              <a:rPr lang="tr-TR" sz="2400" b="1" dirty="0">
                <a:solidFill>
                  <a:schemeClr val="bg1">
                    <a:lumMod val="95000"/>
                  </a:schemeClr>
                </a:solidFill>
              </a:rPr>
              <a:t>doğrudan veya dolaylı olarak ortaklık kanalıyla oluştuğu durumların örtülü kazanç dağıtımı kapsamında sayılması için en az %10 oranında ortaklık, oy veya kâr payı hakkının olması şartı aranır. Ortaklık ilişkisi olmadan doğrudan veya dolaylı olarak en az %10 oranında oy veya kâr payı hakkının olduğu durumlarda da taraflar ilişkili kişi sayılır. İlişkili kişiler açısından bu oranlar topluca dikkate alınır.</a:t>
            </a:r>
            <a:endParaRPr lang="tr-TR" sz="2400" b="1" dirty="0" smtClean="0">
              <a:solidFill>
                <a:schemeClr val="bg1">
                  <a:lumMod val="95000"/>
                </a:schemeClr>
              </a:solidFill>
              <a:latin typeface="Tahoma, Arial, Helvetica"/>
            </a:endParaRPr>
          </a:p>
          <a:p>
            <a:pPr algn="just"/>
            <a:endParaRPr lang="tr-TR" sz="1700" b="1" dirty="0" smtClean="0">
              <a:latin typeface="Tahoma, Arial, Helvetica"/>
            </a:endParaRPr>
          </a:p>
          <a:p>
            <a:pPr algn="just"/>
            <a:endParaRPr lang="tr-TR" sz="1700" dirty="0"/>
          </a:p>
          <a:p>
            <a:pPr algn="just"/>
            <a:endParaRPr lang="tr-TR" sz="1700" dirty="0"/>
          </a:p>
        </p:txBody>
      </p:sp>
    </p:spTree>
    <p:extLst>
      <p:ext uri="{BB962C8B-B14F-4D97-AF65-F5344CB8AC3E}">
        <p14:creationId xmlns:p14="http://schemas.microsoft.com/office/powerpoint/2010/main" val="69802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5860" y="326432"/>
            <a:ext cx="9751060" cy="620936"/>
          </a:xfrm>
        </p:spPr>
        <p:txBody>
          <a:bodyPr>
            <a:normAutofit fontScale="90000"/>
          </a:bodyPr>
          <a:lstStyle/>
          <a:p>
            <a:pPr algn="ctr"/>
            <a:r>
              <a:rPr lang="tr-TR" b="1" dirty="0" smtClean="0">
                <a:solidFill>
                  <a:srgbClr val="FF0000"/>
                </a:solidFill>
              </a:rPr>
              <a:t>ÖRTÜLÜ SERMAYE</a:t>
            </a:r>
            <a:endParaRPr lang="tr-TR" dirty="0">
              <a:solidFill>
                <a:srgbClr val="FF0000"/>
              </a:solidFill>
            </a:endParaRPr>
          </a:p>
        </p:txBody>
      </p:sp>
      <p:sp>
        <p:nvSpPr>
          <p:cNvPr id="4" name="Dolu Çerçeve 3"/>
          <p:cNvSpPr/>
          <p:nvPr/>
        </p:nvSpPr>
        <p:spPr>
          <a:xfrm>
            <a:off x="837828" y="1052772"/>
            <a:ext cx="3960440" cy="4176464"/>
          </a:xfrm>
          <a:prstGeom prst="bevel">
            <a:avLst/>
          </a:prstGeom>
        </p:spPr>
        <p:style>
          <a:lnRef idx="3">
            <a:schemeClr val="lt1"/>
          </a:lnRef>
          <a:fillRef idx="1">
            <a:schemeClr val="dk1"/>
          </a:fillRef>
          <a:effectRef idx="1">
            <a:schemeClr val="dk1"/>
          </a:effectRef>
          <a:fontRef idx="minor">
            <a:schemeClr val="lt1"/>
          </a:fontRef>
        </p:style>
        <p:txBody>
          <a:bodyPr rtlCol="0" anchor="ctr"/>
          <a:lstStyle/>
          <a:p>
            <a:pPr algn="just"/>
            <a:r>
              <a:rPr lang="tr-TR" sz="1700" b="1" dirty="0">
                <a:latin typeface="Tahoma, Arial, Helvetica"/>
              </a:rPr>
              <a:t>Kurumların, ortaklarından veya ortaklarla ilişkili olan kişilerden doğrudan veya dolaylı olarak temin ederek işletmede kullandıkları borçların, hesap dönemi içinde herhangi bir tarihte kurumun öz sermayesinin üç katını aşan kısmı, ilgili hesap dönemi için örtülü sermaye sayılır. </a:t>
            </a:r>
            <a:endParaRPr lang="tr-TR" sz="1700" dirty="0"/>
          </a:p>
          <a:p>
            <a:pPr algn="just"/>
            <a:endParaRPr lang="tr-TR" sz="1700" dirty="0"/>
          </a:p>
        </p:txBody>
      </p:sp>
      <p:sp>
        <p:nvSpPr>
          <p:cNvPr id="9" name="Sol Ok Açıklama Balonu 8"/>
          <p:cNvSpPr/>
          <p:nvPr/>
        </p:nvSpPr>
        <p:spPr>
          <a:xfrm>
            <a:off x="4951331" y="1031934"/>
            <a:ext cx="5904656" cy="4155698"/>
          </a:xfrm>
          <a:prstGeom prst="leftArrowCallout">
            <a:avLst/>
          </a:prstGeom>
          <a:solidFill>
            <a:srgbClr val="FFFF00"/>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Şirketin </a:t>
            </a:r>
            <a:r>
              <a:rPr lang="tr-TR" sz="2400" b="1" dirty="0">
                <a:solidFill>
                  <a:schemeClr val="tx1"/>
                </a:solidFill>
              </a:rPr>
              <a:t>ortağı olan </a:t>
            </a:r>
            <a:r>
              <a:rPr lang="tr-TR" sz="2000" b="1" dirty="0">
                <a:solidFill>
                  <a:schemeClr val="tx1"/>
                </a:solidFill>
              </a:rPr>
              <a:t>...</a:t>
            </a:r>
            <a:r>
              <a:rPr lang="tr-TR" sz="2000" b="1" dirty="0" err="1">
                <a:solidFill>
                  <a:schemeClr val="tx1"/>
                </a:solidFill>
              </a:rPr>
              <a:t>A.Ş.'nin</a:t>
            </a:r>
            <a:r>
              <a:rPr lang="tr-TR" sz="2000" b="1" dirty="0">
                <a:solidFill>
                  <a:schemeClr val="tx1"/>
                </a:solidFill>
              </a:rPr>
              <a:t> ...</a:t>
            </a:r>
            <a:r>
              <a:rPr lang="tr-TR" sz="2000" b="1" dirty="0" err="1">
                <a:solidFill>
                  <a:schemeClr val="tx1"/>
                </a:solidFill>
              </a:rPr>
              <a:t>bank'tan</a:t>
            </a:r>
            <a:r>
              <a:rPr lang="tr-TR" sz="2000" b="1" dirty="0">
                <a:solidFill>
                  <a:schemeClr val="tx1"/>
                </a:solidFill>
              </a:rPr>
              <a:t> temin ettiği krediyi, </a:t>
            </a:r>
            <a:r>
              <a:rPr lang="tr-TR" sz="2000" b="1" dirty="0">
                <a:solidFill>
                  <a:srgbClr val="FF0000"/>
                </a:solidFill>
              </a:rPr>
              <a:t>kredi sözleşmesinin içerdiği vade, faiz oranı ve benzeri kullanma şartlarında herhangi bir değişiklik yapmadan </a:t>
            </a:r>
            <a:r>
              <a:rPr lang="tr-TR" sz="2000" b="1" dirty="0" smtClean="0">
                <a:solidFill>
                  <a:srgbClr val="002060"/>
                </a:solidFill>
              </a:rPr>
              <a:t>TAMAMEN YA DA KISMEN </a:t>
            </a:r>
            <a:r>
              <a:rPr lang="tr-TR" sz="2000" b="1" dirty="0">
                <a:solidFill>
                  <a:srgbClr val="FF0000"/>
                </a:solidFill>
              </a:rPr>
              <a:t>kullandırması </a:t>
            </a:r>
            <a:r>
              <a:rPr lang="tr-TR" sz="2000" b="1" dirty="0">
                <a:solidFill>
                  <a:schemeClr val="tx1"/>
                </a:solidFill>
              </a:rPr>
              <a:t>durumunda, bu kredilerin örtülü sermaye tutarının tespitinde borç olarak dikkate alınmaması gerekmektedi</a:t>
            </a:r>
            <a:r>
              <a:rPr lang="tr-TR" sz="2000" b="1" dirty="0">
                <a:solidFill>
                  <a:schemeClr val="tx1">
                    <a:lumMod val="50000"/>
                    <a:lumOff val="50000"/>
                  </a:schemeClr>
                </a:solidFill>
              </a:rPr>
              <a:t>r.</a:t>
            </a:r>
          </a:p>
        </p:txBody>
      </p:sp>
      <p:sp>
        <p:nvSpPr>
          <p:cNvPr id="10" name="Akış Çizelgesi: Manyetik Disk 9"/>
          <p:cNvSpPr/>
          <p:nvPr/>
        </p:nvSpPr>
        <p:spPr>
          <a:xfrm>
            <a:off x="621804" y="5293036"/>
            <a:ext cx="10513168" cy="1219714"/>
          </a:xfrm>
          <a:prstGeom prst="flowChartMagneticDisk">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effectLst>
                  <a:outerShdw blurRad="38100" dist="38100" dir="2700000" algn="tl">
                    <a:srgbClr val="000000">
                      <a:alpha val="43137"/>
                    </a:srgbClr>
                  </a:outerShdw>
                </a:effectLst>
              </a:rPr>
              <a:t>AYNEN AKTARILAN BU BEDELLER İÇİN KDV HESAPLANMAYACA</a:t>
            </a:r>
            <a:r>
              <a:rPr lang="tr-TR" sz="2400" dirty="0" smtClean="0"/>
              <a:t>KTIR. </a:t>
            </a:r>
            <a:endParaRPr lang="tr-TR" sz="2400" dirty="0"/>
          </a:p>
        </p:txBody>
      </p:sp>
    </p:spTree>
    <p:extLst>
      <p:ext uri="{BB962C8B-B14F-4D97-AF65-F5344CB8AC3E}">
        <p14:creationId xmlns:p14="http://schemas.microsoft.com/office/powerpoint/2010/main" val="415888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smtClean="0">
                <a:solidFill>
                  <a:srgbClr val="FF0000"/>
                </a:solidFill>
              </a:rPr>
              <a:t>ÖRTÜLÜ SERMAYE</a:t>
            </a:r>
            <a:endParaRPr lang="tr-TR" dirty="0">
              <a:solidFill>
                <a:srgbClr val="FF0000"/>
              </a:solidFill>
            </a:endParaRPr>
          </a:p>
        </p:txBody>
      </p:sp>
      <p:sp>
        <p:nvSpPr>
          <p:cNvPr id="4" name="Yuvarlatılmış Dikdörtgen 3"/>
          <p:cNvSpPr/>
          <p:nvPr/>
        </p:nvSpPr>
        <p:spPr>
          <a:xfrm>
            <a:off x="2998068" y="2420888"/>
            <a:ext cx="8496944" cy="396044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just"/>
            <a:r>
              <a:rPr lang="tr-TR" sz="1600" b="1" dirty="0"/>
              <a:t>Kredi kuruluşları, finansal kuruluşlar, finansal kiralama, faktoring ve finansman şirketleri dışında, </a:t>
            </a:r>
            <a:r>
              <a:rPr lang="tr-TR" sz="1600" b="1" u="sng" dirty="0">
                <a:solidFill>
                  <a:srgbClr val="FFFF00"/>
                </a:solidFill>
              </a:rPr>
              <a:t>kullanılan yabancı kaynakları öz kaynaklarını aşan işletmelerde, aşan kısma münhasır olmak üzere</a:t>
            </a:r>
            <a:r>
              <a:rPr lang="tr-TR" sz="1600" b="1" dirty="0"/>
              <a:t>, yatırımın maliyetine eklenenler hariç, işletmede kullanılan yabancı kaynaklara ilişkin faiz, komisyon, vade farkı, kâr payı, kur farkı ve benzeri adlar altında yapılan gider ve maliyet unsurları toplamının %10'unu aşmamak üzere Bakanlar Kurulunca kararlaştırılan kısmı</a:t>
            </a:r>
            <a:r>
              <a:rPr lang="tr-TR" sz="1600" b="1" dirty="0" smtClean="0"/>
              <a:t>. Belirlenecek </a:t>
            </a:r>
            <a:r>
              <a:rPr lang="tr-TR" sz="1600" b="1" dirty="0"/>
              <a:t>oranı sektörler itibarıyla farklılaştırmaya Bakanlar Kurulu, bendin uygulanmasına ilişkin usul ve </a:t>
            </a:r>
            <a:r>
              <a:rPr lang="tr-TR" sz="1600" b="1" dirty="0" smtClean="0"/>
              <a:t>esasları belirlemeye </a:t>
            </a:r>
            <a:r>
              <a:rPr lang="tr-TR" sz="1600" b="1" dirty="0"/>
              <a:t>Maliye Bakanlığı yetkilidir</a:t>
            </a:r>
            <a:r>
              <a:rPr lang="tr-TR" sz="1600" b="1" dirty="0" smtClean="0"/>
              <a:t>. </a:t>
            </a:r>
            <a:r>
              <a:rPr lang="tr-TR" sz="1600" b="1" dirty="0" smtClean="0">
                <a:solidFill>
                  <a:srgbClr val="FFC000"/>
                </a:solidFill>
              </a:rPr>
              <a:t>(BKK YAYIMLANMAMIŞTIR)</a:t>
            </a:r>
            <a:endParaRPr lang="tr-TR" sz="1600" b="1" dirty="0">
              <a:solidFill>
                <a:srgbClr val="FFC000"/>
              </a:solidFill>
            </a:endParaRPr>
          </a:p>
        </p:txBody>
      </p:sp>
      <p:sp>
        <p:nvSpPr>
          <p:cNvPr id="5" name="Sol Sağ Ok 4"/>
          <p:cNvSpPr/>
          <p:nvPr/>
        </p:nvSpPr>
        <p:spPr>
          <a:xfrm>
            <a:off x="333772" y="836712"/>
            <a:ext cx="11033293" cy="14401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t>SORUN (uygulanamayan hükümle çatışma)</a:t>
            </a:r>
            <a:endParaRPr lang="tr-TR" sz="3200" dirty="0"/>
          </a:p>
        </p:txBody>
      </p:sp>
      <p:sp>
        <p:nvSpPr>
          <p:cNvPr id="3" name="Sağ Ok 2"/>
          <p:cNvSpPr/>
          <p:nvPr/>
        </p:nvSpPr>
        <p:spPr>
          <a:xfrm>
            <a:off x="333772" y="2798104"/>
            <a:ext cx="2520280" cy="320600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rgbClr val="FF0000"/>
                </a:solidFill>
                <a:effectLst>
                  <a:outerShdw blurRad="38100" dist="38100" dir="2700000" algn="tl">
                    <a:srgbClr val="000000">
                      <a:alpha val="43137"/>
                    </a:srgbClr>
                  </a:outerShdw>
                </a:effectLst>
              </a:rPr>
              <a:t>KVK m.11/1-i</a:t>
            </a:r>
          </a:p>
          <a:p>
            <a:pPr algn="ctr"/>
            <a:endParaRPr lang="tr-TR"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864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7948" y="22385"/>
            <a:ext cx="4371474" cy="1114473"/>
          </a:xfrm>
        </p:spPr>
        <p:txBody>
          <a:bodyPr>
            <a:normAutofit/>
          </a:bodyPr>
          <a:lstStyle/>
          <a:p>
            <a:pPr algn="ctr"/>
            <a:r>
              <a:rPr lang="tr-TR" sz="2800" b="1" dirty="0" smtClean="0">
                <a:solidFill>
                  <a:srgbClr val="FF0000"/>
                </a:solidFill>
              </a:rPr>
              <a:t>ÖRTÜLÜ SERMAYE</a:t>
            </a:r>
            <a:endParaRPr lang="tr-TR" sz="2800" dirty="0">
              <a:solidFill>
                <a:srgbClr val="FF0000"/>
              </a:solidFill>
            </a:endParaRPr>
          </a:p>
        </p:txBody>
      </p:sp>
      <p:sp>
        <p:nvSpPr>
          <p:cNvPr id="4" name="Gözyaşı Damlası 3"/>
          <p:cNvSpPr/>
          <p:nvPr/>
        </p:nvSpPr>
        <p:spPr>
          <a:xfrm>
            <a:off x="3646140" y="404664"/>
            <a:ext cx="8136904" cy="6110320"/>
          </a:xfrm>
          <a:prstGeom prst="teardrop">
            <a:avLst/>
          </a:prstGeom>
          <a:scene3d>
            <a:camera prst="perspectiveLeft"/>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r>
              <a:rPr lang="tr-TR" sz="1600" b="1" dirty="0">
                <a:latin typeface="Comic Sans MS" pitchFamily="66" charset="0"/>
              </a:rPr>
              <a:t>Avanslar ise taahhüt edilen ancak henüz yapılmamış, gelecekte yapılacak mal ve hizmet teslimleri ile ilgili olarak peşin ödemelerdir. </a:t>
            </a:r>
            <a:r>
              <a:rPr lang="tr-TR" sz="1600" b="1" dirty="0">
                <a:solidFill>
                  <a:srgbClr val="FFFF00"/>
                </a:solidFill>
                <a:latin typeface="Comic Sans MS" pitchFamily="66" charset="0"/>
              </a:rPr>
              <a:t>Diğer bir ifadeyle, avanslar istihkak alacağından mahsup edilmek üzere yükleniciye ödenen ve finansman imkanı sağlayan borç nitelikli ödemelerdir.</a:t>
            </a:r>
          </a:p>
          <a:p>
            <a:pPr algn="just"/>
            <a:r>
              <a:rPr lang="tr-TR" sz="1600" b="1" dirty="0">
                <a:latin typeface="Comic Sans MS" pitchFamily="66" charset="0"/>
              </a:rPr>
              <a:t>Bu itibarla, şirketinizin ilişkili kişisi sayılan firmaya alt yüklenici olarak yapacağınız inşaat işinde kullanmanız amacıyla, işe başlanmadan önce avans olarak ödenecek bedeller, istihkak bedeli olarak kabul edilmediğinden,  </a:t>
            </a:r>
            <a:r>
              <a:rPr lang="tr-TR" sz="1600" b="1" dirty="0">
                <a:solidFill>
                  <a:srgbClr val="FFFF00"/>
                </a:solidFill>
                <a:latin typeface="Comic Sans MS" pitchFamily="66" charset="0"/>
              </a:rPr>
              <a:t>bu işiniz dolayısıyla şirketinize ödenecek söz konusu avansların örtülü sermaye hesabında dikkate alınması gerekmektedir.</a:t>
            </a:r>
          </a:p>
          <a:p>
            <a:pPr algn="just"/>
            <a:r>
              <a:rPr lang="tr-TR" sz="1600" b="1" dirty="0">
                <a:latin typeface="Comic Sans MS" pitchFamily="66" charset="0"/>
              </a:rPr>
              <a:t>Öte yandan, alt yüklenici olarak yapımını taahhüt ettiğiniz inşaat işinin bitirdiğiniz kısmına ilişkin olarak şirketinize ödenecek bedeller istihkak bedeli olacağından, bu istihkak bedellerinin örtülü sermaye hesabında dikkate alınmayacağı tabiidir.</a:t>
            </a:r>
          </a:p>
          <a:p>
            <a:pPr algn="just"/>
            <a:endParaRPr lang="tr-TR" sz="1600" b="1" dirty="0" smtClean="0">
              <a:solidFill>
                <a:srgbClr val="FFC000"/>
              </a:solidFill>
            </a:endParaRPr>
          </a:p>
        </p:txBody>
      </p:sp>
      <p:sp>
        <p:nvSpPr>
          <p:cNvPr id="3" name="Sağ Ok 2"/>
          <p:cNvSpPr/>
          <p:nvPr/>
        </p:nvSpPr>
        <p:spPr>
          <a:xfrm>
            <a:off x="94328" y="2492896"/>
            <a:ext cx="4392488" cy="320600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a:solidFill>
                  <a:srgbClr val="002060"/>
                </a:solidFill>
              </a:rPr>
              <a:t>Şirketin ortağı olan firmaya taahhüt edilen inşaat işi dolayısıyla alınan avansların örtülü sermaye hesabında dikkate alınıp alınmayacağı.</a:t>
            </a:r>
            <a:endParaRPr lang="tr-TR" sz="2000" b="1" dirty="0">
              <a:solidFill>
                <a:srgbClr val="002060"/>
              </a:solidFill>
              <a:effectLst>
                <a:outerShdw blurRad="38100" dist="38100" dir="2700000" algn="tl">
                  <a:srgbClr val="000000">
                    <a:alpha val="43137"/>
                  </a:srgbClr>
                </a:outerShdw>
              </a:effectLst>
            </a:endParaRPr>
          </a:p>
        </p:txBody>
      </p:sp>
      <p:graphicFrame>
        <p:nvGraphicFramePr>
          <p:cNvPr id="6" name="Tablo 5"/>
          <p:cNvGraphicFramePr>
            <a:graphicFrameLocks noGrp="1"/>
          </p:cNvGraphicFramePr>
          <p:nvPr>
            <p:extLst>
              <p:ext uri="{D42A27DB-BD31-4B8C-83A1-F6EECF244321}">
                <p14:modId xmlns:p14="http://schemas.microsoft.com/office/powerpoint/2010/main" val="2023813878"/>
              </p:ext>
            </p:extLst>
          </p:nvPr>
        </p:nvGraphicFramePr>
        <p:xfrm>
          <a:off x="189756" y="965484"/>
          <a:ext cx="3888432" cy="1441162"/>
        </p:xfrm>
        <a:graphic>
          <a:graphicData uri="http://schemas.openxmlformats.org/drawingml/2006/table">
            <a:tbl>
              <a:tblPr>
                <a:tableStyleId>{72833802-FEF1-4C79-8D5D-14CF1EAF98D9}</a:tableStyleId>
              </a:tblPr>
              <a:tblGrid>
                <a:gridCol w="396832"/>
                <a:gridCol w="28910"/>
                <a:gridCol w="2508801"/>
                <a:gridCol w="953889"/>
              </a:tblGrid>
              <a:tr h="940705">
                <a:tc>
                  <a:txBody>
                    <a:bodyPr/>
                    <a:lstStyle/>
                    <a:p>
                      <a:r>
                        <a:rPr lang="tr-TR" dirty="0"/>
                        <a:t>Sayı</a:t>
                      </a:r>
                    </a:p>
                  </a:txBody>
                  <a:tcPr marL="0" marR="0" marT="0" marB="0"/>
                </a:tc>
                <a:tc>
                  <a:txBody>
                    <a:bodyPr/>
                    <a:lstStyle/>
                    <a:p>
                      <a:pPr algn="ctr"/>
                      <a:r>
                        <a:rPr lang="tr-TR" dirty="0"/>
                        <a:t>:</a:t>
                      </a:r>
                    </a:p>
                  </a:txBody>
                  <a:tcPr marL="0" marR="0" marT="0" marB="0"/>
                </a:tc>
                <a:tc>
                  <a:txBody>
                    <a:bodyPr/>
                    <a:lstStyle/>
                    <a:p>
                      <a:r>
                        <a:rPr kumimoji="0" lang="tr-TR" sz="1600" kern="1200" dirty="0" smtClean="0">
                          <a:solidFill>
                            <a:schemeClr val="tx1"/>
                          </a:solidFill>
                          <a:effectLst/>
                          <a:latin typeface="+mn-lt"/>
                          <a:ea typeface="+mn-ea"/>
                          <a:cs typeface="+mn-cs"/>
                        </a:rPr>
                        <a:t>B.07.1.GİB.4.06.16.01-2010-KVK-12-2-265</a:t>
                      </a:r>
                      <a:endParaRPr lang="tr-TR" sz="1600" dirty="0"/>
                    </a:p>
                  </a:txBody>
                  <a:tcPr marL="0" marR="0" marT="0" marB="0"/>
                </a:tc>
                <a:tc>
                  <a:txBody>
                    <a:bodyPr/>
                    <a:lstStyle/>
                    <a:p>
                      <a:pPr algn="r"/>
                      <a:r>
                        <a:rPr lang="tr-TR" sz="1400" dirty="0" smtClean="0"/>
                        <a:t>02/05/2011</a:t>
                      </a:r>
                      <a:endParaRPr lang="tr-TR" sz="1400" dirty="0"/>
                    </a:p>
                  </a:txBody>
                  <a:tcPr marL="0" marR="0" marT="0" marB="0"/>
                </a:tc>
              </a:tr>
              <a:tr h="500457">
                <a:tc>
                  <a:txBody>
                    <a:bodyPr/>
                    <a:lstStyle/>
                    <a:p>
                      <a:endParaRPr lang="tr-TR" dirty="0"/>
                    </a:p>
                  </a:txBody>
                  <a:tcPr marL="0" marR="0" marT="0" marB="0"/>
                </a:tc>
                <a:tc>
                  <a:txBody>
                    <a:bodyPr/>
                    <a:lstStyle/>
                    <a:p>
                      <a:pPr algn="ctr"/>
                      <a:endParaRPr lang="tr-TR" dirty="0"/>
                    </a:p>
                  </a:txBody>
                  <a:tcPr marL="0" marR="0" marT="0" marB="0"/>
                </a:tc>
                <a:tc gridSpan="2">
                  <a:txBody>
                    <a:bodyPr/>
                    <a:lstStyle/>
                    <a:p>
                      <a:r>
                        <a:rPr lang="tr-TR" sz="1600" dirty="0"/>
                        <a:t> </a:t>
                      </a:r>
                      <a:r>
                        <a:rPr lang="tr-TR" sz="1600" dirty="0" smtClean="0"/>
                        <a:t>AKARA  VDB</a:t>
                      </a:r>
                      <a:endParaRPr lang="tr-TR" sz="1600" dirty="0"/>
                    </a:p>
                  </a:txBody>
                  <a:tcPr marL="0" marR="0" marT="0" marB="0"/>
                </a:tc>
                <a:tc hMerge="1">
                  <a:txBody>
                    <a:bodyPr/>
                    <a:lstStyle/>
                    <a:p>
                      <a:endParaRPr lang="tr-TR"/>
                    </a:p>
                  </a:txBody>
                  <a:tcPr/>
                </a:tc>
              </a:tr>
            </a:tbl>
          </a:graphicData>
        </a:graphic>
      </p:graphicFrame>
      <p:pic>
        <p:nvPicPr>
          <p:cNvPr id="7" name="Picture 2" descr="http://static6.eeiplatform.com/files/gelir_idaresi_baskanligi_turkey_revenue_adminis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2084" y="1562603"/>
            <a:ext cx="1656184" cy="93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8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620936"/>
          </a:xfrm>
        </p:spPr>
        <p:txBody>
          <a:bodyPr>
            <a:normAutofit fontScale="90000"/>
          </a:bodyPr>
          <a:lstStyle/>
          <a:p>
            <a:pPr algn="ctr"/>
            <a:r>
              <a:rPr lang="tr-TR" b="1" dirty="0" smtClean="0">
                <a:solidFill>
                  <a:srgbClr val="FF0000"/>
                </a:solidFill>
              </a:rPr>
              <a:t>ÖRTÜLÜ KAZANÇ</a:t>
            </a:r>
            <a:endParaRPr lang="tr-TR" dirty="0">
              <a:solidFill>
                <a:srgbClr val="FF0000"/>
              </a:solidFill>
            </a:endParaRPr>
          </a:p>
        </p:txBody>
      </p:sp>
      <p:sp>
        <p:nvSpPr>
          <p:cNvPr id="4" name="Dolu Çerçeve 3"/>
          <p:cNvSpPr/>
          <p:nvPr/>
        </p:nvSpPr>
        <p:spPr>
          <a:xfrm>
            <a:off x="549796" y="1063255"/>
            <a:ext cx="4752528" cy="5318073"/>
          </a:xfrm>
          <a:prstGeom prst="bevel">
            <a:avLst/>
          </a:prstGeom>
          <a:solidFill>
            <a:srgbClr val="002060"/>
          </a:solidFill>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1500" b="1" dirty="0"/>
              <a:t>Kurumlar, ilişkili kişilerle emsallere uygunluk ilkesine aykırı olarak tespit ettikleri bedel veya fiyat üzerinden mal veya hizmet alım ya da satımında bulunursa, kazanç tamamen veya kısmen transfer fiyatlandırması yoluyla örtülü olarak dağıtılmış sayılır. Alım, satım, imalat ve inşaat işlemleri, kiralama ve kiraya verme işlemleri, ödünç para alınması ve verilmesi, ikramiye, ücret ve benzeri ödemeleri gerektiren işlemler her hal ve şartta mal veya hizmet alım ya da satımı olarak değerlendirilir.</a:t>
            </a:r>
            <a:endParaRPr lang="tr-TR" sz="1500" dirty="0"/>
          </a:p>
        </p:txBody>
      </p:sp>
      <p:sp>
        <p:nvSpPr>
          <p:cNvPr id="3" name="Sağ Ok 2"/>
          <p:cNvSpPr/>
          <p:nvPr/>
        </p:nvSpPr>
        <p:spPr>
          <a:xfrm>
            <a:off x="5734372" y="2527249"/>
            <a:ext cx="3312368" cy="320600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FF0000"/>
                </a:solidFill>
                <a:effectLst>
                  <a:outerShdw blurRad="38100" dist="38100" dir="2700000" algn="tl">
                    <a:srgbClr val="000000">
                      <a:alpha val="43137"/>
                    </a:srgbClr>
                  </a:outerShdw>
                </a:effectLst>
              </a:rPr>
              <a:t>İÇ EMSAL&amp;DIŞ EMSAL </a:t>
            </a:r>
            <a:endParaRPr lang="tr-TR" sz="2000" b="1" dirty="0">
              <a:solidFill>
                <a:srgbClr val="FF0000"/>
              </a:solidFill>
              <a:effectLst>
                <a:outerShdw blurRad="38100" dist="38100" dir="2700000" algn="tl">
                  <a:srgbClr val="000000">
                    <a:alpha val="43137"/>
                  </a:srgbClr>
                </a:outerShdw>
              </a:effectLst>
            </a:endParaRPr>
          </a:p>
        </p:txBody>
      </p:sp>
      <p:sp>
        <p:nvSpPr>
          <p:cNvPr id="6" name="Satır Belirtme Çizgisi 3 (Kenarlık Yok) 5"/>
          <p:cNvSpPr/>
          <p:nvPr/>
        </p:nvSpPr>
        <p:spPr>
          <a:xfrm>
            <a:off x="9694812" y="2636912"/>
            <a:ext cx="1656184" cy="2736304"/>
          </a:xfrm>
          <a:prstGeom prst="callout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9600" dirty="0" smtClean="0"/>
              <a:t>?</a:t>
            </a:r>
            <a:endParaRPr lang="tr-TR" sz="9600" dirty="0"/>
          </a:p>
        </p:txBody>
      </p:sp>
    </p:spTree>
    <p:extLst>
      <p:ext uri="{BB962C8B-B14F-4D97-AF65-F5344CB8AC3E}">
        <p14:creationId xmlns:p14="http://schemas.microsoft.com/office/powerpoint/2010/main" val="420063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748" y="116632"/>
            <a:ext cx="6120680" cy="908968"/>
          </a:xfrm>
        </p:spPr>
        <p:txBody>
          <a:bodyPr>
            <a:noAutofit/>
          </a:bodyPr>
          <a:lstStyle/>
          <a:p>
            <a:pPr algn="ctr"/>
            <a:r>
              <a:rPr lang="tr-TR" sz="2800" b="1" dirty="0" smtClean="0">
                <a:solidFill>
                  <a:srgbClr val="0070C0"/>
                </a:solidFill>
              </a:rPr>
              <a:t>ÖRTÜLÜ KAZANÇ RAPORU</a:t>
            </a:r>
            <a:endParaRPr lang="tr-TR" sz="2800" dirty="0">
              <a:solidFill>
                <a:srgbClr val="0070C0"/>
              </a:solidFill>
            </a:endParaRPr>
          </a:p>
        </p:txBody>
      </p:sp>
      <p:sp>
        <p:nvSpPr>
          <p:cNvPr id="4" name="Katlanmış Nesne 3"/>
          <p:cNvSpPr/>
          <p:nvPr/>
        </p:nvSpPr>
        <p:spPr>
          <a:xfrm>
            <a:off x="3070076" y="1412776"/>
            <a:ext cx="8712967" cy="5256585"/>
          </a:xfrm>
          <a:prstGeom prst="foldedCorner">
            <a:avLst/>
          </a:prstGeom>
          <a:ln/>
        </p:spPr>
        <p:style>
          <a:lnRef idx="0">
            <a:schemeClr val="accent4"/>
          </a:lnRef>
          <a:fillRef idx="3">
            <a:schemeClr val="accent4"/>
          </a:fillRef>
          <a:effectRef idx="3">
            <a:schemeClr val="accent4"/>
          </a:effectRef>
          <a:fontRef idx="minor">
            <a:schemeClr val="lt1"/>
          </a:fontRef>
        </p:style>
        <p:txBody>
          <a:bodyPr rtlCol="0" anchor="ctr"/>
          <a:lstStyle/>
          <a:p>
            <a:pPr algn="just"/>
            <a:r>
              <a:rPr lang="tr-TR" sz="1700" b="1" dirty="0">
                <a:latin typeface="Calibri" panose="020F0502020204030204" pitchFamily="34" charset="0"/>
              </a:rPr>
              <a:t>Ancak, Büyük Mükellefler Vergi Dairesi Başkanlığına kayıtlı mükellefler ile serbest bölgelerde faaliyette bulunan kurumlar vergisi mükellefleri </a:t>
            </a:r>
            <a:r>
              <a:rPr lang="tr-TR" sz="2400" b="1" dirty="0">
                <a:latin typeface="Calibri" panose="020F0502020204030204" pitchFamily="34" charset="0"/>
              </a:rPr>
              <a:t>dışındaki </a:t>
            </a:r>
            <a:r>
              <a:rPr lang="tr-TR" sz="1700" b="1" dirty="0">
                <a:latin typeface="Calibri" panose="020F0502020204030204" pitchFamily="34" charset="0"/>
              </a:rPr>
              <a:t>diğer kurumlar vergisi mükellefleri ilişkili kişilerle yaptıkları yurt içi; gelir vergisi mükellefleri de ilişkili kişilerle yaptıkları yurt içi ve yurt dışı işlemlere ilişkin olarak aşağıda yer alan bilgi ve belgeleri, istenmesi durumunda, İdare'ye veya vergi incelemesi yapmaya yetkili olanlara ibraz ederler."</a:t>
            </a:r>
          </a:p>
          <a:p>
            <a:pPr algn="just"/>
            <a:r>
              <a:rPr lang="tr-TR" sz="1700" b="1" dirty="0">
                <a:latin typeface="Calibri" panose="020F0502020204030204" pitchFamily="34" charset="0"/>
              </a:rPr>
              <a:t>"Buna göre;</a:t>
            </a:r>
          </a:p>
          <a:p>
            <a:pPr algn="just"/>
            <a:r>
              <a:rPr lang="tr-TR" sz="1700" b="1" dirty="0">
                <a:latin typeface="Calibri" panose="020F0502020204030204" pitchFamily="34" charset="0"/>
              </a:rPr>
              <a:t>- Büyük Mükellefler Vergi Dairesi Başkanlığı'na kayıtlı mükelleflerin bir hesap dönemi içinde ilişkili kişilerle yaptıkları yurt içi ve yurt dışı işlemleri,</a:t>
            </a:r>
          </a:p>
          <a:p>
            <a:pPr algn="just"/>
            <a:r>
              <a:rPr lang="tr-TR" sz="1700" b="1" dirty="0">
                <a:latin typeface="Calibri" panose="020F0502020204030204" pitchFamily="34" charset="0"/>
              </a:rPr>
              <a:t>- Serbest bölgelerde faaliyette bulunan kurumlar vergisi mükelleflerinin bir hesap dönemi içinde ilişkili kişilerle yaptıkları yurt içi işlemleri,</a:t>
            </a:r>
          </a:p>
          <a:p>
            <a:pPr algn="just"/>
            <a:r>
              <a:rPr lang="tr-TR" sz="1700" b="1" dirty="0">
                <a:latin typeface="Calibri" panose="020F0502020204030204" pitchFamily="34" charset="0"/>
              </a:rPr>
              <a:t>- Diğer kurumlar vergisi mükelleflerinin bir hesap dönemi içinde ilişkili kişilerle yaptıkları yurt dışı işlemleri</a:t>
            </a:r>
          </a:p>
          <a:p>
            <a:pPr algn="just"/>
            <a:r>
              <a:rPr lang="tr-TR" sz="1700" b="1" dirty="0">
                <a:latin typeface="Calibri" panose="020F0502020204030204" pitchFamily="34" charset="0"/>
              </a:rPr>
              <a:t> </a:t>
            </a:r>
          </a:p>
          <a:p>
            <a:pPr algn="just"/>
            <a:r>
              <a:rPr lang="tr-TR" sz="1700" b="1" dirty="0">
                <a:latin typeface="Calibri" panose="020F0502020204030204" pitchFamily="34" charset="0"/>
              </a:rPr>
              <a:t>için Yıllık Transfer Fiyatlandırması Raporu hazırlamaları gerekmektedir.  </a:t>
            </a:r>
          </a:p>
        </p:txBody>
      </p:sp>
      <p:sp>
        <p:nvSpPr>
          <p:cNvPr id="3" name="Sağ Ok 2"/>
          <p:cNvSpPr/>
          <p:nvPr/>
        </p:nvSpPr>
        <p:spPr>
          <a:xfrm>
            <a:off x="139452" y="2241847"/>
            <a:ext cx="2786608" cy="320600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rPr>
              <a:t>RAPOR HAZIRLANMASI</a:t>
            </a:r>
          </a:p>
          <a:p>
            <a:pPr algn="ctr"/>
            <a:r>
              <a:rPr lang="tr-TR" sz="2000" b="1" dirty="0" smtClean="0">
                <a:solidFill>
                  <a:schemeClr val="bg1"/>
                </a:solidFill>
                <a:effectLst>
                  <a:outerShdw blurRad="38100" dist="38100" dir="2700000" algn="tl">
                    <a:srgbClr val="000000">
                      <a:alpha val="43137"/>
                    </a:srgbClr>
                  </a:outerShdw>
                </a:effectLst>
              </a:rPr>
              <a:t>(TR F. GT)</a:t>
            </a:r>
            <a:endParaRPr lang="tr-TR"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829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261" y="294117"/>
            <a:ext cx="9344765" cy="720080"/>
          </a:xfrm>
        </p:spPr>
        <p:txBody>
          <a:bodyPr>
            <a:normAutofit fontScale="90000"/>
          </a:bodyPr>
          <a:lstStyle/>
          <a:p>
            <a:pPr algn="ctr"/>
            <a:r>
              <a:rPr lang="tr-TR" b="1" dirty="0" smtClean="0">
                <a:solidFill>
                  <a:schemeClr val="tx1"/>
                </a:solidFill>
              </a:rPr>
              <a:t>VERGİLENDİRME REJİMİ</a:t>
            </a:r>
            <a:endParaRPr lang="tr-TR" b="1" dirty="0">
              <a:solidFill>
                <a:schemeClr val="tx1"/>
              </a:solidFill>
            </a:endParaRPr>
          </a:p>
        </p:txBody>
      </p:sp>
      <p:sp>
        <p:nvSpPr>
          <p:cNvPr id="4" name="Aşağı Ok Belirtme Çizgisi 3"/>
          <p:cNvSpPr/>
          <p:nvPr/>
        </p:nvSpPr>
        <p:spPr>
          <a:xfrm>
            <a:off x="4006180" y="1628800"/>
            <a:ext cx="3816424" cy="17281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rgbClr val="FFFF00"/>
                </a:solidFill>
                <a:latin typeface="Calibri" panose="020F0502020204030204" pitchFamily="34" charset="0"/>
              </a:rPr>
              <a:t>DAR MÜKELLEFLER</a:t>
            </a:r>
            <a:endParaRPr lang="tr-TR" sz="3600" b="1" dirty="0">
              <a:solidFill>
                <a:srgbClr val="FFFF00"/>
              </a:solidFill>
              <a:latin typeface="Calibri" panose="020F0502020204030204" pitchFamily="34" charset="0"/>
            </a:endParaRPr>
          </a:p>
        </p:txBody>
      </p:sp>
      <p:sp>
        <p:nvSpPr>
          <p:cNvPr id="5" name="Sağ Ok 4"/>
          <p:cNvSpPr/>
          <p:nvPr/>
        </p:nvSpPr>
        <p:spPr>
          <a:xfrm>
            <a:off x="477788" y="3969060"/>
            <a:ext cx="2808312" cy="187220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rgbClr val="FF0000"/>
                </a:solidFill>
              </a:rPr>
              <a:t>TEVKİFAT </a:t>
            </a:r>
          </a:p>
          <a:p>
            <a:pPr algn="ctr"/>
            <a:r>
              <a:rPr lang="tr-TR" sz="2400" dirty="0" smtClean="0">
                <a:solidFill>
                  <a:srgbClr val="FF0000"/>
                </a:solidFill>
              </a:rPr>
              <a:t>KVK m.30</a:t>
            </a:r>
            <a:endParaRPr lang="tr-TR" sz="2400" dirty="0">
              <a:solidFill>
                <a:srgbClr val="FF0000"/>
              </a:solidFill>
            </a:endParaRPr>
          </a:p>
        </p:txBody>
      </p:sp>
      <p:sp>
        <p:nvSpPr>
          <p:cNvPr id="6" name="Gözyaşı Damlası 5"/>
          <p:cNvSpPr/>
          <p:nvPr/>
        </p:nvSpPr>
        <p:spPr>
          <a:xfrm>
            <a:off x="3962913" y="4005064"/>
            <a:ext cx="3859691" cy="2232248"/>
          </a:xfrm>
          <a:prstGeom prst="teardrop">
            <a:avLst/>
          </a:prstGeom>
          <a:solidFill>
            <a:srgbClr val="FF0000"/>
          </a:solidFill>
          <a:ln w="57150">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b="1" dirty="0" smtClean="0">
                <a:latin typeface="Calibri" panose="020F0502020204030204" pitchFamily="34" charset="0"/>
              </a:rPr>
              <a:t>Duruma göre;</a:t>
            </a:r>
          </a:p>
          <a:p>
            <a:pPr algn="ctr"/>
            <a:r>
              <a:rPr lang="tr-TR" sz="2400" b="1" dirty="0" smtClean="0">
                <a:latin typeface="Calibri" panose="020F0502020204030204" pitchFamily="34" charset="0"/>
              </a:rPr>
              <a:t>1- Yıllık Beyanname,</a:t>
            </a:r>
          </a:p>
          <a:p>
            <a:pPr algn="ctr"/>
            <a:r>
              <a:rPr lang="tr-TR" sz="2400" b="1" dirty="0" smtClean="0">
                <a:latin typeface="Calibri" panose="020F0502020204030204" pitchFamily="34" charset="0"/>
              </a:rPr>
              <a:t>2- Özel Beyanname</a:t>
            </a:r>
            <a:endParaRPr lang="tr-TR" sz="2400" b="1" dirty="0">
              <a:latin typeface="Calibri" panose="020F0502020204030204" pitchFamily="34" charset="0"/>
            </a:endParaRPr>
          </a:p>
        </p:txBody>
      </p:sp>
      <p:sp>
        <p:nvSpPr>
          <p:cNvPr id="3" name="Yukarı Ok Belirtme Çizgisi 2"/>
          <p:cNvSpPr/>
          <p:nvPr/>
        </p:nvSpPr>
        <p:spPr>
          <a:xfrm>
            <a:off x="8974732" y="3111932"/>
            <a:ext cx="2697641" cy="2736304"/>
          </a:xfrm>
          <a:prstGeom prst="upArrowCallou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latin typeface="Calibri" panose="020F0502020204030204" pitchFamily="34" charset="0"/>
              </a:rPr>
              <a:t>VERGİ ANLAŞMALARI</a:t>
            </a:r>
            <a:endParaRPr lang="tr-TR" sz="3200" b="1" dirty="0">
              <a:latin typeface="Calibri" panose="020F0502020204030204" pitchFamily="34" charset="0"/>
            </a:endParaRPr>
          </a:p>
        </p:txBody>
      </p:sp>
      <p:sp>
        <p:nvSpPr>
          <p:cNvPr id="7" name="Şeritli Sağ Ok 6"/>
          <p:cNvSpPr/>
          <p:nvPr/>
        </p:nvSpPr>
        <p:spPr>
          <a:xfrm rot="8481419">
            <a:off x="7487488" y="1123377"/>
            <a:ext cx="3924717" cy="2609006"/>
          </a:xfrm>
          <a:prstGeom prst="striped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400" b="1" dirty="0" smtClean="0">
                <a:solidFill>
                  <a:schemeClr val="bg1"/>
                </a:solidFill>
                <a:effectLst>
                  <a:outerShdw blurRad="38100" dist="38100" dir="2700000" algn="tl">
                    <a:srgbClr val="000000">
                      <a:alpha val="43137"/>
                    </a:srgbClr>
                  </a:outerShdw>
                </a:effectLst>
              </a:rPr>
              <a:t>Vergilendirme yetkisi hangi ülkede</a:t>
            </a:r>
            <a:endParaRPr lang="tr-TR"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009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748" y="404664"/>
            <a:ext cx="5184576" cy="620936"/>
          </a:xfrm>
        </p:spPr>
        <p:txBody>
          <a:bodyPr>
            <a:normAutofit fontScale="90000"/>
          </a:bodyPr>
          <a:lstStyle/>
          <a:p>
            <a:pPr algn="ctr"/>
            <a:r>
              <a:rPr lang="tr-TR" b="1" dirty="0" smtClean="0">
                <a:solidFill>
                  <a:schemeClr val="tx1"/>
                </a:solidFill>
              </a:rPr>
              <a:t>ÖRTÜLÜ KAZANÇ RAPORU</a:t>
            </a:r>
            <a:endParaRPr lang="tr-TR" dirty="0">
              <a:solidFill>
                <a:schemeClr val="tx1"/>
              </a:solidFill>
            </a:endParaRPr>
          </a:p>
        </p:txBody>
      </p:sp>
      <p:sp>
        <p:nvSpPr>
          <p:cNvPr id="4" name="Akış Çizelgesi: Veri 3"/>
          <p:cNvSpPr/>
          <p:nvPr/>
        </p:nvSpPr>
        <p:spPr>
          <a:xfrm>
            <a:off x="2494012" y="1468586"/>
            <a:ext cx="9118749" cy="4752528"/>
          </a:xfrm>
          <a:prstGeom prst="flowChartInputOutput">
            <a:avLst/>
          </a:prstGeom>
          <a:solidFill>
            <a:srgbClr val="FFFF00"/>
          </a:solidFill>
          <a:ln w="57150">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a:solidFill>
                  <a:schemeClr val="tx1"/>
                </a:solidFill>
                <a:latin typeface="Calibri" panose="020F0502020204030204" pitchFamily="34" charset="0"/>
              </a:rPr>
              <a:t>- Serbest bölgelerde faaliyette bulunan kurumlar vergisi mükelleflerinin ilişkili kişilerle yaptıkları yurt dışı işlemleri,</a:t>
            </a:r>
          </a:p>
          <a:p>
            <a:pPr algn="just"/>
            <a:r>
              <a:rPr lang="tr-TR" b="1" dirty="0">
                <a:solidFill>
                  <a:schemeClr val="tx1"/>
                </a:solidFill>
                <a:latin typeface="Calibri" panose="020F0502020204030204" pitchFamily="34" charset="0"/>
              </a:rPr>
              <a:t>- Diğer kurumlar vergisi mükelleflerinin ilişkili kişilerle yaptıkları yurt içi işlemleri,</a:t>
            </a:r>
          </a:p>
          <a:p>
            <a:pPr algn="just"/>
            <a:r>
              <a:rPr lang="tr-TR" b="1" dirty="0">
                <a:solidFill>
                  <a:schemeClr val="tx1"/>
                </a:solidFill>
                <a:latin typeface="Calibri" panose="020F0502020204030204" pitchFamily="34" charset="0"/>
              </a:rPr>
              <a:t>- Gelir vergisi mükelleflerinin ilişkili kişilerle yaptıkları yurt içi ve yurt dışı işlemlerine </a:t>
            </a:r>
          </a:p>
          <a:p>
            <a:pPr algn="just"/>
            <a:r>
              <a:rPr lang="tr-TR" b="1" dirty="0">
                <a:solidFill>
                  <a:schemeClr val="tx1"/>
                </a:solidFill>
                <a:latin typeface="Calibri" panose="020F0502020204030204" pitchFamily="34" charset="0"/>
              </a:rPr>
              <a:t>ilişkin olarak Yıllık Transfer Fiyatlandırması Raporu hazırlamalarına gerek bulunmamaktadır. Ancak rapor hazırlama zorunluluğu bulunmayan mükelleflerin </a:t>
            </a:r>
            <a:r>
              <a:rPr lang="tr-TR" b="1" dirty="0" smtClean="0">
                <a:solidFill>
                  <a:schemeClr val="tx1"/>
                </a:solidFill>
                <a:latin typeface="Calibri" panose="020F0502020204030204" pitchFamily="34" charset="0"/>
              </a:rPr>
              <a:t>tebliğde belirtilen </a:t>
            </a:r>
            <a:r>
              <a:rPr lang="tr-TR" b="1" dirty="0">
                <a:solidFill>
                  <a:schemeClr val="tx1"/>
                </a:solidFill>
                <a:latin typeface="Calibri" panose="020F0502020204030204" pitchFamily="34" charset="0"/>
              </a:rPr>
              <a:t>bilgi ve belgeleri istenmesi durumunda İdare'ye veya vergi incelemesi yapmaya yetkili olanlara ibraz edecekleri tabiidir."</a:t>
            </a:r>
          </a:p>
        </p:txBody>
      </p:sp>
      <p:sp>
        <p:nvSpPr>
          <p:cNvPr id="3" name="Sağ Ok 2"/>
          <p:cNvSpPr/>
          <p:nvPr/>
        </p:nvSpPr>
        <p:spPr>
          <a:xfrm>
            <a:off x="139452" y="2241847"/>
            <a:ext cx="2786608" cy="3206007"/>
          </a:xfrm>
          <a:prstGeom prst="righ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rPr>
              <a:t>RAPOR HAZIRLAMAYACAK MÜKELLEFLER</a:t>
            </a:r>
          </a:p>
          <a:p>
            <a:pPr algn="ctr"/>
            <a:r>
              <a:rPr lang="tr-TR" sz="2000" b="1" dirty="0" smtClean="0">
                <a:solidFill>
                  <a:schemeClr val="bg1"/>
                </a:solidFill>
                <a:effectLst>
                  <a:outerShdw blurRad="38100" dist="38100" dir="2700000" algn="tl">
                    <a:srgbClr val="000000">
                      <a:alpha val="43137"/>
                    </a:srgbClr>
                  </a:outerShdw>
                </a:effectLst>
              </a:rPr>
              <a:t>(TR F. GT)</a:t>
            </a:r>
            <a:endParaRPr lang="tr-TR"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538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748" y="404664"/>
            <a:ext cx="5184576" cy="620936"/>
          </a:xfrm>
        </p:spPr>
        <p:txBody>
          <a:bodyPr>
            <a:normAutofit fontScale="90000"/>
          </a:bodyPr>
          <a:lstStyle/>
          <a:p>
            <a:pPr algn="ctr"/>
            <a:r>
              <a:rPr lang="tr-TR" b="1" dirty="0" smtClean="0">
                <a:solidFill>
                  <a:schemeClr val="tx1"/>
                </a:solidFill>
              </a:rPr>
              <a:t>ÖRTÜLÜ KAZANÇ RAPORU</a:t>
            </a:r>
            <a:endParaRPr lang="tr-TR" dirty="0">
              <a:solidFill>
                <a:schemeClr val="tx1"/>
              </a:solidFill>
            </a:endParaRPr>
          </a:p>
        </p:txBody>
      </p:sp>
      <p:sp>
        <p:nvSpPr>
          <p:cNvPr id="4" name="Akış Çizelgesi: Veri 3"/>
          <p:cNvSpPr/>
          <p:nvPr/>
        </p:nvSpPr>
        <p:spPr>
          <a:xfrm>
            <a:off x="2494012" y="1484784"/>
            <a:ext cx="9118749" cy="4752528"/>
          </a:xfrm>
          <a:prstGeom prst="flowChartInputOutput">
            <a:avLst/>
          </a:prstGeom>
          <a:solidFill>
            <a:srgbClr val="FFFF00"/>
          </a:solidFill>
          <a:ln w="57150">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a:solidFill>
                  <a:schemeClr val="tx1"/>
                </a:solidFill>
                <a:latin typeface="Calibri" panose="020F0502020204030204" pitchFamily="34" charset="0"/>
              </a:rPr>
              <a:t>Söz konusu bilgi ve belgeler aşağıdaki gibidir:</a:t>
            </a:r>
          </a:p>
          <a:p>
            <a:pPr marL="342900" indent="-342900" algn="just">
              <a:buFont typeface="+mj-lt"/>
              <a:buAutoNum type="arabicPeriod"/>
            </a:pPr>
            <a:r>
              <a:rPr lang="tr-TR" b="1" dirty="0">
                <a:solidFill>
                  <a:schemeClr val="tx1"/>
                </a:solidFill>
                <a:latin typeface="Calibri" panose="020F0502020204030204" pitchFamily="34" charset="0"/>
              </a:rPr>
              <a:t>Mükellefin faaliyetlerinin tanımı, organizasyon yapısı (merkez, şube) ve ortakları, sermaye yapısı, içinde bulunduğu sektör, ekonomik ve hukuki geçmişi hakkında özet bilgiler, ilişkili kişilerin tanımı (vergi kimlik numaraları, adresleri, telefon numaraları vb.) ve bu kişiler arasındaki mülkiyet ilişkilerine ilişkin bilgiler </a:t>
            </a:r>
          </a:p>
          <a:p>
            <a:pPr marL="342900" indent="-342900" algn="just">
              <a:buFont typeface="+mj-lt"/>
              <a:buAutoNum type="arabicPeriod"/>
            </a:pPr>
            <a:r>
              <a:rPr lang="tr-TR" b="1" dirty="0">
                <a:solidFill>
                  <a:schemeClr val="tx1"/>
                </a:solidFill>
                <a:latin typeface="Calibri" panose="020F0502020204030204" pitchFamily="34" charset="0"/>
              </a:rPr>
              <a:t>Üstlenilen işlevleri, sahip olunan riskleri ve kullanılan varlıkları içeren tüm bilgiler,</a:t>
            </a:r>
          </a:p>
          <a:p>
            <a:pPr marL="342900" indent="-342900" algn="just">
              <a:buFont typeface="+mj-lt"/>
              <a:buAutoNum type="arabicPeriod"/>
            </a:pPr>
            <a:r>
              <a:rPr lang="tr-TR" b="1" dirty="0">
                <a:solidFill>
                  <a:schemeClr val="tx1"/>
                </a:solidFill>
                <a:latin typeface="Calibri" panose="020F0502020204030204" pitchFamily="34" charset="0"/>
              </a:rPr>
              <a:t>İşlem konusu yıla ilişkin ürün fiyat listeleri, </a:t>
            </a:r>
          </a:p>
          <a:p>
            <a:pPr marL="342900" indent="-342900" algn="just">
              <a:buFont typeface="+mj-lt"/>
              <a:buAutoNum type="arabicPeriod"/>
            </a:pPr>
            <a:r>
              <a:rPr lang="tr-TR" b="1" dirty="0">
                <a:solidFill>
                  <a:schemeClr val="tx1"/>
                </a:solidFill>
                <a:latin typeface="Calibri" panose="020F0502020204030204" pitchFamily="34" charset="0"/>
              </a:rPr>
              <a:t>İşlem konusu yıla ilişkin üretim maliyetleri,</a:t>
            </a:r>
          </a:p>
          <a:p>
            <a:pPr marL="342900" indent="-342900" algn="just">
              <a:buFont typeface="+mj-lt"/>
              <a:buAutoNum type="arabicPeriod"/>
            </a:pPr>
            <a:r>
              <a:rPr lang="tr-TR" b="1" dirty="0">
                <a:solidFill>
                  <a:schemeClr val="tx1"/>
                </a:solidFill>
                <a:latin typeface="Calibri" panose="020F0502020204030204" pitchFamily="34" charset="0"/>
              </a:rPr>
              <a:t>İşlem konusu yıl içinde ilişkili ve ilişkisiz kişilerle yapılan işlemlerin miktarı ile fatura, dekont ve benzeri belgeler, </a:t>
            </a:r>
          </a:p>
          <a:p>
            <a:pPr marL="342900" indent="-342900" algn="just">
              <a:buFont typeface="+mj-lt"/>
              <a:buAutoNum type="arabicPeriod"/>
            </a:pPr>
            <a:r>
              <a:rPr lang="tr-TR" b="1" dirty="0">
                <a:solidFill>
                  <a:schemeClr val="tx1"/>
                </a:solidFill>
                <a:latin typeface="Calibri" panose="020F0502020204030204" pitchFamily="34" charset="0"/>
              </a:rPr>
              <a:t>İşlem konusu yıl içinde ilişkili kişilerle yapılan tüm sözleşme örnekleri,</a:t>
            </a:r>
          </a:p>
        </p:txBody>
      </p:sp>
      <p:sp>
        <p:nvSpPr>
          <p:cNvPr id="3" name="Sağ Ok 2"/>
          <p:cNvSpPr/>
          <p:nvPr/>
        </p:nvSpPr>
        <p:spPr>
          <a:xfrm>
            <a:off x="139452" y="2241847"/>
            <a:ext cx="2786608" cy="3206007"/>
          </a:xfrm>
          <a:prstGeom prst="righ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rPr>
              <a:t>İBRAZ EDİLECEK BELGELER</a:t>
            </a:r>
          </a:p>
          <a:p>
            <a:pPr algn="ctr"/>
            <a:r>
              <a:rPr lang="tr-TR" sz="2000" b="1" dirty="0" smtClean="0">
                <a:solidFill>
                  <a:schemeClr val="bg1"/>
                </a:solidFill>
                <a:effectLst>
                  <a:outerShdw blurRad="38100" dist="38100" dir="2700000" algn="tl">
                    <a:srgbClr val="000000">
                      <a:alpha val="43137"/>
                    </a:srgbClr>
                  </a:outerShdw>
                </a:effectLst>
              </a:rPr>
              <a:t>(TR F. GT)</a:t>
            </a:r>
            <a:endParaRPr lang="tr-TR"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728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748" y="404664"/>
            <a:ext cx="5184576" cy="620936"/>
          </a:xfrm>
        </p:spPr>
        <p:txBody>
          <a:bodyPr>
            <a:normAutofit fontScale="90000"/>
          </a:bodyPr>
          <a:lstStyle/>
          <a:p>
            <a:pPr algn="ctr"/>
            <a:r>
              <a:rPr lang="tr-TR" b="1" dirty="0" smtClean="0">
                <a:solidFill>
                  <a:schemeClr val="tx1"/>
                </a:solidFill>
              </a:rPr>
              <a:t>ÖRTÜLÜ KAZANÇ RAPORU</a:t>
            </a:r>
            <a:endParaRPr lang="tr-TR" dirty="0">
              <a:solidFill>
                <a:schemeClr val="tx1"/>
              </a:solidFill>
            </a:endParaRPr>
          </a:p>
        </p:txBody>
      </p:sp>
      <p:sp>
        <p:nvSpPr>
          <p:cNvPr id="4" name="Akış Çizelgesi: Veri 3"/>
          <p:cNvSpPr/>
          <p:nvPr/>
        </p:nvSpPr>
        <p:spPr>
          <a:xfrm>
            <a:off x="1989956" y="1025600"/>
            <a:ext cx="10009112" cy="5832400"/>
          </a:xfrm>
          <a:prstGeom prst="flowChartInputOutput">
            <a:avLst/>
          </a:prstGeom>
          <a:solidFill>
            <a:srgbClr val="FFFF00"/>
          </a:solidFill>
          <a:ln w="57150">
            <a:solidFill>
              <a:schemeClr val="accent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a:solidFill>
                  <a:schemeClr val="tx1"/>
                </a:solidFill>
                <a:latin typeface="Calibri" panose="020F0502020204030204" pitchFamily="34" charset="0"/>
              </a:rPr>
              <a:t>Söz konusu bilgi ve belgeler aşağıdaki gibidir:</a:t>
            </a:r>
          </a:p>
          <a:p>
            <a:pPr marL="342900" indent="-342900" algn="just">
              <a:buFont typeface="+mj-lt"/>
              <a:buAutoNum type="arabicPeriod"/>
            </a:pPr>
            <a:r>
              <a:rPr lang="tr-TR" sz="2400" b="1" dirty="0">
                <a:solidFill>
                  <a:srgbClr val="FF0000"/>
                </a:solidFill>
                <a:latin typeface="Calibri" panose="020F0502020204030204" pitchFamily="34" charset="0"/>
              </a:rPr>
              <a:t>İlişkili kişilere ait özet mali tablolar, </a:t>
            </a:r>
          </a:p>
          <a:p>
            <a:pPr marL="342900" indent="-342900" algn="just">
              <a:buFont typeface="+mj-lt"/>
              <a:buAutoNum type="arabicPeriod"/>
            </a:pPr>
            <a:r>
              <a:rPr lang="tr-TR" b="1" dirty="0">
                <a:solidFill>
                  <a:schemeClr val="tx1"/>
                </a:solidFill>
                <a:latin typeface="Calibri" panose="020F0502020204030204" pitchFamily="34" charset="0"/>
              </a:rPr>
              <a:t>İlişkili kişiler arasındaki işlemlere uygulanan şirket içi fiyatlandırma politikası,</a:t>
            </a:r>
          </a:p>
          <a:p>
            <a:pPr marL="342900" indent="-342900" algn="just">
              <a:buFont typeface="+mj-lt"/>
              <a:buAutoNum type="arabicPeriod"/>
            </a:pPr>
            <a:r>
              <a:rPr lang="tr-TR" b="1" dirty="0">
                <a:solidFill>
                  <a:schemeClr val="tx1"/>
                </a:solidFill>
                <a:latin typeface="Calibri" panose="020F0502020204030204" pitchFamily="34" charset="0"/>
              </a:rPr>
              <a:t>İlişkili kişiler tarafından farklı muhasebe standartları ve yöntemleri kullanılıyor ise bunlara ilişkin bilgi, </a:t>
            </a:r>
          </a:p>
          <a:p>
            <a:pPr marL="342900" indent="-342900" algn="just">
              <a:buFont typeface="+mj-lt"/>
              <a:buAutoNum type="arabicPeriod"/>
            </a:pPr>
            <a:r>
              <a:rPr lang="tr-TR" b="1" dirty="0">
                <a:solidFill>
                  <a:schemeClr val="tx1"/>
                </a:solidFill>
                <a:latin typeface="Calibri" panose="020F0502020204030204" pitchFamily="34" charset="0"/>
              </a:rPr>
              <a:t>Gayri maddi varlıkların mülkiyetine ve alınan veya ödenen gayri maddi hak bedellerine ilişkin bilgi,</a:t>
            </a:r>
          </a:p>
          <a:p>
            <a:pPr marL="342900" indent="-342900" algn="just">
              <a:buFont typeface="+mj-lt"/>
              <a:buAutoNum type="arabicPeriod"/>
            </a:pPr>
            <a:r>
              <a:rPr lang="tr-TR" b="1" dirty="0">
                <a:solidFill>
                  <a:schemeClr val="tx1"/>
                </a:solidFill>
                <a:latin typeface="Calibri" panose="020F0502020204030204" pitchFamily="34" charset="0"/>
              </a:rPr>
              <a:t>Kullanılan transfer fiyatlandırması yönteminin seçilme nedeni ve uygulanmasına ilişkin bilgi ve belgeler (iç ve/veya dış emsaller, </a:t>
            </a:r>
            <a:r>
              <a:rPr lang="tr-TR" b="1" dirty="0" err="1">
                <a:solidFill>
                  <a:schemeClr val="tx1"/>
                </a:solidFill>
                <a:latin typeface="Calibri" panose="020F0502020204030204" pitchFamily="34" charset="0"/>
              </a:rPr>
              <a:t>karşılaştırılabilirlik</a:t>
            </a:r>
            <a:r>
              <a:rPr lang="tr-TR" b="1" dirty="0">
                <a:solidFill>
                  <a:schemeClr val="tx1"/>
                </a:solidFill>
                <a:latin typeface="Calibri" panose="020F0502020204030204" pitchFamily="34" charset="0"/>
              </a:rPr>
              <a:t> analizi), </a:t>
            </a:r>
          </a:p>
          <a:p>
            <a:pPr marL="342900" indent="-342900" algn="just">
              <a:buFont typeface="+mj-lt"/>
              <a:buAutoNum type="arabicPeriod"/>
            </a:pPr>
            <a:r>
              <a:rPr lang="tr-TR" b="1" dirty="0">
                <a:solidFill>
                  <a:schemeClr val="tx1"/>
                </a:solidFill>
                <a:latin typeface="Calibri" panose="020F0502020204030204" pitchFamily="34" charset="0"/>
              </a:rPr>
              <a:t>Emsallere uygun fiyat ya da kâr marjının saptanmasında kullanılan hesaplamalar ve yapılan varsayımlara ilişkin ayrıntılı bilgiler,</a:t>
            </a:r>
          </a:p>
          <a:p>
            <a:pPr marL="342900" indent="-342900" algn="just">
              <a:buFont typeface="+mj-lt"/>
              <a:buAutoNum type="arabicPeriod"/>
            </a:pPr>
            <a:r>
              <a:rPr lang="tr-TR" b="1" dirty="0">
                <a:solidFill>
                  <a:schemeClr val="tx1"/>
                </a:solidFill>
                <a:latin typeface="Calibri" panose="020F0502020204030204" pitchFamily="34" charset="0"/>
              </a:rPr>
              <a:t>Belli bir emsal fiyat aralığı tespit edilmişse, bu aralığın tespitinde kullanılan yöntem, </a:t>
            </a:r>
          </a:p>
          <a:p>
            <a:pPr marL="342900" indent="-342900" algn="just">
              <a:buFont typeface="+mj-lt"/>
              <a:buAutoNum type="arabicPeriod"/>
            </a:pPr>
            <a:r>
              <a:rPr lang="tr-TR" b="1" dirty="0">
                <a:solidFill>
                  <a:schemeClr val="tx1"/>
                </a:solidFill>
                <a:latin typeface="Calibri" panose="020F0502020204030204" pitchFamily="34" charset="0"/>
              </a:rPr>
              <a:t>Emsal fiyatın tespit edilmesi için gerekli diğer </a:t>
            </a:r>
            <a:r>
              <a:rPr lang="tr-TR" b="1" dirty="0" smtClean="0">
                <a:solidFill>
                  <a:schemeClr val="tx1"/>
                </a:solidFill>
                <a:latin typeface="Calibri" panose="020F0502020204030204" pitchFamily="34" charset="0"/>
              </a:rPr>
              <a:t>belgeler.</a:t>
            </a:r>
          </a:p>
          <a:p>
            <a:pPr algn="just"/>
            <a:r>
              <a:rPr lang="tr-TR" sz="2400" b="1" dirty="0">
                <a:solidFill>
                  <a:srgbClr val="FF0000"/>
                </a:solidFill>
                <a:latin typeface="Calibri" panose="020F0502020204030204" pitchFamily="34" charset="0"/>
              </a:rPr>
              <a:t>İdare gerekli gördüğü takdirde mükelleften ilave bilgi ve belge talebinde bulunabilir.</a:t>
            </a:r>
          </a:p>
        </p:txBody>
      </p:sp>
      <p:sp>
        <p:nvSpPr>
          <p:cNvPr id="3" name="Sağ Ok 2"/>
          <p:cNvSpPr/>
          <p:nvPr/>
        </p:nvSpPr>
        <p:spPr>
          <a:xfrm>
            <a:off x="139452" y="2241847"/>
            <a:ext cx="2786608" cy="3206007"/>
          </a:xfrm>
          <a:prstGeom prst="righ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effectLst>
                  <a:outerShdw blurRad="38100" dist="38100" dir="2700000" algn="tl">
                    <a:srgbClr val="000000">
                      <a:alpha val="43137"/>
                    </a:srgbClr>
                  </a:outerShdw>
                </a:effectLst>
              </a:rPr>
              <a:t>İBRAZ EDİLECEK BELGELER</a:t>
            </a:r>
          </a:p>
          <a:p>
            <a:pPr algn="ctr"/>
            <a:r>
              <a:rPr lang="tr-TR" sz="2000" b="1" dirty="0" smtClean="0">
                <a:solidFill>
                  <a:schemeClr val="bg1"/>
                </a:solidFill>
                <a:effectLst>
                  <a:outerShdw blurRad="38100" dist="38100" dir="2700000" algn="tl">
                    <a:srgbClr val="000000">
                      <a:alpha val="43137"/>
                    </a:srgbClr>
                  </a:outerShdw>
                </a:effectLst>
              </a:rPr>
              <a:t>(TR F. GT)</a:t>
            </a:r>
            <a:endParaRPr lang="tr-TR"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868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5" name="Satır Belirtme Çizgisi 3 (Kenarlık Yok) 4"/>
          <p:cNvSpPr/>
          <p:nvPr/>
        </p:nvSpPr>
        <p:spPr>
          <a:xfrm>
            <a:off x="4366220" y="1752569"/>
            <a:ext cx="4536504" cy="3672408"/>
          </a:xfrm>
          <a:prstGeom prst="callout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UYGULAMA İÇİN TEBLİĞ ÇIKARILDI</a:t>
            </a:r>
            <a:endParaRPr lang="tr-TR" sz="2400" dirty="0"/>
          </a:p>
        </p:txBody>
      </p:sp>
    </p:spTree>
    <p:extLst>
      <p:ext uri="{BB962C8B-B14F-4D97-AF65-F5344CB8AC3E}">
        <p14:creationId xmlns:p14="http://schemas.microsoft.com/office/powerpoint/2010/main" val="1217722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2133972" y="1484784"/>
            <a:ext cx="9217024"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YATIRIM DÖNEMİNDE İNDİRİM</a:t>
            </a:r>
          </a:p>
          <a:p>
            <a:pPr algn="ctr"/>
            <a:endParaRPr lang="tr-TR" sz="2400" b="1" dirty="0" smtClean="0"/>
          </a:p>
          <a:p>
            <a:pPr algn="just"/>
            <a:r>
              <a:rPr lang="tr-TR" sz="2400" b="1" dirty="0"/>
              <a:t>Y</a:t>
            </a:r>
            <a:r>
              <a:rPr lang="tr-TR" sz="2400" b="1" dirty="0" smtClean="0"/>
              <a:t>atırım </a:t>
            </a:r>
            <a:r>
              <a:rPr lang="tr-TR" sz="2400" b="1" dirty="0"/>
              <a:t>teşvik belgesi kapsamındaki yatırımlarının </a:t>
            </a:r>
            <a:r>
              <a:rPr lang="tr-TR" sz="2400" b="1" u="sng" dirty="0">
                <a:solidFill>
                  <a:srgbClr val="FFFF00"/>
                </a:solidFill>
              </a:rPr>
              <a:t>yatırım döneminde diğer faaliyetlerinden </a:t>
            </a:r>
            <a:r>
              <a:rPr lang="tr-TR" sz="2400" b="1" dirty="0">
                <a:solidFill>
                  <a:srgbClr val="FFFF00"/>
                </a:solidFill>
              </a:rPr>
              <a:t>1/1/2013</a:t>
            </a:r>
            <a:r>
              <a:rPr lang="tr-TR" sz="2400" b="1" dirty="0"/>
              <a:t> tarihinden itibaren elde ettikleri kazançlarına, indirimli kurumlar </a:t>
            </a:r>
            <a:r>
              <a:rPr lang="tr-TR" sz="2400" b="1" dirty="0" smtClean="0"/>
              <a:t>vergisi </a:t>
            </a:r>
            <a:r>
              <a:rPr lang="tr-TR" sz="2400" b="1" dirty="0"/>
              <a:t>uygulanması suretiyle yatırıma katkı tutarının kısmen kullandırılması mümkün hale gelmiştir. </a:t>
            </a:r>
          </a:p>
        </p:txBody>
      </p:sp>
    </p:spTree>
    <p:extLst>
      <p:ext uri="{BB962C8B-B14F-4D97-AF65-F5344CB8AC3E}">
        <p14:creationId xmlns:p14="http://schemas.microsoft.com/office/powerpoint/2010/main" val="160134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YATIRIM DÖNEMİNDE İNDİRİM</a:t>
            </a:r>
          </a:p>
          <a:p>
            <a:pPr algn="ctr"/>
            <a:endParaRPr lang="tr-TR" sz="2400" b="1" dirty="0" smtClean="0"/>
          </a:p>
          <a:p>
            <a:pPr algn="just"/>
            <a:r>
              <a:rPr lang="tr-TR" sz="2400" b="1" dirty="0"/>
              <a:t>2012/3305 sayılı Karar kapsamında düzenlenmiş yatırım teşvik belgeleri kapsamındaki yatırımlarına fiilen başladıkları tarihten itibaren, hesaplanacak yatırıma katkı tutarına mahsuben; </a:t>
            </a:r>
          </a:p>
          <a:p>
            <a:pPr algn="just"/>
            <a:r>
              <a:rPr lang="tr-TR" sz="2400" b="1" dirty="0">
                <a:solidFill>
                  <a:srgbClr val="FFFF00"/>
                </a:solidFill>
              </a:rPr>
              <a:t>a) Toplam yatırıma katkı tutarının Bakanlar Kurulu Kararı ile belirlenen oranını geçmemek ve </a:t>
            </a:r>
          </a:p>
          <a:p>
            <a:pPr algn="just"/>
            <a:r>
              <a:rPr lang="tr-TR" sz="2400" b="1" dirty="0">
                <a:solidFill>
                  <a:srgbClr val="FFFF00"/>
                </a:solidFill>
              </a:rPr>
              <a:t>b) Gerçekleştirilen yatırım harcaması tutarını aşmamak </a:t>
            </a:r>
          </a:p>
          <a:p>
            <a:pPr algn="just"/>
            <a:r>
              <a:rPr lang="tr-TR" sz="2400" b="1" dirty="0" smtClean="0">
                <a:solidFill>
                  <a:srgbClr val="FFFF00"/>
                </a:solidFill>
              </a:rPr>
              <a:t>üzere</a:t>
            </a:r>
            <a:r>
              <a:rPr lang="tr-TR" sz="2400" b="1" dirty="0">
                <a:solidFill>
                  <a:srgbClr val="FFFF00"/>
                </a:solidFill>
              </a:rPr>
              <a:t>, yatırım döneminde </a:t>
            </a:r>
            <a:r>
              <a:rPr lang="tr-TR" sz="2400" b="1" u="sng" dirty="0">
                <a:solidFill>
                  <a:srgbClr val="FFFF00"/>
                </a:solidFill>
              </a:rPr>
              <a:t>diğer faaliyetlerinden 1/1/2013 tarihinden itibaren elde ettikleri kazançlarına indirimli kurumlar vergisi uygulanabilecektir. </a:t>
            </a:r>
          </a:p>
        </p:txBody>
      </p:sp>
    </p:spTree>
    <p:extLst>
      <p:ext uri="{BB962C8B-B14F-4D97-AF65-F5344CB8AC3E}">
        <p14:creationId xmlns:p14="http://schemas.microsoft.com/office/powerpoint/2010/main" val="151897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YATIRIM DÖNEMİNDE İNDİRİM</a:t>
            </a:r>
          </a:p>
          <a:p>
            <a:pPr algn="ctr"/>
            <a:endParaRPr lang="tr-TR" sz="2400" b="1" dirty="0" smtClean="0"/>
          </a:p>
          <a:p>
            <a:pPr algn="just"/>
            <a:r>
              <a:rPr lang="tr-TR" sz="2400" b="1" dirty="0"/>
              <a:t>Diğer faaliyetlerden elde edilen kazançlara indirimli kurumlar vergisi uygulanması açısından </a:t>
            </a:r>
            <a:r>
              <a:rPr lang="tr-TR" sz="2400" b="1" i="1" dirty="0">
                <a:solidFill>
                  <a:srgbClr val="FFFF00"/>
                </a:solidFill>
              </a:rPr>
              <a:t>“yatırım dönemi” </a:t>
            </a:r>
            <a:r>
              <a:rPr lang="tr-TR" sz="2400" b="1" dirty="0"/>
              <a:t>ifadesinden, yatırım teşvik belgesi kapsamındaki yatırıma fiilen başlanılan tarihi içeren geçici vergilendirme döneminin başından tamamlama vizesi yapılması amacıyla Ekonomi Bakanlığına müracaat tarihini içeren geçici vergilendirme döneminin son gününe kadar olan sürenin anlaşılması gerekmektedir. </a:t>
            </a:r>
            <a:endParaRPr lang="tr-TR" sz="2400" b="1" u="sng" dirty="0">
              <a:solidFill>
                <a:srgbClr val="FFFF00"/>
              </a:solidFill>
            </a:endParaRPr>
          </a:p>
        </p:txBody>
      </p:sp>
    </p:spTree>
    <p:extLst>
      <p:ext uri="{BB962C8B-B14F-4D97-AF65-F5344CB8AC3E}">
        <p14:creationId xmlns:p14="http://schemas.microsoft.com/office/powerpoint/2010/main" val="300993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DİĞER FAALİYETLERDEN ELDE EDİLEN KAZANÇ NEDİR?</a:t>
            </a:r>
          </a:p>
          <a:p>
            <a:pPr algn="ctr"/>
            <a:endParaRPr lang="tr-TR" sz="2400" b="1" dirty="0" smtClean="0"/>
          </a:p>
          <a:p>
            <a:pPr algn="just"/>
            <a:r>
              <a:rPr lang="tr-TR" sz="2400" b="1" dirty="0"/>
              <a:t>İndirimli vergi oranı uygulamasında, mükelleflerin gerek 2009/15199 sayılı ve gerekse 2012/3305 sayılı Karara göre düzenlenmiş yatırım teşvik belgeleri kapsamındaki yatırımlarının işletilmesinden elde edilen </a:t>
            </a:r>
            <a:r>
              <a:rPr lang="tr-TR" sz="3600" b="1" dirty="0">
                <a:solidFill>
                  <a:srgbClr val="FFFF00"/>
                </a:solidFill>
              </a:rPr>
              <a:t>kazançları dışında kalan </a:t>
            </a:r>
            <a:r>
              <a:rPr lang="tr-TR" sz="2400" b="1" dirty="0"/>
              <a:t>tüm kazançları diğer faaliyetlerden elde edilen kazanç olarak kabul edilecektir</a:t>
            </a:r>
            <a:r>
              <a:rPr lang="tr-TR" sz="2400" dirty="0"/>
              <a:t>. </a:t>
            </a:r>
            <a:endParaRPr lang="tr-TR" sz="2400" b="1" u="sng" dirty="0">
              <a:solidFill>
                <a:srgbClr val="FFFF00"/>
              </a:solidFill>
            </a:endParaRPr>
          </a:p>
        </p:txBody>
      </p:sp>
    </p:spTree>
    <p:extLst>
      <p:ext uri="{BB962C8B-B14F-4D97-AF65-F5344CB8AC3E}">
        <p14:creationId xmlns:p14="http://schemas.microsoft.com/office/powerpoint/2010/main" val="3615498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İstisnası:</a:t>
            </a:r>
          </a:p>
          <a:p>
            <a:pPr algn="just"/>
            <a:r>
              <a:rPr lang="tr-TR" sz="2400" b="1" dirty="0"/>
              <a:t>2009/15199 veya 2012/3305 sayılı Karara göre düzenlenmiş yatırım teşvik belgesi kapsamındaki yatırımların tamamlanmış ve indirimli vergi oranı uygulanmak suretiyle yatırıma katkı tutarlarının tamamının kullanılmış olması halinde, bu yatırımlardan, </a:t>
            </a:r>
            <a:r>
              <a:rPr lang="tr-TR" sz="2400" b="1" dirty="0">
                <a:solidFill>
                  <a:srgbClr val="FFFF00"/>
                </a:solidFill>
              </a:rPr>
              <a:t>hak kazanılan yatırıma katkı tutarının tamamının kullanıldığı hesap döneminden itibaren elde edilen kazançlar, indirimli vergi uygulamasında diğer faaliyetlerden elde edilen kazanç olarak değerlendirilebilecektir</a:t>
            </a:r>
            <a:r>
              <a:rPr lang="tr-TR" sz="2400" dirty="0"/>
              <a:t>. </a:t>
            </a:r>
            <a:endParaRPr lang="tr-TR" sz="2400" b="1" u="sng" dirty="0">
              <a:solidFill>
                <a:srgbClr val="FFFF00"/>
              </a:solidFill>
            </a:endParaRPr>
          </a:p>
        </p:txBody>
      </p:sp>
    </p:spTree>
    <p:extLst>
      <p:ext uri="{BB962C8B-B14F-4D97-AF65-F5344CB8AC3E}">
        <p14:creationId xmlns:p14="http://schemas.microsoft.com/office/powerpoint/2010/main" val="137023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YATIRIM DÖNEMİNDE İNDİRİM</a:t>
            </a:r>
          </a:p>
          <a:p>
            <a:pPr algn="ctr"/>
            <a:endParaRPr lang="tr-TR" sz="2400" b="1" dirty="0" smtClean="0"/>
          </a:p>
          <a:p>
            <a:pPr algn="just"/>
            <a:r>
              <a:rPr lang="tr-TR" sz="2400" b="1" dirty="0">
                <a:solidFill>
                  <a:srgbClr val="FFFF00"/>
                </a:solidFill>
              </a:rPr>
              <a:t>Y</a:t>
            </a:r>
            <a:r>
              <a:rPr lang="tr-TR" sz="2400" b="1" dirty="0" smtClean="0">
                <a:solidFill>
                  <a:srgbClr val="FFFF00"/>
                </a:solidFill>
              </a:rPr>
              <a:t>atırımın </a:t>
            </a:r>
            <a:r>
              <a:rPr lang="tr-TR" sz="2400" b="1" dirty="0">
                <a:solidFill>
                  <a:srgbClr val="FFFF00"/>
                </a:solidFill>
              </a:rPr>
              <a:t>fiilen tamamlandığı tarihin</a:t>
            </a:r>
            <a:r>
              <a:rPr lang="tr-TR" sz="2400" b="1" dirty="0"/>
              <a:t>, tamamlama vizesinin yapılmasına ilişkin olarak Ekonomi Bakanlığına müracaat tarihinden önceki bir geçici vergilendirme dönemine isabet etmesi halinde ise yatırımın fiilen tamamlandığı tarihi içeren geçici vergilendirme döneminin son gününün yatırım döneminin sona erdiği tarih olarak dikkate alınması gerekmektedir. </a:t>
            </a:r>
            <a:endParaRPr lang="tr-TR" sz="2400" b="1" u="sng" dirty="0">
              <a:solidFill>
                <a:srgbClr val="FFFF00"/>
              </a:solidFill>
            </a:endParaRPr>
          </a:p>
        </p:txBody>
      </p:sp>
    </p:spTree>
    <p:extLst>
      <p:ext uri="{BB962C8B-B14F-4D97-AF65-F5344CB8AC3E}">
        <p14:creationId xmlns:p14="http://schemas.microsoft.com/office/powerpoint/2010/main" val="413018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1804" y="1081554"/>
            <a:ext cx="2592288" cy="720080"/>
          </a:xfrm>
          <a:solidFill>
            <a:schemeClr val="accent6">
              <a:lumMod val="20000"/>
              <a:lumOff val="80000"/>
            </a:schemeClr>
          </a:solidFill>
        </p:spPr>
        <p:txBody>
          <a:bodyPr>
            <a:normAutofit fontScale="90000"/>
          </a:bodyPr>
          <a:lstStyle/>
          <a:p>
            <a:pPr algn="ctr"/>
            <a:r>
              <a:rPr lang="tr-TR" b="1" dirty="0" smtClean="0">
                <a:solidFill>
                  <a:schemeClr val="tx1"/>
                </a:solidFill>
              </a:rPr>
              <a:t>İÇ HUKUK</a:t>
            </a:r>
            <a:endParaRPr lang="tr-TR" b="1" dirty="0">
              <a:solidFill>
                <a:schemeClr val="tx1"/>
              </a:solidFill>
            </a:endParaRPr>
          </a:p>
        </p:txBody>
      </p:sp>
      <p:sp>
        <p:nvSpPr>
          <p:cNvPr id="4" name="Aşağı Ok Belirtme Çizgisi 3"/>
          <p:cNvSpPr/>
          <p:nvPr/>
        </p:nvSpPr>
        <p:spPr>
          <a:xfrm>
            <a:off x="5086300" y="253226"/>
            <a:ext cx="3816424" cy="1728192"/>
          </a:xfrm>
          <a:prstGeom prst="down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DAR MÜKELLEF</a:t>
            </a:r>
            <a:endParaRPr lang="tr-TR" sz="2400" b="1" dirty="0"/>
          </a:p>
        </p:txBody>
      </p:sp>
      <p:sp>
        <p:nvSpPr>
          <p:cNvPr id="5" name="Sağ Ok 4"/>
          <p:cNvSpPr/>
          <p:nvPr/>
        </p:nvSpPr>
        <p:spPr>
          <a:xfrm>
            <a:off x="355931" y="3356992"/>
            <a:ext cx="2592288" cy="151216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smtClean="0">
                <a:solidFill>
                  <a:srgbClr val="FF0000"/>
                </a:solidFill>
                <a:effectLst>
                  <a:outerShdw blurRad="38100" dist="38100" dir="2700000" algn="tl">
                    <a:srgbClr val="000000">
                      <a:alpha val="43137"/>
                    </a:srgbClr>
                  </a:outerShdw>
                </a:effectLst>
              </a:rPr>
              <a:t>KVK m.30/9;</a:t>
            </a:r>
          </a:p>
          <a:p>
            <a:pPr algn="ctr"/>
            <a:r>
              <a:rPr lang="tr-TR" sz="2400" b="1" dirty="0" smtClean="0">
                <a:solidFill>
                  <a:srgbClr val="FF0000"/>
                </a:solidFill>
                <a:effectLst>
                  <a:outerShdw blurRad="38100" dist="38100" dir="2700000" algn="tl">
                    <a:srgbClr val="000000">
                      <a:alpha val="43137"/>
                    </a:srgbClr>
                  </a:outerShdw>
                </a:effectLst>
              </a:rPr>
              <a:t> </a:t>
            </a:r>
            <a:endParaRPr lang="tr-TR" sz="2400" b="1" dirty="0">
              <a:solidFill>
                <a:srgbClr val="FF0000"/>
              </a:solidFill>
              <a:effectLst>
                <a:outerShdw blurRad="38100" dist="38100" dir="2700000" algn="tl">
                  <a:srgbClr val="000000">
                    <a:alpha val="43137"/>
                  </a:srgbClr>
                </a:outerShdw>
              </a:effectLst>
            </a:endParaRPr>
          </a:p>
        </p:txBody>
      </p:sp>
      <p:sp>
        <p:nvSpPr>
          <p:cNvPr id="3" name="Akış Çizelgesi: Önceden Tanımlı İşlem 2"/>
          <p:cNvSpPr/>
          <p:nvPr/>
        </p:nvSpPr>
        <p:spPr>
          <a:xfrm>
            <a:off x="3214092" y="2060848"/>
            <a:ext cx="8640960" cy="4536504"/>
          </a:xfrm>
          <a:prstGeom prst="flowChartPredefinedProcess">
            <a:avLst/>
          </a:prstGeom>
          <a:solidFill>
            <a:srgbClr val="00206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u="sng" dirty="0">
                <a:solidFill>
                  <a:srgbClr val="FFFF00"/>
                </a:solidFill>
                <a:latin typeface="Calibri" panose="020F0502020204030204" pitchFamily="34" charset="0"/>
              </a:rPr>
              <a:t>Ticari ve zirai kazançlar hariç olmak üzere </a:t>
            </a:r>
            <a:r>
              <a:rPr lang="tr-TR" sz="2000" b="1" dirty="0">
                <a:latin typeface="Calibri" panose="020F0502020204030204" pitchFamily="34" charset="0"/>
              </a:rPr>
              <a:t>bu maddeye </a:t>
            </a:r>
            <a:r>
              <a:rPr lang="tr-TR" sz="2000" b="1" dirty="0" smtClean="0">
                <a:latin typeface="Calibri" panose="020F0502020204030204" pitchFamily="34" charset="0"/>
              </a:rPr>
              <a:t>göre </a:t>
            </a:r>
            <a:r>
              <a:rPr lang="tr-TR" sz="2000" b="1" dirty="0">
                <a:latin typeface="Calibri" panose="020F0502020204030204" pitchFamily="34" charset="0"/>
              </a:rPr>
              <a:t>vergisi kesinti yoluyla alınan kazanç ve iratlar için Kanunun 24 veya 26 ncı maddelerine göre beyanname verilmesi veya bu madde kapsamına girmeyen kazanç ve iratlar için verilecek beyannamelere söz konusu kazanç ve iratların dahil edilmesi </a:t>
            </a:r>
            <a:r>
              <a:rPr lang="tr-TR" sz="2000" b="1" u="sng" dirty="0">
                <a:solidFill>
                  <a:srgbClr val="FFFF00"/>
                </a:solidFill>
                <a:effectLst>
                  <a:outerShdw blurRad="38100" dist="38100" dir="2700000" algn="tl">
                    <a:srgbClr val="000000">
                      <a:alpha val="43137"/>
                    </a:srgbClr>
                  </a:outerShdw>
                </a:effectLst>
                <a:latin typeface="Calibri" panose="020F0502020204030204" pitchFamily="34" charset="0"/>
              </a:rPr>
              <a:t>ihtiyaridir. </a:t>
            </a:r>
            <a:endParaRPr lang="tr-TR" sz="2000" b="1" u="sng" dirty="0" smtClean="0">
              <a:solidFill>
                <a:srgbClr val="FFFF00"/>
              </a:solidFill>
              <a:effectLst>
                <a:outerShdw blurRad="38100" dist="38100" dir="2700000" algn="tl">
                  <a:srgbClr val="000000">
                    <a:alpha val="43137"/>
                  </a:srgbClr>
                </a:outerShdw>
              </a:effectLst>
              <a:latin typeface="Calibri" panose="020F0502020204030204" pitchFamily="34" charset="0"/>
            </a:endParaRPr>
          </a:p>
          <a:p>
            <a:pPr algn="just"/>
            <a:r>
              <a:rPr lang="tr-TR" sz="2000" b="1" dirty="0" smtClean="0">
                <a:latin typeface="Calibri" panose="020F0502020204030204" pitchFamily="34" charset="0"/>
              </a:rPr>
              <a:t>Şu </a:t>
            </a:r>
            <a:r>
              <a:rPr lang="tr-TR" sz="2000" b="1" dirty="0">
                <a:latin typeface="Calibri" panose="020F0502020204030204" pitchFamily="34" charset="0"/>
              </a:rPr>
              <a:t>kadar ki, Gelir Vergisi Kanununun 75 inci maddesinin ikinci fıkrasının (5), (7) ve (14) numaralı bentlerinde yer alan menkul sermaye iratları ile fonların katılma belgelerinden ve yatırım ortaklıklarının hisse senetlerinden elde edilen kâr paylarının verilecek beyannamelere dahil edilmesi zorunludur. </a:t>
            </a:r>
            <a:r>
              <a:rPr lang="tr-TR" sz="2000" b="1" dirty="0" smtClean="0">
                <a:latin typeface="Calibri" panose="020F0502020204030204" pitchFamily="34" charset="0"/>
              </a:rPr>
              <a:t> </a:t>
            </a:r>
            <a:r>
              <a:rPr lang="tr-TR" sz="2000" b="1" dirty="0" smtClean="0">
                <a:solidFill>
                  <a:srgbClr val="FFFF00"/>
                </a:solidFill>
                <a:latin typeface="Calibri" panose="020F0502020204030204" pitchFamily="34" charset="0"/>
              </a:rPr>
              <a:t>(Bu hükmün istisnası da GVK geç.m.67 de yer almaktadır.)</a:t>
            </a:r>
            <a:endParaRPr lang="tr-TR" sz="2000" b="1" dirty="0">
              <a:solidFill>
                <a:srgbClr val="FFFF00"/>
              </a:solidFill>
              <a:latin typeface="Calibri" panose="020F0502020204030204" pitchFamily="34" charset="0"/>
            </a:endParaRPr>
          </a:p>
        </p:txBody>
      </p:sp>
    </p:spTree>
    <p:extLst>
      <p:ext uri="{BB962C8B-B14F-4D97-AF65-F5344CB8AC3E}">
        <p14:creationId xmlns:p14="http://schemas.microsoft.com/office/powerpoint/2010/main" val="311369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YATIRIM DÖNEMİNDE İNDİRİM</a:t>
            </a:r>
          </a:p>
          <a:p>
            <a:pPr algn="ctr"/>
            <a:endParaRPr lang="tr-TR" sz="2400" b="1" dirty="0" smtClean="0"/>
          </a:p>
          <a:p>
            <a:pPr algn="just"/>
            <a:r>
              <a:rPr lang="tr-TR" sz="2400" b="1" dirty="0"/>
              <a:t>Y</a:t>
            </a:r>
            <a:r>
              <a:rPr lang="tr-TR" sz="2400" b="1" dirty="0" smtClean="0"/>
              <a:t>atırım </a:t>
            </a:r>
            <a:r>
              <a:rPr lang="tr-TR" sz="2400" b="1" dirty="0"/>
              <a:t>döneminden sonra diğer </a:t>
            </a:r>
            <a:r>
              <a:rPr lang="tr-TR" sz="2400" b="1" dirty="0" smtClean="0"/>
              <a:t>faaliyetlerden </a:t>
            </a:r>
            <a:r>
              <a:rPr lang="tr-TR" sz="2400" b="1" dirty="0"/>
              <a:t>elde </a:t>
            </a:r>
            <a:r>
              <a:rPr lang="tr-TR" sz="2400" b="1" dirty="0" smtClean="0"/>
              <a:t>edilen </a:t>
            </a:r>
            <a:r>
              <a:rPr lang="tr-TR" sz="2400" b="1" dirty="0"/>
              <a:t>kazançlar genel oranda kurumlar vergisine tabi tutulacak olup bu dönemden itibaren, toplam yatırıma katkı tutarının yatırım döneminde kullanılmayan kısmına ulaşılıncaya kadar, sadece yatırım teşvik belgesi kapsamındaki bu yatırımdan elde edilen kazançlara indirimli kurumlar vergisi uygulanabilecektir. </a:t>
            </a:r>
            <a:endParaRPr lang="tr-TR" sz="2400" b="1" u="sng" dirty="0">
              <a:solidFill>
                <a:srgbClr val="FFFF00"/>
              </a:solidFill>
            </a:endParaRPr>
          </a:p>
        </p:txBody>
      </p:sp>
    </p:spTree>
    <p:extLst>
      <p:ext uri="{BB962C8B-B14F-4D97-AF65-F5344CB8AC3E}">
        <p14:creationId xmlns:p14="http://schemas.microsoft.com/office/powerpoint/2010/main" val="326056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YATIRIM DÖNEMİNDE İNDİRİM</a:t>
            </a:r>
          </a:p>
          <a:p>
            <a:pPr algn="ctr"/>
            <a:endParaRPr lang="tr-TR" sz="2400" b="1" dirty="0" smtClean="0"/>
          </a:p>
          <a:p>
            <a:pPr algn="just"/>
            <a:r>
              <a:rPr lang="tr-TR" sz="2400" dirty="0"/>
              <a:t>2012/3305 sayılı Karara göre düzenlenmiş birden fazla yatırım teşvik belgesinin bulunması ve yatırım döneminde diğer faaliyetlerden elde edilen kazancın yetersiz olması durumunda, hangi teşvik belgesine öncelik verileceği </a:t>
            </a:r>
            <a:r>
              <a:rPr lang="tr-TR" sz="2400" dirty="0">
                <a:solidFill>
                  <a:srgbClr val="FFFF00"/>
                </a:solidFill>
              </a:rPr>
              <a:t>mükellefler tarafından serbestçe belirlenebilecektir. </a:t>
            </a:r>
            <a:endParaRPr lang="tr-TR" sz="2400" b="1" u="sng" dirty="0">
              <a:solidFill>
                <a:srgbClr val="FFFF00"/>
              </a:solidFill>
            </a:endParaRPr>
          </a:p>
        </p:txBody>
      </p:sp>
    </p:spTree>
    <p:extLst>
      <p:ext uri="{BB962C8B-B14F-4D97-AF65-F5344CB8AC3E}">
        <p14:creationId xmlns:p14="http://schemas.microsoft.com/office/powerpoint/2010/main" val="3618602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608511"/>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Diğer taraftan;</a:t>
            </a:r>
          </a:p>
          <a:p>
            <a:pPr algn="ctr"/>
            <a:endParaRPr lang="tr-TR" sz="2400" b="1" dirty="0" smtClean="0"/>
          </a:p>
          <a:p>
            <a:pPr algn="just"/>
            <a:r>
              <a:rPr lang="tr-TR" sz="2400" dirty="0"/>
              <a:t>İlgili dönem kurumlar </a:t>
            </a:r>
            <a:r>
              <a:rPr lang="tr-TR" sz="2400" b="1" dirty="0">
                <a:solidFill>
                  <a:srgbClr val="FFFF00"/>
                </a:solidFill>
              </a:rPr>
              <a:t>vergisi matrahının, 2009/15199 sayılı veya 2012/3305 sayılı Karara göre düzenlenmiş birden fazla yatırım teşvik belgesi kapsamındaki yatırımlardan bu hesap dönemi içinde </a:t>
            </a:r>
            <a:r>
              <a:rPr lang="tr-TR" sz="2800" b="1" dirty="0">
                <a:solidFill>
                  <a:srgbClr val="FF0000"/>
                </a:solidFill>
              </a:rPr>
              <a:t>elde edilen toplam kazançtan düşük olması halinde</a:t>
            </a:r>
            <a:r>
              <a:rPr lang="tr-TR" sz="2400" dirty="0"/>
              <a:t>, her bir yatırım teşvik belgesi kapsamında ayrı ayrı elde edilen kazancın bu yatırımlardan elde edilen toplam kazanca oranının kurumlar vergisi matrahına uygulanması suretiyle, bu teşvik belgelerinde yer alan vergi indirim oranlarına göre indirimli kurumlar vergisi </a:t>
            </a:r>
            <a:r>
              <a:rPr lang="tr-TR" sz="2400" dirty="0">
                <a:solidFill>
                  <a:srgbClr val="FFFF00"/>
                </a:solidFill>
              </a:rPr>
              <a:t>uygulanabilecektir. </a:t>
            </a:r>
            <a:endParaRPr lang="tr-TR" sz="2400" b="1" u="sng" dirty="0">
              <a:solidFill>
                <a:srgbClr val="FFFF00"/>
              </a:solidFill>
            </a:endParaRPr>
          </a:p>
        </p:txBody>
      </p:sp>
    </p:spTree>
    <p:extLst>
      <p:ext uri="{BB962C8B-B14F-4D97-AF65-F5344CB8AC3E}">
        <p14:creationId xmlns:p14="http://schemas.microsoft.com/office/powerpoint/2010/main" val="384158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TEVSİ YATIRIMLAR;</a:t>
            </a:r>
          </a:p>
          <a:p>
            <a:pPr algn="just"/>
            <a:r>
              <a:rPr lang="tr-TR" sz="2400" dirty="0" smtClean="0">
                <a:solidFill>
                  <a:srgbClr val="FFFF00"/>
                </a:solidFill>
              </a:rPr>
              <a:t>1- </a:t>
            </a:r>
            <a:r>
              <a:rPr lang="tr-TR" sz="2400" b="1" dirty="0"/>
              <a:t>Tevsi yatırımlardan elde edilen kazancın işletme bütünlüğü çerçevesinde ayrı hesaplarda izlenmek suretiyle tespit edilebilmesi halinde, bu kazanca </a:t>
            </a:r>
            <a:r>
              <a:rPr lang="tr-TR" sz="2400" b="1" dirty="0" smtClean="0"/>
              <a:t>,</a:t>
            </a:r>
          </a:p>
          <a:p>
            <a:pPr algn="just"/>
            <a:r>
              <a:rPr lang="tr-TR" sz="2400" b="1" dirty="0" smtClean="0">
                <a:solidFill>
                  <a:srgbClr val="FFFF00"/>
                </a:solidFill>
              </a:rPr>
              <a:t>2- Aksi takdirde, </a:t>
            </a:r>
            <a:r>
              <a:rPr lang="tr-TR" sz="2400" b="1" dirty="0"/>
              <a:t>tevsi yatırım dolayısıyla indirimli vergi oranı uygulanacak kazanç, yapılan tevsi yatırım tutarının, dönem sonunda kurumun aktifine kayıtlı bulunan toplam sabit kıymet tutarına (devam eden yatırımlara ait tutarlar da dahil) oranlanması suretiyle belirlenecektir. </a:t>
            </a:r>
            <a:r>
              <a:rPr lang="tr-TR" sz="2400" b="1" dirty="0" smtClean="0">
                <a:solidFill>
                  <a:srgbClr val="FFFF00"/>
                </a:solidFill>
              </a:rPr>
              <a:t> </a:t>
            </a:r>
            <a:endParaRPr lang="tr-TR" sz="2400" b="1" u="sng" dirty="0">
              <a:solidFill>
                <a:srgbClr val="FFFF00"/>
              </a:solidFill>
            </a:endParaRPr>
          </a:p>
        </p:txBody>
      </p:sp>
    </p:spTree>
    <p:extLst>
      <p:ext uri="{BB962C8B-B14F-4D97-AF65-F5344CB8AC3E}">
        <p14:creationId xmlns:p14="http://schemas.microsoft.com/office/powerpoint/2010/main" val="2407693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TEVSİ YATIRIMLAR;</a:t>
            </a:r>
          </a:p>
          <a:p>
            <a:pPr algn="just"/>
            <a:r>
              <a:rPr lang="tr-TR" sz="2400" dirty="0" smtClean="0">
                <a:solidFill>
                  <a:srgbClr val="FFFF00"/>
                </a:solidFill>
              </a:rPr>
              <a:t>SABİT KIYMET NEDİR?</a:t>
            </a:r>
          </a:p>
          <a:p>
            <a:pPr algn="just"/>
            <a:r>
              <a:rPr lang="tr-TR" sz="2400" dirty="0"/>
              <a:t>Vergi Usul Kanununun 313 üncü maddesi uyarınca amortisman mevzuunu oluşturan iktisadi kıymetlerin </a:t>
            </a:r>
            <a:r>
              <a:rPr lang="tr-TR" sz="2400" b="1" dirty="0" smtClean="0">
                <a:solidFill>
                  <a:srgbClr val="FFFF00"/>
                </a:solidFill>
              </a:rPr>
              <a:t>tümünün </a:t>
            </a:r>
            <a:r>
              <a:rPr lang="tr-TR" sz="2400" dirty="0" smtClean="0"/>
              <a:t>anlaşılması</a:t>
            </a:r>
            <a:r>
              <a:rPr lang="tr-TR" sz="2400" dirty="0"/>
              <a:t>, dolayısıyla boş arazi-arsa ve </a:t>
            </a:r>
            <a:r>
              <a:rPr lang="tr-TR" sz="2400" b="1" dirty="0">
                <a:solidFill>
                  <a:srgbClr val="FF0000"/>
                </a:solidFill>
              </a:rPr>
              <a:t>amortismana tabi olmayan diğer kıymetlerle ilgili tutarların bu hesaplamada dikkate alınmaması</a:t>
            </a:r>
            <a:r>
              <a:rPr lang="tr-TR" sz="2400" dirty="0"/>
              <a:t>; sabit kıymet tutarının hesabında ise bu kıymetlerin birikmiş amortismanları düşülmeden önceki brüt tutarlarının dikkate alınması gerekmektedir. </a:t>
            </a:r>
            <a:endParaRPr lang="tr-TR" sz="2400" b="1" u="sng" dirty="0">
              <a:solidFill>
                <a:srgbClr val="FFFF00"/>
              </a:solidFill>
            </a:endParaRPr>
          </a:p>
        </p:txBody>
      </p:sp>
    </p:spTree>
    <p:extLst>
      <p:ext uri="{BB962C8B-B14F-4D97-AF65-F5344CB8AC3E}">
        <p14:creationId xmlns:p14="http://schemas.microsoft.com/office/powerpoint/2010/main" val="46269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TEVSİ YATIRIMLARDA DA;</a:t>
            </a:r>
          </a:p>
          <a:p>
            <a:pPr algn="ctr"/>
            <a:endParaRPr lang="tr-TR" sz="2400" b="1" dirty="0" smtClean="0"/>
          </a:p>
          <a:p>
            <a:pPr algn="just"/>
            <a:r>
              <a:rPr lang="tr-TR" sz="2400" dirty="0"/>
              <a:t>yatırım döneminde diğer faaliyetlerden kazanç elde </a:t>
            </a:r>
            <a:r>
              <a:rPr lang="tr-TR" sz="2400" dirty="0" smtClean="0"/>
              <a:t>edilmiş </a:t>
            </a:r>
            <a:r>
              <a:rPr lang="tr-TR" sz="2400" dirty="0"/>
              <a:t>olması halinde diğer şartları da taşıması kaydıyla bu </a:t>
            </a:r>
            <a:r>
              <a:rPr lang="tr-TR" sz="2400" dirty="0" smtClean="0"/>
              <a:t>kazançlara </a:t>
            </a:r>
            <a:r>
              <a:rPr lang="tr-TR" sz="2400" dirty="0"/>
              <a:t>indirimli kurumlar vergisi uygulanması mümkün olabilecektir. </a:t>
            </a:r>
            <a:endParaRPr lang="tr-TR" sz="2400" b="1" u="sng" dirty="0">
              <a:solidFill>
                <a:srgbClr val="FFFF00"/>
              </a:solidFill>
            </a:endParaRPr>
          </a:p>
        </p:txBody>
      </p:sp>
    </p:spTree>
    <p:extLst>
      <p:ext uri="{BB962C8B-B14F-4D97-AF65-F5344CB8AC3E}">
        <p14:creationId xmlns:p14="http://schemas.microsoft.com/office/powerpoint/2010/main" val="384813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b="1" dirty="0" smtClean="0"/>
              <a:t>Sorun:</a:t>
            </a:r>
          </a:p>
          <a:p>
            <a:pPr algn="just"/>
            <a:r>
              <a:rPr lang="tr-TR" sz="2400" b="1" u="sng" dirty="0" err="1" smtClean="0">
                <a:solidFill>
                  <a:srgbClr val="FFFF00"/>
                </a:solidFill>
              </a:rPr>
              <a:t>BKK’ları</a:t>
            </a:r>
            <a:r>
              <a:rPr lang="tr-TR" sz="2400" b="1" u="sng" dirty="0" smtClean="0">
                <a:solidFill>
                  <a:srgbClr val="FFFF00"/>
                </a:solidFill>
              </a:rPr>
              <a:t> ile yapılan değişikliklerin İndirimli KV Uygulamasına Hukuki etkisi Nasıl Tespit edilecektir?</a:t>
            </a:r>
          </a:p>
          <a:p>
            <a:pPr algn="just"/>
            <a:endParaRPr lang="tr-TR" sz="2400" b="1" u="sng" dirty="0">
              <a:solidFill>
                <a:srgbClr val="FFFF00"/>
              </a:solidFill>
            </a:endParaRPr>
          </a:p>
        </p:txBody>
      </p:sp>
    </p:spTree>
    <p:extLst>
      <p:ext uri="{BB962C8B-B14F-4D97-AF65-F5344CB8AC3E}">
        <p14:creationId xmlns:p14="http://schemas.microsoft.com/office/powerpoint/2010/main" val="494989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tr-TR" sz="2000" b="1" dirty="0"/>
              <a:t>GEÇİCİ MADDE 8- </a:t>
            </a:r>
            <a:r>
              <a:rPr lang="tr-TR" sz="2000" dirty="0"/>
              <a:t>(</a:t>
            </a:r>
            <a:r>
              <a:rPr lang="tr-TR" sz="2000" i="1" dirty="0">
                <a:solidFill>
                  <a:srgbClr val="FFFF00"/>
                </a:solidFill>
              </a:rPr>
              <a:t>Ek:RG-22/2/2017-29987)</a:t>
            </a:r>
            <a:r>
              <a:rPr lang="tr-TR" sz="2000" i="1" dirty="0"/>
              <a:t> </a:t>
            </a:r>
            <a:r>
              <a:rPr lang="tr-TR" sz="2000" dirty="0"/>
              <a:t>(1) </a:t>
            </a:r>
            <a:r>
              <a:rPr lang="tr-TR" sz="2000" b="1" dirty="0">
                <a:solidFill>
                  <a:srgbClr val="FFFF00"/>
                </a:solidFill>
              </a:rPr>
              <a:t>Bu Karar ve daha önceki kararlara istinaden imalat sanayiine yönelik (US-97 Kodu:15-37) düzenlenen yatırım teşvik belgeleri kapsamında, 1/1/2017 ile 31/12/2017 tarihleri arasında gerçekleştirilecek yatırım harcamaları için; </a:t>
            </a:r>
          </a:p>
          <a:p>
            <a:pPr algn="just"/>
            <a:r>
              <a:rPr lang="tr-TR" sz="2000" b="1" dirty="0">
                <a:solidFill>
                  <a:srgbClr val="FFFF00"/>
                </a:solidFill>
              </a:rPr>
              <a:t>a) Bina-inşaat harcamalarında KDV iadesi, </a:t>
            </a:r>
          </a:p>
          <a:p>
            <a:pPr algn="just"/>
            <a:r>
              <a:rPr lang="tr-TR" sz="2000" b="1" dirty="0">
                <a:solidFill>
                  <a:srgbClr val="FFFF00"/>
                </a:solidFill>
              </a:rPr>
              <a:t>b) Bölgesel, büyük ölçekli ve stratejik teşvik uygulamaları kapsamında vergi indirimi desteğinde uygulanacak yatırıma katkı oranları her bir bölgede geçerli olan yatırıma katkı oranına 15 puan ilave edilmek suretiyle, kurumlar vergisi veya gelir vergisi indirimi tüm bölgelerde yüzde yüz oranında ve yatırıma katkı tutarının yatırım döneminde yatırımcının diğer faaliyetlerinden elde ettiği kazançlarına uygulanacak oranı yüzde yüz olmak üzere, </a:t>
            </a:r>
          </a:p>
          <a:p>
            <a:pPr algn="just"/>
            <a:r>
              <a:rPr lang="tr-TR" sz="2000" b="1" dirty="0">
                <a:solidFill>
                  <a:srgbClr val="FFFF00"/>
                </a:solidFill>
              </a:rPr>
              <a:t>teşvik belgesi üzerinde herhangi bir işlem yapılmaksızın uygulanır. </a:t>
            </a:r>
            <a:endParaRPr lang="tr-TR" sz="2000" b="1" u="sng" dirty="0">
              <a:solidFill>
                <a:srgbClr val="FFFF00"/>
              </a:solidFill>
            </a:endParaRPr>
          </a:p>
        </p:txBody>
      </p:sp>
    </p:spTree>
    <p:extLst>
      <p:ext uri="{BB962C8B-B14F-4D97-AF65-F5344CB8AC3E}">
        <p14:creationId xmlns:p14="http://schemas.microsoft.com/office/powerpoint/2010/main" val="28606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just"/>
            <a:r>
              <a:rPr lang="tr-TR" sz="2000" b="1" dirty="0"/>
              <a:t>GEÇİCİ MADDE 9</a:t>
            </a:r>
            <a:r>
              <a:rPr lang="tr-TR" sz="2000" dirty="0"/>
              <a:t>- (</a:t>
            </a:r>
            <a:r>
              <a:rPr lang="tr-TR" sz="2000" i="1" dirty="0"/>
              <a:t>Ek:RG-22/2/2017-29987) </a:t>
            </a:r>
            <a:r>
              <a:rPr lang="tr-TR" sz="2000" dirty="0"/>
              <a:t>(1) Bu Kararın EK-2B sayılı ve “İLLERİN BÖLGESEL DESTEKLERDEN YARARLANABİLECEK SEKTÖRLERİNE İLİŞKİN SEKTÖR NUMARALARI” başlıklı tablosunun 10 numaralı dipnotunun (g) ve (ğ) bentleri ile lehe getirilen hükümler, talep edilmesi halinde </a:t>
            </a:r>
            <a:r>
              <a:rPr lang="tr-TR" sz="2000" b="1" dirty="0">
                <a:solidFill>
                  <a:srgbClr val="FFFF00"/>
                </a:solidFill>
              </a:rPr>
              <a:t>1/1/2012 tarihinden sonra yapılan müracaatlara istinaden düzenlenen teşvik belgelerine de uygulanır</a:t>
            </a:r>
            <a:r>
              <a:rPr lang="tr-TR" sz="2000" dirty="0"/>
              <a:t>. </a:t>
            </a:r>
            <a:endParaRPr lang="tr-TR" sz="2000" b="1" u="sng" dirty="0">
              <a:solidFill>
                <a:srgbClr val="FFFF00"/>
              </a:solidFill>
            </a:endParaRPr>
          </a:p>
        </p:txBody>
      </p:sp>
    </p:spTree>
    <p:extLst>
      <p:ext uri="{BB962C8B-B14F-4D97-AF65-F5344CB8AC3E}">
        <p14:creationId xmlns:p14="http://schemas.microsoft.com/office/powerpoint/2010/main" val="102588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a:ln>
            <a:solidFill>
              <a:srgbClr val="FFFF00"/>
            </a:solidFill>
          </a:ln>
        </p:spPr>
        <p:style>
          <a:lnRef idx="0">
            <a:schemeClr val="accent1"/>
          </a:lnRef>
          <a:fillRef idx="3">
            <a:schemeClr val="accent1"/>
          </a:fillRef>
          <a:effectRef idx="3">
            <a:schemeClr val="accent1"/>
          </a:effectRef>
          <a:fontRef idx="minor">
            <a:schemeClr val="lt1"/>
          </a:fontRef>
        </p:style>
        <p:txBody>
          <a:bodyPr rtlCol="0" anchor="ctr"/>
          <a:lstStyle/>
          <a:p>
            <a:pPr algn="just"/>
            <a:r>
              <a:rPr lang="tr-TR" sz="2800" b="1" dirty="0"/>
              <a:t>Vergi indirimi </a:t>
            </a:r>
          </a:p>
          <a:p>
            <a:pPr algn="just"/>
            <a:r>
              <a:rPr lang="tr-TR" sz="2800" b="1" dirty="0"/>
              <a:t>MADDE 15 - (1) </a:t>
            </a:r>
            <a:r>
              <a:rPr lang="tr-TR" sz="2800" b="1" i="1" dirty="0"/>
              <a:t>(Değişik: 5/10/2016-29848) </a:t>
            </a:r>
            <a:r>
              <a:rPr lang="tr-TR" sz="2800" b="1" dirty="0"/>
              <a:t>Büyük ölçekli yatırımlar ile bölgesel teşvik uygulamaları kapsamında gerçekleştirilecek yatırımlarda, </a:t>
            </a:r>
            <a:r>
              <a:rPr lang="tr-TR" sz="2800" b="1" dirty="0">
                <a:solidFill>
                  <a:srgbClr val="FFFF00"/>
                </a:solidFill>
              </a:rPr>
              <a:t>5520 sayılı Kanunun 32/A maddesi çerçevesinde gelir veya kurumlar vergisi, öngörülen yatırıma katkı tutarına ulaşıncaya kadar aşağıda belirtilen oranlarda indirimli olarak uygulanır. </a:t>
            </a:r>
            <a:endParaRPr lang="tr-TR" sz="2800" b="1" u="sng" dirty="0">
              <a:solidFill>
                <a:srgbClr val="FFFF00"/>
              </a:solidFill>
            </a:endParaRPr>
          </a:p>
        </p:txBody>
      </p:sp>
    </p:spTree>
    <p:extLst>
      <p:ext uri="{BB962C8B-B14F-4D97-AF65-F5344CB8AC3E}">
        <p14:creationId xmlns:p14="http://schemas.microsoft.com/office/powerpoint/2010/main" val="168288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3430116" y="188640"/>
            <a:ext cx="7920880" cy="1728192"/>
          </a:xfrm>
          <a:prstGeom prst="roundRect">
            <a:avLst/>
          </a:prstGeom>
          <a:ln>
            <a:solidFill>
              <a:srgbClr val="FFFF00"/>
            </a:solidFill>
            <a:prstDash val="lgDashDot"/>
          </a:ln>
        </p:spPr>
        <p:style>
          <a:lnRef idx="0">
            <a:schemeClr val="accent4"/>
          </a:lnRef>
          <a:fillRef idx="3">
            <a:schemeClr val="accent4"/>
          </a:fillRef>
          <a:effectRef idx="3">
            <a:schemeClr val="accent4"/>
          </a:effectRef>
          <a:fontRef idx="minor">
            <a:schemeClr val="lt1"/>
          </a:fontRef>
        </p:style>
        <p:txBody>
          <a:bodyPr rtlCol="0" anchor="ctr"/>
          <a:lstStyle/>
          <a:p>
            <a:pPr algn="ctr"/>
            <a:r>
              <a:rPr lang="tr-TR" sz="3200" b="1" dirty="0" smtClean="0"/>
              <a:t>OSB’LERİN VERGİ MÜKELLEFİ OLUP OLMADIĞI</a:t>
            </a:r>
            <a:endParaRPr lang="tr-TR" sz="3200" b="1" dirty="0"/>
          </a:p>
        </p:txBody>
      </p:sp>
      <p:sp>
        <p:nvSpPr>
          <p:cNvPr id="5" name="Oval 4"/>
          <p:cNvSpPr/>
          <p:nvPr/>
        </p:nvSpPr>
        <p:spPr>
          <a:xfrm>
            <a:off x="621804" y="2708920"/>
            <a:ext cx="3384376" cy="223224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400" b="1" dirty="0" smtClean="0">
                <a:latin typeface="Calibri Light" pitchFamily="34" charset="0"/>
              </a:rPr>
              <a:t>Mükellefler Arasında Sayılmamıştır. </a:t>
            </a:r>
            <a:r>
              <a:rPr lang="tr-TR" sz="2400" b="1" dirty="0">
                <a:latin typeface="Calibri Light" pitchFamily="34" charset="0"/>
              </a:rPr>
              <a:t> </a:t>
            </a:r>
            <a:r>
              <a:rPr lang="tr-TR" sz="2400" b="1" dirty="0" smtClean="0">
                <a:solidFill>
                  <a:srgbClr val="FFFF00"/>
                </a:solidFill>
                <a:latin typeface="Calibri Light" pitchFamily="34" charset="0"/>
              </a:rPr>
              <a:t>ANCAK</a:t>
            </a:r>
            <a:endParaRPr lang="tr-TR" sz="2400" b="1" dirty="0">
              <a:solidFill>
                <a:srgbClr val="FFFF00"/>
              </a:solidFill>
              <a:latin typeface="Calibri Light" pitchFamily="34" charset="0"/>
            </a:endParaRPr>
          </a:p>
        </p:txBody>
      </p:sp>
      <p:pic>
        <p:nvPicPr>
          <p:cNvPr id="1026" name="Picture 2" descr="http://hacettepeteknokent.com.tr/admin/i/250x250max/os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884" y="0"/>
            <a:ext cx="1676400" cy="2381250"/>
          </a:xfrm>
          <a:prstGeom prst="rect">
            <a:avLst/>
          </a:prstGeom>
          <a:noFill/>
          <a:extLst>
            <a:ext uri="{909E8E84-426E-40DD-AFC4-6F175D3DCCD1}">
              <a14:hiddenFill xmlns:a14="http://schemas.microsoft.com/office/drawing/2010/main">
                <a:solidFill>
                  <a:srgbClr val="FFFFFF"/>
                </a:solidFill>
              </a14:hiddenFill>
            </a:ext>
          </a:extLst>
        </p:spPr>
      </p:pic>
      <p:sp>
        <p:nvSpPr>
          <p:cNvPr id="6" name="Sağ Ok 5"/>
          <p:cNvSpPr/>
          <p:nvPr/>
        </p:nvSpPr>
        <p:spPr>
          <a:xfrm>
            <a:off x="4150196" y="3429000"/>
            <a:ext cx="1260140" cy="7920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ey Kaydırma 6"/>
          <p:cNvSpPr/>
          <p:nvPr/>
        </p:nvSpPr>
        <p:spPr>
          <a:xfrm>
            <a:off x="5230316" y="2381250"/>
            <a:ext cx="6840760" cy="3568030"/>
          </a:xfrm>
          <a:prstGeom prst="verticalScroll">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pPr algn="just"/>
            <a:r>
              <a:rPr lang="tr-TR" b="1" dirty="0" smtClean="0">
                <a:solidFill>
                  <a:srgbClr val="FFFF00"/>
                </a:solidFill>
              </a:rPr>
              <a:t>KVK, 4/n:</a:t>
            </a:r>
          </a:p>
          <a:p>
            <a:pPr algn="just"/>
            <a:r>
              <a:rPr lang="tr-TR" b="1" dirty="0" smtClean="0">
                <a:solidFill>
                  <a:srgbClr val="FFFF00"/>
                </a:solidFill>
              </a:rPr>
              <a:t>Organize </a:t>
            </a:r>
            <a:r>
              <a:rPr lang="tr-TR" b="1" dirty="0">
                <a:solidFill>
                  <a:srgbClr val="FFFF00"/>
                </a:solidFill>
              </a:rPr>
              <a:t>sanayi bölgeleri </a:t>
            </a:r>
            <a:r>
              <a:rPr lang="tr-TR" b="1" dirty="0"/>
              <a:t>ile küçük sanayi sitelerinin alt yapılarını hazırlamak ve buralarda faaliyette bulunanların; arsa, elektrik, gaz, buhar ve su gibi ortak ihtiyaçlarını karşılamak amacıyla kamu kurumları ve kamu kurumu niteliğindeki meslek kuruluşları ile gerçek ve tüzel kişilerce birlikte oluşturulan ve kazancının tamamını bu yerlerin ortak ihtiyaçlarının karşılanmasında kullanan iktisadî </a:t>
            </a:r>
            <a:r>
              <a:rPr lang="tr-TR" b="1" dirty="0" smtClean="0"/>
              <a:t>işletmeler vergiden muaftır.</a:t>
            </a:r>
            <a:endParaRPr lang="tr-TR" dirty="0"/>
          </a:p>
        </p:txBody>
      </p:sp>
    </p:spTree>
    <p:extLst>
      <p:ext uri="{BB962C8B-B14F-4D97-AF65-F5344CB8AC3E}">
        <p14:creationId xmlns:p14="http://schemas.microsoft.com/office/powerpoint/2010/main" val="393695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a:ln w="38100">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just"/>
            <a:r>
              <a:rPr lang="tr-TR" sz="2800" b="1" dirty="0"/>
              <a:t>Vergi indirimi </a:t>
            </a:r>
          </a:p>
          <a:p>
            <a:r>
              <a:rPr lang="tr-TR" sz="2800" b="1" dirty="0"/>
              <a:t>MADDE 15 - </a:t>
            </a:r>
            <a:endParaRPr lang="tr-TR" sz="2800" dirty="0"/>
          </a:p>
          <a:p>
            <a:pPr algn="just"/>
            <a:r>
              <a:rPr lang="tr-TR" sz="2800" dirty="0"/>
              <a:t>(5) </a:t>
            </a:r>
            <a:r>
              <a:rPr lang="tr-TR" sz="2800" b="1" i="1" dirty="0"/>
              <a:t>(Değişik: RG-5/10/2016-29848) </a:t>
            </a:r>
            <a:r>
              <a:rPr lang="tr-TR" sz="2800" b="1" dirty="0"/>
              <a:t>Bu maddeye göre hesaplanacak yatırıma katkı tutarına mahsuben, gerçekleştirilen </a:t>
            </a:r>
            <a:r>
              <a:rPr lang="tr-TR" sz="2800" b="1" dirty="0">
                <a:solidFill>
                  <a:srgbClr val="FFFF00"/>
                </a:solidFill>
              </a:rPr>
              <a:t>yatırım harcaması tutarını aşmamak ve toplam yatırıma katkı tutarının yüzde seksenini geçmemek üzere yatırım döneminde yatırımcının diğer faaliyetlerinden elde edilen kazançlarına </a:t>
            </a:r>
            <a:r>
              <a:rPr lang="tr-TR" sz="2800" b="1" dirty="0"/>
              <a:t>indirimli gelir veya kurumlar vergisi </a:t>
            </a:r>
            <a:r>
              <a:rPr lang="tr-TR" sz="2800" b="1" dirty="0" smtClean="0">
                <a:solidFill>
                  <a:srgbClr val="FF0000"/>
                </a:solidFill>
              </a:rPr>
              <a:t>Uygulanabilir. </a:t>
            </a:r>
          </a:p>
          <a:p>
            <a:pPr algn="just"/>
            <a:r>
              <a:rPr lang="tr-TR" sz="2800" b="1" dirty="0" smtClean="0">
                <a:solidFill>
                  <a:srgbClr val="FFFF00"/>
                </a:solidFill>
              </a:rPr>
              <a:t> </a:t>
            </a:r>
            <a:endParaRPr lang="tr-TR" sz="2800" b="1" u="sng" dirty="0">
              <a:solidFill>
                <a:srgbClr val="FFFF00"/>
              </a:solidFill>
            </a:endParaRPr>
          </a:p>
        </p:txBody>
      </p:sp>
    </p:spTree>
    <p:extLst>
      <p:ext uri="{BB962C8B-B14F-4D97-AF65-F5344CB8AC3E}">
        <p14:creationId xmlns:p14="http://schemas.microsoft.com/office/powerpoint/2010/main" val="236810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2" y="442319"/>
            <a:ext cx="9751060" cy="1042465"/>
          </a:xfrm>
        </p:spPr>
        <p:txBody>
          <a:bodyPr>
            <a:normAutofit fontScale="90000"/>
          </a:bodyPr>
          <a:lstStyle/>
          <a:p>
            <a:pPr algn="ctr"/>
            <a:r>
              <a:rPr lang="tr-TR" b="1" dirty="0" smtClean="0">
                <a:solidFill>
                  <a:srgbClr val="FF0000"/>
                </a:solidFill>
              </a:rPr>
              <a:t>İNDİRİMLİ KV Md.32/A</a:t>
            </a:r>
            <a:br>
              <a:rPr lang="tr-TR" b="1" dirty="0" smtClean="0">
                <a:solidFill>
                  <a:srgbClr val="FF0000"/>
                </a:solidFill>
              </a:rPr>
            </a:br>
            <a:endParaRPr lang="tr-TR" dirty="0">
              <a:solidFill>
                <a:srgbClr val="FF0000"/>
              </a:solidFill>
            </a:endParaRPr>
          </a:p>
        </p:txBody>
      </p:sp>
      <p:sp>
        <p:nvSpPr>
          <p:cNvPr id="7" name="Satır Belirtme Çizgisi 3 (Kenarlık Yok) 6"/>
          <p:cNvSpPr/>
          <p:nvPr/>
        </p:nvSpPr>
        <p:spPr>
          <a:xfrm>
            <a:off x="1845940" y="1484784"/>
            <a:ext cx="9505056" cy="4536504"/>
          </a:xfrm>
          <a:prstGeom prst="callout3">
            <a:avLst/>
          </a:prstGeom>
          <a:ln w="38100">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just"/>
            <a:endParaRPr lang="tr-TR" sz="2400" b="1" dirty="0" smtClean="0"/>
          </a:p>
          <a:p>
            <a:pPr algn="just"/>
            <a:r>
              <a:rPr lang="tr-TR" sz="2400" b="1" dirty="0"/>
              <a:t>İ</a:t>
            </a:r>
            <a:r>
              <a:rPr lang="tr-TR" sz="2400" b="1" dirty="0" smtClean="0"/>
              <a:t>lgili </a:t>
            </a:r>
            <a:r>
              <a:rPr lang="tr-TR" sz="2400" b="1" dirty="0"/>
              <a:t>teşvik belgesi kapsamındaki toplam yatırıma katkı tutarının </a:t>
            </a:r>
            <a:r>
              <a:rPr lang="tr-TR" sz="2400" b="1" dirty="0">
                <a:solidFill>
                  <a:srgbClr val="FFFF00"/>
                </a:solidFill>
                <a:effectLst>
                  <a:outerShdw blurRad="38100" dist="38100" dir="2700000" algn="tl">
                    <a:srgbClr val="000000">
                      <a:alpha val="43137"/>
                    </a:srgbClr>
                  </a:outerShdw>
                </a:effectLst>
              </a:rPr>
              <a:t>yatırımın tamamlandığı hesap döneminin sonuna kadar yararlanılamayan kısmı </a:t>
            </a:r>
            <a:r>
              <a:rPr lang="tr-TR" sz="2400" b="1" dirty="0"/>
              <a:t>(yatırımın tamamlandığı hesap döneminin sonuna kadar gerek diğer faaliyetlerden elde edilen kazançlara ve gerekse yatırımın tamamen veya kısmen işletilmesinden elde edilen kazançlara indirimli kurumlar vergisi uygulanması suretiyle yararlanılan kısmından sonra kalan yatırıma katkı tutarı), </a:t>
            </a:r>
            <a:r>
              <a:rPr lang="tr-TR" sz="2400" b="1" i="1" u="sng" dirty="0">
                <a:solidFill>
                  <a:srgbClr val="FFFF00"/>
                </a:solidFill>
              </a:rPr>
              <a:t>yatırımın tamamlandığı hesap dönemini izleyen yıllarda </a:t>
            </a:r>
            <a:r>
              <a:rPr lang="tr-TR" sz="2400" b="1" i="1" dirty="0">
                <a:solidFill>
                  <a:srgbClr val="FFFF00"/>
                </a:solidFill>
              </a:rPr>
              <a:t>Vergi Usul Kanunu hükümlerine göre bu yıllar için belirlenen </a:t>
            </a:r>
            <a:r>
              <a:rPr lang="tr-TR" sz="2400" b="1" i="1" u="sng" dirty="0">
                <a:solidFill>
                  <a:schemeClr val="accent6">
                    <a:lumMod val="20000"/>
                    <a:lumOff val="80000"/>
                  </a:schemeClr>
                </a:solidFill>
              </a:rPr>
              <a:t>yeniden değerleme oranında artırılarak </a:t>
            </a:r>
            <a:r>
              <a:rPr lang="tr-TR" sz="2400" b="1" i="1" dirty="0">
                <a:solidFill>
                  <a:srgbClr val="FFFF00"/>
                </a:solidFill>
              </a:rPr>
              <a:t>dikkate alınacaktır. </a:t>
            </a:r>
            <a:r>
              <a:rPr lang="tr-TR" sz="2800" dirty="0"/>
              <a:t>	</a:t>
            </a:r>
          </a:p>
          <a:p>
            <a:pPr algn="just"/>
            <a:endParaRPr lang="tr-TR" sz="2800" b="1" dirty="0" smtClean="0">
              <a:solidFill>
                <a:srgbClr val="FF0000"/>
              </a:solidFill>
            </a:endParaRPr>
          </a:p>
          <a:p>
            <a:pPr algn="just"/>
            <a:r>
              <a:rPr lang="tr-TR" sz="2800" b="1" dirty="0" smtClean="0">
                <a:solidFill>
                  <a:srgbClr val="FFFF00"/>
                </a:solidFill>
              </a:rPr>
              <a:t> </a:t>
            </a:r>
            <a:endParaRPr lang="tr-TR" sz="2800" b="1" u="sng" dirty="0">
              <a:solidFill>
                <a:srgbClr val="FFFF00"/>
              </a:solidFill>
            </a:endParaRPr>
          </a:p>
        </p:txBody>
      </p:sp>
    </p:spTree>
    <p:extLst>
      <p:ext uri="{BB962C8B-B14F-4D97-AF65-F5344CB8AC3E}">
        <p14:creationId xmlns:p14="http://schemas.microsoft.com/office/powerpoint/2010/main" val="226692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549796" y="1628800"/>
            <a:ext cx="3816424" cy="3384376"/>
          </a:xfrm>
          <a:prstGeom prst="rightArrow">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a:effectLst>
                  <a:outerShdw blurRad="38100" dist="38100" dir="2700000" algn="tl">
                    <a:srgbClr val="000000">
                      <a:alpha val="43137"/>
                    </a:srgbClr>
                  </a:outerShdw>
                </a:effectLst>
              </a:rPr>
              <a:t>K</a:t>
            </a:r>
            <a:r>
              <a:rPr lang="tr-TR" b="1" dirty="0" smtClean="0">
                <a:effectLst>
                  <a:outerShdw blurRad="38100" dist="38100" dir="2700000" algn="tl">
                    <a:srgbClr val="000000">
                      <a:alpha val="43137"/>
                    </a:srgbClr>
                  </a:outerShdw>
                </a:effectLst>
              </a:rPr>
              <a:t>urumlar </a:t>
            </a:r>
            <a:r>
              <a:rPr lang="tr-TR" b="1" dirty="0">
                <a:effectLst>
                  <a:outerShdw blurRad="38100" dist="38100" dir="2700000" algn="tl">
                    <a:srgbClr val="000000">
                      <a:alpha val="43137"/>
                    </a:srgbClr>
                  </a:outerShdw>
                </a:effectLst>
              </a:rPr>
              <a:t>vergisi beyannamesinde her yıla ilişkin tutarlar ayrı ayrı gösterilmek </a:t>
            </a:r>
            <a:r>
              <a:rPr lang="tr-TR" b="1" dirty="0" smtClean="0">
                <a:effectLst>
                  <a:outerShdw blurRad="38100" dist="38100" dir="2700000" algn="tl">
                    <a:srgbClr val="000000">
                      <a:alpha val="43137"/>
                    </a:srgbClr>
                  </a:outerShdw>
                </a:effectLst>
              </a:rPr>
              <a:t>belirtilen </a:t>
            </a:r>
            <a:r>
              <a:rPr lang="tr-TR" b="1" dirty="0">
                <a:effectLst>
                  <a:outerShdw blurRad="38100" dist="38100" dir="2700000" algn="tl">
                    <a:srgbClr val="000000">
                      <a:alpha val="43137"/>
                    </a:srgbClr>
                  </a:outerShdw>
                </a:effectLst>
              </a:rPr>
              <a:t>zararlar indirim konusu </a:t>
            </a:r>
            <a:r>
              <a:rPr lang="tr-TR" b="1" dirty="0" smtClean="0">
                <a:effectLst>
                  <a:outerShdw blurRad="38100" dist="38100" dir="2700000" algn="tl">
                    <a:srgbClr val="000000">
                      <a:alpha val="43137"/>
                    </a:srgbClr>
                  </a:outerShdw>
                </a:effectLst>
              </a:rPr>
              <a:t>yapılır.</a:t>
            </a:r>
            <a:endParaRPr lang="tr-TR" dirty="0">
              <a:effectLst>
                <a:outerShdw blurRad="38100" dist="38100" dir="2700000" algn="tl">
                  <a:srgbClr val="000000">
                    <a:alpha val="43137"/>
                  </a:srgbClr>
                </a:outerShdw>
              </a:effectLst>
            </a:endParaRPr>
          </a:p>
        </p:txBody>
      </p:sp>
      <p:sp>
        <p:nvSpPr>
          <p:cNvPr id="4" name="Şeritli Sağ Ok 3"/>
          <p:cNvSpPr/>
          <p:nvPr/>
        </p:nvSpPr>
        <p:spPr>
          <a:xfrm>
            <a:off x="4654252" y="1340768"/>
            <a:ext cx="6768752" cy="3888432"/>
          </a:xfrm>
          <a:prstGeom prst="strip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a:latin typeface="Tahoma, Arial, Helvetica"/>
              </a:rPr>
              <a:t>Beş yıldan fazla nakledilmemek şartıyla geçmiş yılların beyannamelerinde yer alan </a:t>
            </a:r>
            <a:r>
              <a:rPr lang="tr-TR" sz="2400" b="1" dirty="0" smtClean="0">
                <a:latin typeface="Tahoma, Arial, Helvetica"/>
              </a:rPr>
              <a:t>zararlar. (6111 SY K. M.ART % 50)</a:t>
            </a:r>
            <a:endParaRPr lang="tr-TR" sz="2400" dirty="0"/>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
        <p:nvSpPr>
          <p:cNvPr id="6" name="Dikdörtgen 5"/>
          <p:cNvSpPr/>
          <p:nvPr/>
        </p:nvSpPr>
        <p:spPr>
          <a:xfrm>
            <a:off x="3718148" y="4653136"/>
            <a:ext cx="3312368" cy="16561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t>6736 </a:t>
            </a:r>
            <a:r>
              <a:rPr lang="tr-TR" dirty="0" err="1" smtClean="0"/>
              <a:t>sy</a:t>
            </a:r>
            <a:r>
              <a:rPr lang="tr-TR" dirty="0" smtClean="0"/>
              <a:t> K. Uyarınca matrah artırımında bulunulmuş ise devreden zararın % 50’si </a:t>
            </a:r>
            <a:endParaRPr lang="tr-TR" dirty="0"/>
          </a:p>
        </p:txBody>
      </p:sp>
    </p:spTree>
    <p:extLst>
      <p:ext uri="{BB962C8B-B14F-4D97-AF65-F5344CB8AC3E}">
        <p14:creationId xmlns:p14="http://schemas.microsoft.com/office/powerpoint/2010/main" val="1414419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765820" y="1782979"/>
            <a:ext cx="3816424" cy="3384376"/>
          </a:xfrm>
          <a:prstGeom prst="rightArrow">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DEVİR VE TAM BÖLÜNME HALİNDE ZARAR MAHSUBU</a:t>
            </a:r>
            <a:endParaRPr lang="tr-TR" dirty="0">
              <a:effectLst>
                <a:outerShdw blurRad="38100" dist="38100" dir="2700000" algn="tl">
                  <a:srgbClr val="000000">
                    <a:alpha val="43137"/>
                  </a:srgbClr>
                </a:outerShdw>
              </a:effectLst>
            </a:endParaRPr>
          </a:p>
        </p:txBody>
      </p:sp>
      <p:sp>
        <p:nvSpPr>
          <p:cNvPr id="4" name="Şeritli Sağ Ok 3"/>
          <p:cNvSpPr/>
          <p:nvPr/>
        </p:nvSpPr>
        <p:spPr>
          <a:xfrm>
            <a:off x="4956212" y="814276"/>
            <a:ext cx="6768752" cy="5688632"/>
          </a:xfrm>
          <a:prstGeom prst="strip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a:solidFill>
                  <a:srgbClr val="002060"/>
                </a:solidFill>
                <a:effectLst>
                  <a:outerShdw blurRad="38100" dist="38100" dir="2700000" algn="tl">
                    <a:srgbClr val="000000">
                      <a:alpha val="43137"/>
                    </a:srgbClr>
                  </a:outerShdw>
                </a:effectLst>
              </a:rPr>
              <a:t>D</a:t>
            </a:r>
            <a:r>
              <a:rPr lang="tr-TR" b="1" dirty="0" smtClean="0">
                <a:solidFill>
                  <a:srgbClr val="002060"/>
                </a:solidFill>
                <a:effectLst>
                  <a:outerShdw blurRad="38100" dist="38100" dir="2700000" algn="tl">
                    <a:srgbClr val="000000">
                      <a:alpha val="43137"/>
                    </a:srgbClr>
                  </a:outerShdw>
                </a:effectLst>
              </a:rPr>
              <a:t>evralınan </a:t>
            </a:r>
            <a:r>
              <a:rPr lang="tr-TR" b="1" dirty="0">
                <a:solidFill>
                  <a:srgbClr val="002060"/>
                </a:solidFill>
                <a:effectLst>
                  <a:outerShdw blurRad="38100" dist="38100" dir="2700000" algn="tl">
                    <a:srgbClr val="000000">
                      <a:alpha val="43137"/>
                    </a:srgbClr>
                  </a:outerShdw>
                </a:effectLst>
              </a:rPr>
              <a:t>kurumların devir tarihi itibarıyla öz sermaye tutarını geçmeyen zararları</a:t>
            </a:r>
            <a:r>
              <a:rPr lang="tr-TR" b="1" dirty="0"/>
              <a:t> ile 20 nci maddenin ikinci fıkrası kapsamında gerçekleştirilen tam bölünme işlemi sonucu bölünen kurumdaki öz sermayesinin devralınan tutarını geçmeyen ve devralınan kıymetle orantılı zararların indirilmesinde </a:t>
            </a:r>
            <a:r>
              <a:rPr lang="tr-TR" b="1" dirty="0" smtClean="0"/>
              <a:t>ayrıca aranan şartlar:</a:t>
            </a:r>
            <a:endParaRPr lang="tr-TR" dirty="0"/>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Tree>
    <p:extLst>
      <p:ext uri="{BB962C8B-B14F-4D97-AF65-F5344CB8AC3E}">
        <p14:creationId xmlns:p14="http://schemas.microsoft.com/office/powerpoint/2010/main" val="146353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463861" y="2060848"/>
            <a:ext cx="3816424" cy="3384376"/>
          </a:xfrm>
          <a:prstGeom prst="rightArrow">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DEVİR VE TAM BÖLÜNME HALİNDE ZARAR MAHSUBU</a:t>
            </a:r>
            <a:endParaRPr lang="tr-TR" dirty="0">
              <a:effectLst>
                <a:outerShdw blurRad="38100" dist="38100" dir="2700000" algn="tl">
                  <a:srgbClr val="000000">
                    <a:alpha val="43137"/>
                  </a:srgbClr>
                </a:outerShdw>
              </a:effectLst>
            </a:endParaRPr>
          </a:p>
        </p:txBody>
      </p:sp>
      <p:sp>
        <p:nvSpPr>
          <p:cNvPr id="4" name="Şeritli Sağ Ok 3"/>
          <p:cNvSpPr/>
          <p:nvPr/>
        </p:nvSpPr>
        <p:spPr>
          <a:xfrm>
            <a:off x="4956212" y="814276"/>
            <a:ext cx="6768752" cy="5688632"/>
          </a:xfrm>
          <a:prstGeom prst="strip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a:t>1) Son beş yıla ilişkin kurumlar vergisi beyannamelerinin kanunî süresinde verilmiş olması. </a:t>
            </a:r>
          </a:p>
          <a:p>
            <a:pPr algn="just"/>
            <a:r>
              <a:rPr lang="tr-TR" b="1" dirty="0"/>
              <a:t>2) Devralınan kurumun </a:t>
            </a:r>
            <a:r>
              <a:rPr lang="tr-TR" b="1" dirty="0">
                <a:solidFill>
                  <a:srgbClr val="FF0000"/>
                </a:solidFill>
              </a:rPr>
              <a:t>faaliyetine </a:t>
            </a:r>
            <a:r>
              <a:rPr lang="tr-TR" b="1" dirty="0"/>
              <a:t>devir veya bölünmenin meydana geldiği hesap döneminden itibaren </a:t>
            </a:r>
            <a:r>
              <a:rPr lang="tr-TR" b="1" dirty="0">
                <a:solidFill>
                  <a:srgbClr val="FF0000"/>
                </a:solidFill>
              </a:rPr>
              <a:t>en az beş yıl süreyle devam edilmesi. </a:t>
            </a:r>
          </a:p>
          <a:p>
            <a:pPr algn="just"/>
            <a:endParaRPr lang="tr-TR" dirty="0"/>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Tree>
    <p:extLst>
      <p:ext uri="{BB962C8B-B14F-4D97-AF65-F5344CB8AC3E}">
        <p14:creationId xmlns:p14="http://schemas.microsoft.com/office/powerpoint/2010/main" val="4176215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463861" y="2060848"/>
            <a:ext cx="3816424" cy="3384376"/>
          </a:xfrm>
          <a:prstGeom prst="rightArrow">
            <a:avLst/>
          </a:prstGeom>
          <a:ln/>
        </p:spPr>
        <p:style>
          <a:lnRef idx="3">
            <a:schemeClr val="lt1"/>
          </a:lnRef>
          <a:fillRef idx="1">
            <a:schemeClr val="dk1"/>
          </a:fillRef>
          <a:effectRef idx="1">
            <a:schemeClr val="dk1"/>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TÜR DEĞİŞTİRME HALİNDE ZARAR MAHSUBU</a:t>
            </a:r>
            <a:endParaRPr lang="tr-TR" dirty="0">
              <a:effectLst>
                <a:outerShdw blurRad="38100" dist="38100" dir="2700000" algn="tl">
                  <a:srgbClr val="000000">
                    <a:alpha val="43137"/>
                  </a:srgbClr>
                </a:outerShdw>
              </a:effectLst>
            </a:endParaRPr>
          </a:p>
        </p:txBody>
      </p:sp>
      <p:sp>
        <p:nvSpPr>
          <p:cNvPr id="4" name="Şeritli Sağ Ok 3"/>
          <p:cNvSpPr/>
          <p:nvPr/>
        </p:nvSpPr>
        <p:spPr>
          <a:xfrm>
            <a:off x="4956212" y="814276"/>
            <a:ext cx="6768752" cy="5688632"/>
          </a:xfrm>
          <a:prstGeom prst="strip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tr-TR" b="1" dirty="0" smtClean="0"/>
              <a:t>KVK m.19 uyarınca bu madde yapılan </a:t>
            </a:r>
            <a:r>
              <a:rPr lang="tr-TR" b="1" dirty="0" smtClean="0">
                <a:solidFill>
                  <a:srgbClr val="FF0000"/>
                </a:solidFill>
              </a:rPr>
              <a:t>vergisiz tür </a:t>
            </a:r>
            <a:r>
              <a:rPr lang="tr-TR" b="1" dirty="0" smtClean="0">
                <a:solidFill>
                  <a:srgbClr val="FF0000"/>
                </a:solidFill>
              </a:rPr>
              <a:t>değiştirmeler </a:t>
            </a:r>
            <a:r>
              <a:rPr lang="tr-TR" b="1" dirty="0" smtClean="0">
                <a:solidFill>
                  <a:srgbClr val="FF0000"/>
                </a:solidFill>
              </a:rPr>
              <a:t>de </a:t>
            </a:r>
            <a:r>
              <a:rPr lang="tr-TR" b="1" dirty="0" smtClean="0"/>
              <a:t>«devir» hükmünde olduğundan, tür değiştiren şirketlerde de zarar mahsubuna dikkat edilmesi gerekmektedir.</a:t>
            </a:r>
            <a:endParaRPr lang="tr-TR" b="1" dirty="0">
              <a:solidFill>
                <a:srgbClr val="FF0000"/>
              </a:solidFill>
            </a:endParaRPr>
          </a:p>
          <a:p>
            <a:pPr algn="just"/>
            <a:endParaRPr lang="tr-TR" dirty="0"/>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Tree>
    <p:extLst>
      <p:ext uri="{BB962C8B-B14F-4D97-AF65-F5344CB8AC3E}">
        <p14:creationId xmlns:p14="http://schemas.microsoft.com/office/powerpoint/2010/main" val="297008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463861" y="2060848"/>
            <a:ext cx="3816424" cy="3384376"/>
          </a:xfrm>
          <a:prstGeom prst="rightArrow">
            <a:avLst/>
          </a:prstGeom>
          <a:ln/>
        </p:spPr>
        <p:style>
          <a:lnRef idx="3">
            <a:schemeClr val="lt1"/>
          </a:lnRef>
          <a:fillRef idx="1">
            <a:schemeClr val="dk1"/>
          </a:fillRef>
          <a:effectRef idx="1">
            <a:schemeClr val="dk1"/>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DEVİR HALİNDE ZARAR MAHSUBU</a:t>
            </a:r>
            <a:endParaRPr lang="tr-TR" dirty="0">
              <a:effectLst>
                <a:outerShdw blurRad="38100" dist="38100" dir="2700000" algn="tl">
                  <a:srgbClr val="000000">
                    <a:alpha val="43137"/>
                  </a:srgbClr>
                </a:outerShdw>
              </a:effectLst>
            </a:endParaRPr>
          </a:p>
        </p:txBody>
      </p:sp>
      <p:sp>
        <p:nvSpPr>
          <p:cNvPr id="4" name="Aşağı Ok Belirtme Çizgisi 3"/>
          <p:cNvSpPr/>
          <p:nvPr/>
        </p:nvSpPr>
        <p:spPr>
          <a:xfrm>
            <a:off x="4307073" y="2348880"/>
            <a:ext cx="6768752" cy="4248472"/>
          </a:xfrm>
          <a:prstGeom prst="downArrow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just"/>
            <a:r>
              <a:rPr lang="tr-TR" b="1" dirty="0" smtClean="0"/>
              <a:t>DEVİRLERDE BİLANÇO KALEMLERİNİN AYNEN DEVROLAN ŞİRKETE AKTARILMASI GEREKMEKTEDİR. BİR VAŞKA DEYİŞLE ÖZ VARLIK ÜZERİNDEN DEVROLAN ŞİRKETTE SERMAYE HESAPLANMAMASI GEREKMEKTEDİR. ÇÜNKÜ KVK M.19 AKTİF VE PASİFİN BİR BÜTÜN HALİNDE AKTARILMASINI HÜKMETMİŞTİR.</a:t>
            </a:r>
            <a:endParaRPr lang="tr-TR" dirty="0"/>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Tree>
    <p:extLst>
      <p:ext uri="{BB962C8B-B14F-4D97-AF65-F5344CB8AC3E}">
        <p14:creationId xmlns:p14="http://schemas.microsoft.com/office/powerpoint/2010/main" val="427477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463861" y="2060848"/>
            <a:ext cx="3816424" cy="3384376"/>
          </a:xfrm>
          <a:prstGeom prst="rightArrow">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ZARAR MAHSUBUNDA ÖNCELİK SIRASI</a:t>
            </a:r>
            <a:endParaRPr lang="tr-TR" dirty="0">
              <a:effectLst>
                <a:outerShdw blurRad="38100" dist="38100" dir="2700000" algn="tl">
                  <a:srgbClr val="000000">
                    <a:alpha val="43137"/>
                  </a:srgbClr>
                </a:outerShdw>
              </a:effectLst>
            </a:endParaRPr>
          </a:p>
        </p:txBody>
      </p:sp>
      <p:sp>
        <p:nvSpPr>
          <p:cNvPr id="4" name="Şeritli Sağ Ok 3"/>
          <p:cNvSpPr/>
          <p:nvPr/>
        </p:nvSpPr>
        <p:spPr>
          <a:xfrm>
            <a:off x="4438228" y="814276"/>
            <a:ext cx="7286736" cy="5688632"/>
          </a:xfrm>
          <a:prstGeom prst="strip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err="1" smtClean="0"/>
              <a:t>KVK’nında</a:t>
            </a:r>
            <a:r>
              <a:rPr lang="tr-TR" b="1" dirty="0" smtClean="0"/>
              <a:t> zarar mahsubu için (5) yıllık süre öngörülmüş ancak zarar mahsubunda sıra (arka arkaya ifadesi) öngörülmemiştir.</a:t>
            </a:r>
          </a:p>
          <a:p>
            <a:pPr algn="just"/>
            <a:r>
              <a:rPr lang="tr-TR" b="1" dirty="0" smtClean="0">
                <a:solidFill>
                  <a:srgbClr val="FF0000"/>
                </a:solidFill>
              </a:rPr>
              <a:t>Zarar mahsup hakkı var iken bu haktan yararlanılmaması halinde zarar mahsup hakkından vazgeçildiği kabul edilmektedir. Bu nedenle, zarar mahsup hakkının doğduğu dönemde kullanılması gerekmektedir.</a:t>
            </a:r>
            <a:endParaRPr lang="tr-TR" b="1" dirty="0">
              <a:solidFill>
                <a:srgbClr val="FF0000"/>
              </a:solidFill>
            </a:endParaRPr>
          </a:p>
          <a:p>
            <a:pPr algn="just"/>
            <a:endParaRPr lang="tr-TR" dirty="0"/>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Tree>
    <p:extLst>
      <p:ext uri="{BB962C8B-B14F-4D97-AF65-F5344CB8AC3E}">
        <p14:creationId xmlns:p14="http://schemas.microsoft.com/office/powerpoint/2010/main" val="15962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dirty="0" smtClean="0">
                <a:solidFill>
                  <a:srgbClr val="FF0000"/>
                </a:solidFill>
              </a:rPr>
              <a:t>ZARAR MAHSUBU</a:t>
            </a:r>
            <a:endParaRPr lang="tr-TR" dirty="0">
              <a:solidFill>
                <a:srgbClr val="FF0000"/>
              </a:solidFill>
            </a:endParaRPr>
          </a:p>
        </p:txBody>
      </p:sp>
      <p:sp>
        <p:nvSpPr>
          <p:cNvPr id="3" name="Sağ Ok 2"/>
          <p:cNvSpPr/>
          <p:nvPr/>
        </p:nvSpPr>
        <p:spPr>
          <a:xfrm>
            <a:off x="463861" y="2060848"/>
            <a:ext cx="3816424" cy="3384376"/>
          </a:xfrm>
          <a:prstGeom prst="rightArrow">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ZARAR MAHSUBUNDA DÜZELTME</a:t>
            </a:r>
            <a:endParaRPr lang="tr-TR" dirty="0">
              <a:effectLst>
                <a:outerShdw blurRad="38100" dist="38100" dir="2700000" algn="tl">
                  <a:srgbClr val="000000">
                    <a:alpha val="43137"/>
                  </a:srgbClr>
                </a:outerShdw>
              </a:effectLst>
            </a:endParaRPr>
          </a:p>
        </p:txBody>
      </p:sp>
      <p:sp>
        <p:nvSpPr>
          <p:cNvPr id="4" name="Şeritli Sağ Ok 3"/>
          <p:cNvSpPr/>
          <p:nvPr/>
        </p:nvSpPr>
        <p:spPr>
          <a:xfrm>
            <a:off x="4438228" y="814276"/>
            <a:ext cx="7286736" cy="5688632"/>
          </a:xfrm>
          <a:prstGeom prst="stripedRightArrow">
            <a:avLst/>
          </a:prstGeom>
          <a:ln w="38100">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tr-TR" b="1" dirty="0" smtClean="0">
                <a:effectLst>
                  <a:outerShdw blurRad="38100" dist="38100" dir="2700000" algn="tl">
                    <a:srgbClr val="000000">
                      <a:alpha val="43137"/>
                    </a:srgbClr>
                  </a:outerShdw>
                </a:effectLst>
              </a:rPr>
              <a:t>Geçmiş </a:t>
            </a:r>
            <a:r>
              <a:rPr lang="tr-TR" b="1" dirty="0">
                <a:effectLst>
                  <a:outerShdw blurRad="38100" dist="38100" dir="2700000" algn="tl">
                    <a:srgbClr val="000000">
                      <a:alpha val="43137"/>
                    </a:srgbClr>
                  </a:outerShdw>
                </a:effectLst>
              </a:rPr>
              <a:t>yıllara ait zararların, beş yıllık süre içinde olmak kaydıyla, dönem kârının mevcut olduğu ilk dönemden itibaren mahsup edilmesi gerekmekte olup dönem kârının mevcut olduğu hesap döneminde mahsup edilmeyen geçmiş yıl zararlarının, sonraki dönemlerde mahsup edilmesi mümkün bulunmamaktadır.</a:t>
            </a:r>
          </a:p>
        </p:txBody>
      </p:sp>
      <p:sp>
        <p:nvSpPr>
          <p:cNvPr id="5" name="Dikdörtgen 4"/>
          <p:cNvSpPr/>
          <p:nvPr/>
        </p:nvSpPr>
        <p:spPr>
          <a:xfrm>
            <a:off x="3048000" y="3105835"/>
            <a:ext cx="6092825" cy="369332"/>
          </a:xfrm>
          <a:prstGeom prst="rect">
            <a:avLst/>
          </a:prstGeom>
        </p:spPr>
        <p:txBody>
          <a:bodyPr>
            <a:spAutoFit/>
          </a:bodyPr>
          <a:lstStyle/>
          <a:p>
            <a:r>
              <a:rPr lang="tr-TR" b="1" dirty="0" smtClean="0">
                <a:latin typeface="Tahoma, Arial, Helvetica"/>
              </a:rPr>
              <a:t>. </a:t>
            </a:r>
            <a:endParaRPr lang="tr-TR" dirty="0"/>
          </a:p>
        </p:txBody>
      </p:sp>
    </p:spTree>
    <p:extLst>
      <p:ext uri="{BB962C8B-B14F-4D97-AF65-F5344CB8AC3E}">
        <p14:creationId xmlns:p14="http://schemas.microsoft.com/office/powerpoint/2010/main" val="86237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3254622" y="1471216"/>
            <a:ext cx="4824536" cy="1800200"/>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TERCİH</a:t>
            </a:r>
            <a:endParaRPr lang="tr-TR" sz="6000" b="1" dirty="0">
              <a:solidFill>
                <a:srgbClr val="FF0000"/>
              </a:solidFill>
              <a:latin typeface="Calibri" panose="020F0502020204030204" pitchFamily="34" charset="0"/>
            </a:endParaRPr>
          </a:p>
        </p:txBody>
      </p:sp>
      <p:sp>
        <p:nvSpPr>
          <p:cNvPr id="5" name="Sol Ok 4"/>
          <p:cNvSpPr/>
          <p:nvPr/>
        </p:nvSpPr>
        <p:spPr>
          <a:xfrm>
            <a:off x="1341884" y="3424363"/>
            <a:ext cx="3600400" cy="2016224"/>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a:t>5746 SY Yasadaki AR-GE İNDİRMİ</a:t>
            </a:r>
          </a:p>
        </p:txBody>
      </p:sp>
      <p:sp>
        <p:nvSpPr>
          <p:cNvPr id="7" name="Sağ Ok 6"/>
          <p:cNvSpPr/>
          <p:nvPr/>
        </p:nvSpPr>
        <p:spPr>
          <a:xfrm>
            <a:off x="6238428" y="3532375"/>
            <a:ext cx="3312368" cy="1800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4691 </a:t>
            </a:r>
            <a:r>
              <a:rPr lang="tr-TR" sz="2400" dirty="0" err="1" smtClean="0"/>
              <a:t>sy</a:t>
            </a:r>
            <a:r>
              <a:rPr lang="tr-TR" sz="2400" dirty="0" smtClean="0"/>
              <a:t> Yasadaki AR-GE İNDİRİMİ</a:t>
            </a:r>
            <a:endParaRPr lang="tr-TR" sz="2400" dirty="0"/>
          </a:p>
        </p:txBody>
      </p:sp>
      <p:sp>
        <p:nvSpPr>
          <p:cNvPr id="6" name="İkizkenar Üçgen 5"/>
          <p:cNvSpPr/>
          <p:nvPr/>
        </p:nvSpPr>
        <p:spPr>
          <a:xfrm>
            <a:off x="9694812" y="836712"/>
            <a:ext cx="1728192" cy="31683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KVK m.10 </a:t>
            </a:r>
            <a:r>
              <a:rPr lang="tr-TR" dirty="0" err="1" smtClean="0"/>
              <a:t>daki</a:t>
            </a:r>
            <a:r>
              <a:rPr lang="tr-TR" dirty="0" smtClean="0"/>
              <a:t> indirim kalktı.</a:t>
            </a:r>
            <a:endParaRPr lang="tr-TR" dirty="0"/>
          </a:p>
        </p:txBody>
      </p:sp>
    </p:spTree>
    <p:extLst>
      <p:ext uri="{BB962C8B-B14F-4D97-AF65-F5344CB8AC3E}">
        <p14:creationId xmlns:p14="http://schemas.microsoft.com/office/powerpoint/2010/main" val="408488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hacettepeteknokent.com.tr/admin/i/250x250max/os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884" y="0"/>
            <a:ext cx="1676400" cy="2381250"/>
          </a:xfrm>
          <a:prstGeom prst="rect">
            <a:avLst/>
          </a:prstGeom>
          <a:noFill/>
          <a:extLst>
            <a:ext uri="{909E8E84-426E-40DD-AFC4-6F175D3DCCD1}">
              <a14:hiddenFill xmlns:a14="http://schemas.microsoft.com/office/drawing/2010/main">
                <a:solidFill>
                  <a:srgbClr val="FFFFFF"/>
                </a:solidFill>
              </a14:hiddenFill>
            </a:ext>
          </a:extLst>
        </p:spPr>
      </p:pic>
      <p:sp>
        <p:nvSpPr>
          <p:cNvPr id="2" name="Yuvarlatılmış Dikdörtgen 1"/>
          <p:cNvSpPr/>
          <p:nvPr/>
        </p:nvSpPr>
        <p:spPr>
          <a:xfrm>
            <a:off x="1917948" y="2060848"/>
            <a:ext cx="8092946" cy="4464496"/>
          </a:xfrm>
          <a:prstGeom prst="roundRect">
            <a:avLst/>
          </a:prstGeom>
          <a:solidFill>
            <a:schemeClr val="tx1"/>
          </a:solidFill>
          <a:ln w="38100">
            <a:solidFill>
              <a:srgbClr val="FFFF00"/>
            </a:solidFill>
          </a:ln>
          <a:scene3d>
            <a:camera prst="perspectiveLeft"/>
            <a:lightRig rig="brightRoom" dir="tl">
              <a:rot lat="0" lon="0" rev="5400000"/>
            </a:lightRig>
          </a:scene3d>
          <a:sp3d contourW="12700">
            <a:bevelT w="25400" h="50800" prst="angle"/>
            <a:contourClr>
              <a:schemeClr val="accent5"/>
            </a:contourClr>
          </a:sp3d>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3200" b="1" dirty="0" smtClean="0">
                <a:solidFill>
                  <a:schemeClr val="bg1"/>
                </a:solidFill>
                <a:latin typeface="Calibri Light" pitchFamily="34" charset="0"/>
              </a:rPr>
              <a:t>OSB’ler vergi </a:t>
            </a:r>
            <a:r>
              <a:rPr lang="tr-TR" sz="3200" b="1" dirty="0">
                <a:solidFill>
                  <a:schemeClr val="bg1"/>
                </a:solidFill>
                <a:latin typeface="Calibri Light" pitchFamily="34" charset="0"/>
              </a:rPr>
              <a:t>uygulamalarında dernek veya vakıf olarak </a:t>
            </a:r>
            <a:r>
              <a:rPr lang="tr-TR" sz="3200" b="1" dirty="0" smtClean="0">
                <a:solidFill>
                  <a:schemeClr val="bg1"/>
                </a:solidFill>
                <a:latin typeface="Calibri Light" pitchFamily="34" charset="0"/>
              </a:rPr>
              <a:t>değerlendirilmektedir.</a:t>
            </a:r>
            <a:endParaRPr lang="tr-TR" sz="3200" b="1" dirty="0">
              <a:solidFill>
                <a:schemeClr val="bg1"/>
              </a:solidFill>
              <a:latin typeface="Calibri Light"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174878520"/>
              </p:ext>
            </p:extLst>
          </p:nvPr>
        </p:nvGraphicFramePr>
        <p:xfrm>
          <a:off x="7030515" y="332656"/>
          <a:ext cx="4955782" cy="1371600"/>
        </p:xfrm>
        <a:graphic>
          <a:graphicData uri="http://schemas.openxmlformats.org/drawingml/2006/table">
            <a:tbl>
              <a:tblPr>
                <a:tableStyleId>{5DA37D80-6434-44D0-A028-1B22A696006F}</a:tableStyleId>
              </a:tblPr>
              <a:tblGrid>
                <a:gridCol w="576065"/>
                <a:gridCol w="216024"/>
                <a:gridCol w="2160240"/>
                <a:gridCol w="2003453"/>
              </a:tblGrid>
              <a:tr h="0">
                <a:tc>
                  <a:txBody>
                    <a:bodyPr/>
                    <a:lstStyle/>
                    <a:p>
                      <a:r>
                        <a:rPr lang="tr-TR" dirty="0"/>
                        <a:t>Sayı</a:t>
                      </a:r>
                    </a:p>
                  </a:txBody>
                  <a:tcPr marL="0" marR="0" marT="0" marB="0"/>
                </a:tc>
                <a:tc>
                  <a:txBody>
                    <a:bodyPr/>
                    <a:lstStyle/>
                    <a:p>
                      <a:pPr algn="ctr"/>
                      <a:r>
                        <a:rPr lang="tr-TR"/>
                        <a:t>:</a:t>
                      </a:r>
                    </a:p>
                  </a:txBody>
                  <a:tcPr marL="0" marR="0" marT="0" marB="0"/>
                </a:tc>
                <a:tc>
                  <a:txBody>
                    <a:bodyPr/>
                    <a:lstStyle/>
                    <a:p>
                      <a:r>
                        <a:rPr lang="tr-TR" dirty="0"/>
                        <a:t>B.07.1.GİB.4.09.15.01-1.2010.10.KVK.4.n/-4</a:t>
                      </a:r>
                    </a:p>
                  </a:txBody>
                  <a:tcPr marL="0" marR="0" marT="0" marB="0"/>
                </a:tc>
                <a:tc>
                  <a:txBody>
                    <a:bodyPr/>
                    <a:lstStyle/>
                    <a:p>
                      <a:pPr algn="r"/>
                      <a:r>
                        <a:rPr lang="tr-TR" dirty="0"/>
                        <a:t>27/01/2012</a:t>
                      </a:r>
                    </a:p>
                  </a:txBody>
                  <a:tcPr marL="0" marR="0" marT="0" marB="0"/>
                </a:tc>
              </a:tr>
              <a:tr h="0">
                <a:tc>
                  <a:txBody>
                    <a:bodyPr/>
                    <a:lstStyle/>
                    <a:p>
                      <a:r>
                        <a:rPr lang="tr-TR"/>
                        <a:t>Konu</a:t>
                      </a:r>
                    </a:p>
                  </a:txBody>
                  <a:tcPr marL="0" marR="0" marT="0" marB="0"/>
                </a:tc>
                <a:tc>
                  <a:txBody>
                    <a:bodyPr/>
                    <a:lstStyle/>
                    <a:p>
                      <a:pPr algn="ctr"/>
                      <a:r>
                        <a:rPr lang="tr-TR"/>
                        <a:t>:</a:t>
                      </a:r>
                    </a:p>
                  </a:txBody>
                  <a:tcPr marL="0" marR="0" marT="0" marB="0"/>
                </a:tc>
                <a:tc>
                  <a:txBody>
                    <a:bodyPr/>
                    <a:lstStyle/>
                    <a:p>
                      <a:r>
                        <a:rPr lang="tr-TR"/>
                        <a:t>OSB GELİRLERİ</a:t>
                      </a:r>
                    </a:p>
                  </a:txBody>
                  <a:tcPr marL="0" marR="0" marT="0" marB="0"/>
                </a:tc>
                <a:tc>
                  <a:txBody>
                    <a:bodyPr/>
                    <a:lstStyle/>
                    <a:p>
                      <a:r>
                        <a:rPr lang="tr-TR" dirty="0"/>
                        <a:t> </a:t>
                      </a:r>
                      <a:r>
                        <a:rPr lang="tr-TR" dirty="0" smtClean="0"/>
                        <a:t>AYDIN VDB</a:t>
                      </a:r>
                      <a:endParaRPr lang="tr-TR" dirty="0"/>
                    </a:p>
                  </a:txBody>
                  <a:tcPr marL="0" marR="0" marT="0" marB="0">
                    <a:solidFill>
                      <a:srgbClr val="FFFF00"/>
                    </a:solidFill>
                  </a:tcPr>
                </a:tc>
              </a:tr>
            </a:tbl>
          </a:graphicData>
        </a:graphic>
      </p:graphicFrame>
      <p:pic>
        <p:nvPicPr>
          <p:cNvPr id="2050" name="Picture 2" descr="http://static6.eeiplatform.com/files/gelir_idaresi_baskanligi_turkey_revenue_administr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2164" y="116632"/>
            <a:ext cx="238125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88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312765"/>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6" name="İkizkenar Üçgen 5"/>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6766 </a:t>
            </a:r>
            <a:r>
              <a:rPr lang="tr-TR" dirty="0" err="1" smtClean="0"/>
              <a:t>sy</a:t>
            </a:r>
            <a:r>
              <a:rPr lang="tr-TR" dirty="0" smtClean="0"/>
              <a:t> Kanun </a:t>
            </a:r>
          </a:p>
          <a:p>
            <a:pPr algn="ctr"/>
            <a:r>
              <a:rPr lang="tr-TR" dirty="0" smtClean="0"/>
              <a:t>Y. 1.3.2016</a:t>
            </a:r>
            <a:endParaRPr lang="tr-TR" dirty="0"/>
          </a:p>
        </p:txBody>
      </p:sp>
      <p:sp>
        <p:nvSpPr>
          <p:cNvPr id="4" name="Dikdörtgen 3"/>
          <p:cNvSpPr/>
          <p:nvPr/>
        </p:nvSpPr>
        <p:spPr>
          <a:xfrm>
            <a:off x="2349996" y="1700808"/>
            <a:ext cx="9361040" cy="4595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chemeClr val="tx1"/>
                </a:solidFill>
              </a:rPr>
              <a:t>Ar-Ge </a:t>
            </a:r>
            <a:r>
              <a:rPr lang="tr-TR" sz="2000" b="1" dirty="0">
                <a:solidFill>
                  <a:schemeClr val="tx1"/>
                </a:solidFill>
              </a:rPr>
              <a:t>ve tasarım indirimi</a:t>
            </a:r>
            <a:r>
              <a:rPr lang="tr-TR" sz="2000" b="1" dirty="0">
                <a:solidFill>
                  <a:schemeClr val="tx1"/>
                </a:solidFill>
              </a:rPr>
              <a:t> </a:t>
            </a:r>
            <a:r>
              <a:rPr lang="tr-TR" sz="2000" b="1" dirty="0" smtClean="0">
                <a:solidFill>
                  <a:schemeClr val="tx1"/>
                </a:solidFill>
              </a:rPr>
              <a:t>: </a:t>
            </a:r>
            <a:r>
              <a:rPr lang="tr-TR" sz="2000" b="1" dirty="0">
                <a:solidFill>
                  <a:schemeClr val="tx1"/>
                </a:solidFill>
              </a:rPr>
              <a:t>Teknoloji merkezi işletmelerinde, Ar-Ge merkezlerinde, kamu kurum ve kuruluşları ile </a:t>
            </a:r>
            <a:r>
              <a:rPr lang="tr-TR" sz="2000" b="1" dirty="0" smtClean="0">
                <a:solidFill>
                  <a:schemeClr val="tx1"/>
                </a:solidFill>
              </a:rPr>
              <a:t>kanunla </a:t>
            </a:r>
            <a:r>
              <a:rPr lang="tr-TR" sz="2000" b="1" dirty="0">
                <a:solidFill>
                  <a:schemeClr val="tx1"/>
                </a:solidFill>
              </a:rPr>
              <a:t>kurulan veya </a:t>
            </a:r>
            <a:r>
              <a:rPr lang="tr-TR" sz="2000" b="1" dirty="0" smtClean="0">
                <a:solidFill>
                  <a:schemeClr val="tx1"/>
                </a:solidFill>
              </a:rPr>
              <a:t>teknoloji geliştirme projesi anlaşmaları kapsamında </a:t>
            </a:r>
            <a:r>
              <a:rPr lang="tr-TR" sz="2000" b="1" dirty="0">
                <a:solidFill>
                  <a:schemeClr val="tx1"/>
                </a:solidFill>
              </a:rPr>
              <a:t>uluslararası  </a:t>
            </a:r>
            <a:r>
              <a:rPr lang="tr-TR" sz="2000" b="1" dirty="0" smtClean="0">
                <a:solidFill>
                  <a:schemeClr val="tx1"/>
                </a:solidFill>
              </a:rPr>
              <a:t>kurumlardan ya da </a:t>
            </a:r>
            <a:r>
              <a:rPr lang="tr-TR" sz="2000" b="1" dirty="0">
                <a:solidFill>
                  <a:schemeClr val="tx1"/>
                </a:solidFill>
              </a:rPr>
              <a:t>kamu kurum ve kuruluşlarından Ar-Ge projelerini desteklemek amacıyla fon veya kredi kullanan </a:t>
            </a:r>
            <a:r>
              <a:rPr lang="tr-TR" sz="2000" b="1" dirty="0" smtClean="0">
                <a:solidFill>
                  <a:schemeClr val="tx1"/>
                </a:solidFill>
              </a:rPr>
              <a:t>vakıflar </a:t>
            </a:r>
            <a:r>
              <a:rPr lang="tr-TR" sz="2000" b="1" dirty="0">
                <a:solidFill>
                  <a:schemeClr val="tx1"/>
                </a:solidFill>
              </a:rPr>
              <a:t>tarafından veya uluslararası fonlarca </a:t>
            </a:r>
            <a:r>
              <a:rPr lang="tr-TR" sz="2000" b="1" dirty="0">
                <a:solidFill>
                  <a:srgbClr val="FF0000"/>
                </a:solidFill>
              </a:rPr>
              <a:t>desteklenen Ar-Ge ve yenilik projelerinde</a:t>
            </a:r>
            <a:r>
              <a:rPr lang="tr-TR" sz="2000" b="1" dirty="0">
                <a:solidFill>
                  <a:schemeClr val="tx1"/>
                </a:solidFill>
              </a:rPr>
              <a:t>, rekabet öncesi işbirliği projelerinde ve </a:t>
            </a:r>
            <a:r>
              <a:rPr lang="tr-TR" sz="2000" b="1" dirty="0" err="1">
                <a:solidFill>
                  <a:schemeClr val="tx1"/>
                </a:solidFill>
              </a:rPr>
              <a:t>teknogirişim</a:t>
            </a:r>
            <a:r>
              <a:rPr lang="tr-TR" sz="2000" b="1" dirty="0">
                <a:solidFill>
                  <a:schemeClr val="tx1"/>
                </a:solidFill>
              </a:rPr>
              <a:t> sermaye desteklerinden yararlananlarca gerçekleştirilen </a:t>
            </a:r>
            <a:r>
              <a:rPr lang="tr-TR" sz="2000" b="1" u="sng" dirty="0" smtClean="0">
                <a:solidFill>
                  <a:srgbClr val="FF0000"/>
                </a:solidFill>
              </a:rPr>
              <a:t>Ar-Ge </a:t>
            </a:r>
            <a:r>
              <a:rPr lang="tr-TR" sz="2000" b="1" u="sng" dirty="0">
                <a:solidFill>
                  <a:srgbClr val="FF0000"/>
                </a:solidFill>
              </a:rPr>
              <a:t>ve yenilik harcamalarının tamamı </a:t>
            </a:r>
            <a:r>
              <a:rPr lang="tr-TR" sz="2000" b="1" dirty="0">
                <a:solidFill>
                  <a:srgbClr val="FF0000"/>
                </a:solidFill>
              </a:rPr>
              <a:t>ile bu Kanun kapsamında yukarıda sayılan kurum ve kuruluşlar tarafından desteklenen </a:t>
            </a:r>
            <a:r>
              <a:rPr lang="tr-TR" sz="2000" b="1" u="sng" dirty="0">
                <a:solidFill>
                  <a:srgbClr val="FF0000"/>
                </a:solidFill>
              </a:rPr>
              <a:t>tasarım projelerinde ve tasarım merkezlerinde </a:t>
            </a:r>
            <a:r>
              <a:rPr lang="tr-TR" sz="2000" b="1" dirty="0">
                <a:solidFill>
                  <a:srgbClr val="FF0000"/>
                </a:solidFill>
              </a:rPr>
              <a:t>gerçekleştirilen münhasıran tasarım harcamalarının tamamı</a:t>
            </a:r>
            <a:r>
              <a:rPr lang="tr-TR" sz="2000" b="1" dirty="0">
                <a:solidFill>
                  <a:schemeClr val="tx1"/>
                </a:solidFill>
              </a:rPr>
              <a:t> </a:t>
            </a:r>
            <a:r>
              <a:rPr lang="tr-TR" sz="2000" b="1" dirty="0" smtClean="0">
                <a:solidFill>
                  <a:schemeClr val="tx1"/>
                </a:solidFill>
              </a:rPr>
              <a:t>5520 </a:t>
            </a:r>
            <a:r>
              <a:rPr lang="tr-TR" sz="2000" b="1" dirty="0">
                <a:solidFill>
                  <a:schemeClr val="tx1"/>
                </a:solidFill>
              </a:rPr>
              <a:t>sayılı Kurumlar Vergisi Kanununun 10 uncu maddesine göre kurum kazancının ve </a:t>
            </a:r>
            <a:r>
              <a:rPr lang="tr-TR" sz="2000" b="1" dirty="0" smtClean="0">
                <a:solidFill>
                  <a:schemeClr val="tx1"/>
                </a:solidFill>
              </a:rPr>
              <a:t>193 </a:t>
            </a:r>
            <a:r>
              <a:rPr lang="tr-TR" sz="2000" b="1" dirty="0">
                <a:solidFill>
                  <a:schemeClr val="tx1"/>
                </a:solidFill>
              </a:rPr>
              <a:t>sayılı Gelir Vergisi Kanununun 89 uncu maddesi uyarınca ticari kazancın tespitinde indirim konusu yapılır. </a:t>
            </a:r>
          </a:p>
        </p:txBody>
      </p:sp>
    </p:spTree>
    <p:extLst>
      <p:ext uri="{BB962C8B-B14F-4D97-AF65-F5344CB8AC3E}">
        <p14:creationId xmlns:p14="http://schemas.microsoft.com/office/powerpoint/2010/main" val="187833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smtClean="0">
                <a:solidFill>
                  <a:schemeClr val="tx1"/>
                </a:solidFill>
              </a:rPr>
              <a:t>Bu </a:t>
            </a:r>
            <a:r>
              <a:rPr lang="tr-TR" sz="2800" b="1" dirty="0">
                <a:solidFill>
                  <a:schemeClr val="tx1"/>
                </a:solidFill>
              </a:rPr>
              <a:t>harcamalar, 4/1/1961 tarihli ve 213 sayılı Vergi Usul Kanununa göre aktifleştirilmek suretiyle amortisman yoluyla itfa edilir, bir iktisadi kıymet oluşmaması halinde ise doğrudan gider yazılır. Kazancın yetersiz olması nedeniyle ilgili hesap döneminde indirim konusu yapılamayan tutar, sonraki hesap dönemlerine devredilir. Devredilen tutarlar, takip eden yıllarda 213 sayılı Kanuna göre her yıl belirlenen yeniden değerleme oranında artırılarak dikkate alınır.</a:t>
            </a:r>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6766 </a:t>
            </a:r>
            <a:r>
              <a:rPr lang="tr-TR" dirty="0" err="1" smtClean="0"/>
              <a:t>sy</a:t>
            </a:r>
            <a:r>
              <a:rPr lang="tr-TR" dirty="0" smtClean="0"/>
              <a:t> Kanun </a:t>
            </a:r>
          </a:p>
          <a:p>
            <a:pPr algn="ctr"/>
            <a:r>
              <a:rPr lang="tr-TR" dirty="0" smtClean="0"/>
              <a:t>Y. 1.3.2016</a:t>
            </a:r>
            <a:endParaRPr lang="tr-TR" dirty="0"/>
          </a:p>
        </p:txBody>
      </p:sp>
    </p:spTree>
    <p:extLst>
      <p:ext uri="{BB962C8B-B14F-4D97-AF65-F5344CB8AC3E}">
        <p14:creationId xmlns:p14="http://schemas.microsoft.com/office/powerpoint/2010/main" val="220545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b="1" dirty="0" err="1">
                <a:solidFill>
                  <a:schemeClr val="tx1"/>
                </a:solidFill>
              </a:rPr>
              <a:t>Teknogirişim</a:t>
            </a:r>
            <a:r>
              <a:rPr lang="tr-TR" sz="1600" b="1" dirty="0">
                <a:solidFill>
                  <a:schemeClr val="tx1"/>
                </a:solidFill>
              </a:rPr>
              <a:t> sermayesi desteğinden faydalananlara, </a:t>
            </a:r>
            <a:endParaRPr lang="tr-TR" sz="1600" b="1" dirty="0" smtClean="0">
              <a:solidFill>
                <a:schemeClr val="tx1"/>
              </a:solidFill>
            </a:endParaRPr>
          </a:p>
          <a:p>
            <a:pPr algn="just"/>
            <a:r>
              <a:rPr lang="tr-TR" sz="1600" b="1" dirty="0" smtClean="0">
                <a:solidFill>
                  <a:schemeClr val="tx1"/>
                </a:solidFill>
              </a:rPr>
              <a:t>bu </a:t>
            </a:r>
            <a:r>
              <a:rPr lang="tr-TR" sz="1600" b="1" dirty="0">
                <a:solidFill>
                  <a:schemeClr val="tx1"/>
                </a:solidFill>
              </a:rPr>
              <a:t>desteğe konu projelerinin finansmanında kullanılmak üzere </a:t>
            </a:r>
            <a:r>
              <a:rPr lang="tr-TR" sz="2000" b="1" u="sng" dirty="0">
                <a:solidFill>
                  <a:schemeClr val="accent5"/>
                </a:solidFill>
              </a:rPr>
              <a:t>gelir ve kurumlar vergisi mükellefleri tarafından sağlanan sermaye desteklerinin </a:t>
            </a:r>
            <a:endParaRPr lang="tr-TR" sz="2000" b="1" u="sng" dirty="0" smtClean="0">
              <a:solidFill>
                <a:schemeClr val="accent5"/>
              </a:solidFill>
            </a:endParaRPr>
          </a:p>
          <a:p>
            <a:pPr algn="ctr"/>
            <a:r>
              <a:rPr lang="tr-TR" sz="2000" b="1" i="1" dirty="0" smtClean="0">
                <a:solidFill>
                  <a:schemeClr val="accent5"/>
                </a:solidFill>
              </a:rPr>
              <a:t>beyan </a:t>
            </a:r>
            <a:r>
              <a:rPr lang="tr-TR" sz="2000" b="1" i="1" dirty="0">
                <a:solidFill>
                  <a:schemeClr val="accent5"/>
                </a:solidFill>
              </a:rPr>
              <a:t>edilen gelirin veya kurum kazancının yüzde onunu ve öz sermayenin yüzde yirmisini aşmayan kısmı </a:t>
            </a:r>
            <a:endParaRPr lang="tr-TR" sz="2000" b="1" i="1" dirty="0" smtClean="0">
              <a:solidFill>
                <a:schemeClr val="accent5"/>
              </a:solidFill>
            </a:endParaRPr>
          </a:p>
          <a:p>
            <a:pPr algn="just"/>
            <a:r>
              <a:rPr lang="tr-TR" sz="1600" b="1" dirty="0" smtClean="0">
                <a:solidFill>
                  <a:schemeClr val="tx1"/>
                </a:solidFill>
              </a:rPr>
              <a:t>193 </a:t>
            </a:r>
            <a:r>
              <a:rPr lang="tr-TR" sz="1600" b="1" dirty="0">
                <a:solidFill>
                  <a:schemeClr val="tx1"/>
                </a:solidFill>
              </a:rPr>
              <a:t>sayılı Kanunun 89 uncu maddesi uyarınca beyan edilen gelirin ve 5520 sayılı Kanunun 10 uncu maddesine göre kurum kazancının tespitinde indirim konusu yapılır. İndirim konusu yapılacak tutar yıllık olarak </a:t>
            </a:r>
            <a:r>
              <a:rPr lang="tr-TR" sz="1600" b="1" dirty="0">
                <a:solidFill>
                  <a:srgbClr val="FF0000"/>
                </a:solidFill>
              </a:rPr>
              <a:t>500.000 Türk lirasını aşamaz</a:t>
            </a:r>
            <a:r>
              <a:rPr lang="tr-TR" sz="1600" b="1" dirty="0">
                <a:solidFill>
                  <a:schemeClr val="tx1"/>
                </a:solidFill>
              </a:rPr>
              <a:t>. </a:t>
            </a:r>
            <a:endParaRPr lang="tr-TR" sz="1600" b="1" dirty="0" smtClean="0">
              <a:solidFill>
                <a:schemeClr val="tx1"/>
              </a:solidFill>
            </a:endParaRPr>
          </a:p>
          <a:p>
            <a:pPr algn="just"/>
            <a:endParaRPr lang="tr-TR" sz="1600" b="1" dirty="0" smtClean="0">
              <a:solidFill>
                <a:schemeClr val="tx1"/>
              </a:solidFill>
            </a:endParaRPr>
          </a:p>
          <a:p>
            <a:pPr algn="just"/>
            <a:r>
              <a:rPr lang="tr-TR" sz="1600" b="1" dirty="0" err="1" smtClean="0">
                <a:solidFill>
                  <a:schemeClr val="tx1"/>
                </a:solidFill>
              </a:rPr>
              <a:t>Teknogirişim</a:t>
            </a:r>
            <a:r>
              <a:rPr lang="tr-TR" sz="1600" b="1" dirty="0" smtClean="0">
                <a:solidFill>
                  <a:schemeClr val="tx1"/>
                </a:solidFill>
              </a:rPr>
              <a:t> </a:t>
            </a:r>
            <a:r>
              <a:rPr lang="tr-TR" sz="1600" b="1" dirty="0">
                <a:solidFill>
                  <a:schemeClr val="tx1"/>
                </a:solidFill>
              </a:rPr>
              <a:t>sermayesi desteğine konu projelerin finansmanında kullanılmak üzere gelir ve kurumlar vergisi mükellefleri tarafından </a:t>
            </a:r>
            <a:endParaRPr lang="tr-TR" sz="1600" b="1" dirty="0" smtClean="0">
              <a:solidFill>
                <a:schemeClr val="tx1"/>
              </a:solidFill>
            </a:endParaRPr>
          </a:p>
          <a:p>
            <a:pPr algn="just"/>
            <a:r>
              <a:rPr lang="tr-TR" sz="1600" b="1" dirty="0" smtClean="0">
                <a:solidFill>
                  <a:srgbClr val="FF0000"/>
                </a:solidFill>
              </a:rPr>
              <a:t>sağlanan </a:t>
            </a:r>
            <a:r>
              <a:rPr lang="tr-TR" sz="1600" b="1" dirty="0">
                <a:solidFill>
                  <a:srgbClr val="FF0000"/>
                </a:solidFill>
              </a:rPr>
              <a:t>sermaye desteklerinin iki yıl içerisinde ilgili projenin finansmanında kullanılmayan kısmı için indirim dolayısıyla zamanında tahakkuk ettirilmemiş vergiler gecikme faizi ile birlikte tahsil edilir</a:t>
            </a:r>
            <a:r>
              <a:rPr lang="tr-TR" sz="1600" b="1" dirty="0" smtClean="0">
                <a:solidFill>
                  <a:srgbClr val="FF0000"/>
                </a:solidFill>
              </a:rPr>
              <a:t>. </a:t>
            </a:r>
            <a:r>
              <a:rPr lang="tr-TR" sz="2800" b="1" dirty="0" smtClean="0">
                <a:solidFill>
                  <a:srgbClr val="FF0000"/>
                </a:solidFill>
              </a:rPr>
              <a:t> </a:t>
            </a:r>
            <a:r>
              <a:rPr lang="tr-TR" sz="2800" b="1" dirty="0" smtClean="0">
                <a:solidFill>
                  <a:schemeClr val="tx1"/>
                </a:solidFill>
              </a:rPr>
              <a:t>(KİM ÖDEYECEK!)</a:t>
            </a:r>
            <a:endParaRPr lang="tr-TR" sz="1600" b="1" dirty="0">
              <a:solidFill>
                <a:schemeClr val="tx1"/>
              </a:solidFill>
            </a:endParaRPr>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6766 </a:t>
            </a:r>
            <a:r>
              <a:rPr lang="tr-TR" dirty="0" err="1" smtClean="0"/>
              <a:t>sy</a:t>
            </a:r>
            <a:r>
              <a:rPr lang="tr-TR" dirty="0" smtClean="0"/>
              <a:t> Kanun </a:t>
            </a:r>
          </a:p>
          <a:p>
            <a:pPr algn="ctr"/>
            <a:r>
              <a:rPr lang="tr-TR" dirty="0" smtClean="0"/>
              <a:t>Y. 1.3.2016</a:t>
            </a:r>
            <a:endParaRPr lang="tr-TR" dirty="0"/>
          </a:p>
        </p:txBody>
      </p:sp>
    </p:spTree>
    <p:extLst>
      <p:ext uri="{BB962C8B-B14F-4D97-AF65-F5344CB8AC3E}">
        <p14:creationId xmlns:p14="http://schemas.microsoft.com/office/powerpoint/2010/main" val="372299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i="1" dirty="0">
                <a:solidFill>
                  <a:schemeClr val="tx1"/>
                </a:solidFill>
              </a:rPr>
              <a:t>Rekabet öncesi işbirliği projelerinde işbirliğini oluşturan kuruluşların bu </a:t>
            </a:r>
            <a:r>
              <a:rPr lang="tr-TR" sz="2000" b="1" i="1" dirty="0">
                <a:solidFill>
                  <a:schemeClr val="accent6"/>
                </a:solidFill>
              </a:rPr>
              <a:t>işbirliğine yaptıkları katkılar</a:t>
            </a:r>
            <a:r>
              <a:rPr lang="tr-TR" sz="2000" b="1" i="1" dirty="0">
                <a:solidFill>
                  <a:schemeClr val="tx1"/>
                </a:solidFill>
              </a:rPr>
              <a:t>, işbirliği anlaşmasında belirtilen ortak özel bir hesapta izlenir. </a:t>
            </a:r>
            <a:r>
              <a:rPr lang="tr-TR" sz="2800" b="1" i="1" dirty="0">
                <a:solidFill>
                  <a:srgbClr val="FF0000"/>
                </a:solidFill>
              </a:rPr>
              <a:t>Özel hesaba aktarılan bu tutarlar, harcamanın yapıldığı dönemde katkı sağlayan kuruluşların Ar-Ge ve tasarım harcaması olarak kabul edilir </a:t>
            </a:r>
            <a:r>
              <a:rPr lang="tr-TR" sz="2000" b="1" i="1" dirty="0">
                <a:solidFill>
                  <a:schemeClr val="tx1"/>
                </a:solidFill>
              </a:rPr>
              <a:t>ve proje dışında başka bir amaç için kullanılamaz. </a:t>
            </a:r>
            <a:r>
              <a:rPr lang="tr-TR" sz="2000" b="1" i="1" dirty="0">
                <a:solidFill>
                  <a:schemeClr val="accent6"/>
                </a:solidFill>
              </a:rPr>
              <a:t>Proje hesabında toplanan tutarlar, proje özel hesabı açan kuruluşun kazancının tespitinde gelir olarak dikkate alınmaz</a:t>
            </a:r>
            <a:r>
              <a:rPr lang="tr-TR" sz="2000" b="1" i="1" dirty="0">
                <a:solidFill>
                  <a:schemeClr val="tx1"/>
                </a:solidFill>
              </a:rPr>
              <a:t>. Rekabet öncesi işbirliği proje bütçesinin en fazla yüzde ellisine kadarlık kısmı, Bilim, Sanayi ve Teknoloji Bakanlığı bütçesine konulan ödenekle sınırlı olmak üzere geri ödemesiz olarak desteklenebilir.</a:t>
            </a:r>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6766 </a:t>
            </a:r>
            <a:r>
              <a:rPr lang="tr-TR" dirty="0" err="1" smtClean="0"/>
              <a:t>sy</a:t>
            </a:r>
            <a:r>
              <a:rPr lang="tr-TR" dirty="0" smtClean="0"/>
              <a:t> Kanun </a:t>
            </a:r>
          </a:p>
          <a:p>
            <a:pPr algn="ctr"/>
            <a:r>
              <a:rPr lang="tr-TR" dirty="0" smtClean="0"/>
              <a:t>Y. 1.3.2016</a:t>
            </a:r>
            <a:endParaRPr lang="tr-TR" dirty="0"/>
          </a:p>
        </p:txBody>
      </p:sp>
    </p:spTree>
    <p:extLst>
      <p:ext uri="{BB962C8B-B14F-4D97-AF65-F5344CB8AC3E}">
        <p14:creationId xmlns:p14="http://schemas.microsoft.com/office/powerpoint/2010/main" val="330453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a:solidFill>
                  <a:srgbClr val="002060"/>
                </a:solidFill>
              </a:rPr>
              <a:t>Bu Kanun kapsamındaki indirim, istisna, destek ve teşviklerden yararlananlar; 193 sayılı Kanunun 89 uncu maddesinin birinci fıkrasının (9) ve (13) numaralı bentleri, 5520 sayılı Kanunun 10 uncu maddesinin birinci fıkrasının (a) ve (ğ) bentleri hükümleri ile 4691 sayılı Kanunun geçici 2 nci maddesi hükümlerinden ayrıca yararlanamazlar. </a:t>
            </a:r>
            <a:endParaRPr lang="tr-TR" sz="2800" b="1" i="1" dirty="0">
              <a:solidFill>
                <a:srgbClr val="002060"/>
              </a:solidFill>
            </a:endParaRPr>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6766 </a:t>
            </a:r>
            <a:r>
              <a:rPr lang="tr-TR" dirty="0" err="1" smtClean="0"/>
              <a:t>sy</a:t>
            </a:r>
            <a:r>
              <a:rPr lang="tr-TR" dirty="0" smtClean="0"/>
              <a:t> Kanun </a:t>
            </a:r>
          </a:p>
          <a:p>
            <a:pPr algn="ctr"/>
            <a:r>
              <a:rPr lang="tr-TR" dirty="0" smtClean="0"/>
              <a:t>Y. 1.3.2016</a:t>
            </a:r>
            <a:endParaRPr lang="tr-TR" dirty="0"/>
          </a:p>
        </p:txBody>
      </p:sp>
    </p:spTree>
    <p:extLst>
      <p:ext uri="{BB962C8B-B14F-4D97-AF65-F5344CB8AC3E}">
        <p14:creationId xmlns:p14="http://schemas.microsoft.com/office/powerpoint/2010/main" val="105827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tr-TR" sz="2000" b="1" dirty="0"/>
              <a:t>Ar-Ge ve yenilik faaliyetleri ile tasarım faaliyetlerinde) bulunanların; kamu kurum ve kuruluşları, kanunla kurulan veya teknoloji geliştirme projesi  anlaşmaları kapsamında uluslararası kurumlardan ya da kamu kurum ve kuruluşlarından </a:t>
            </a:r>
            <a:r>
              <a:rPr lang="tr-TR" sz="2000" b="1" dirty="0">
                <a:solidFill>
                  <a:srgbClr val="FFFF00"/>
                </a:solidFill>
                <a:effectLst>
                  <a:outerShdw blurRad="38100" dist="38100" dir="2700000" algn="tl">
                    <a:srgbClr val="000000">
                      <a:alpha val="43137"/>
                    </a:srgbClr>
                  </a:outerShdw>
                </a:effectLst>
              </a:rPr>
              <a:t>Ar-Ge ve yenilik projeleri ile tasarım projelerini desteklemek amacıyla fon veya kredi kullanan vakıflar  ile uluslararası fonlardan aldıkları destekler özel bir fon hesabında tutulur</a:t>
            </a:r>
            <a:r>
              <a:rPr lang="tr-TR" sz="2000" b="1" dirty="0"/>
              <a:t>. </a:t>
            </a:r>
            <a:r>
              <a:rPr lang="tr-TR" sz="2000" b="1" i="1" dirty="0">
                <a:solidFill>
                  <a:srgbClr val="002060"/>
                </a:solidFill>
              </a:rPr>
              <a:t>Bu fon, 193 sayılı Kanun ve 5520 sayılı Kanuna göre vergiye tabi kazancın ve ilgili yılda yapılan  Ar-Ge veya tasarım harcaması  tutarının tespitinde dikkate alınmaz. </a:t>
            </a:r>
            <a:endParaRPr lang="tr-TR" sz="2000" b="1" i="1" dirty="0" smtClean="0">
              <a:solidFill>
                <a:srgbClr val="002060"/>
              </a:solidFill>
            </a:endParaRPr>
          </a:p>
          <a:p>
            <a:pPr algn="just"/>
            <a:r>
              <a:rPr lang="tr-TR" sz="2000" b="1" dirty="0" smtClean="0"/>
              <a:t>Bu </a:t>
            </a:r>
            <a:r>
              <a:rPr lang="tr-TR" sz="2000" b="1" dirty="0"/>
              <a:t>fonun, elde edildiği hesap dönemini izleyen beş yıl içinde sermayeye ilâve dışında herhangi bir şekilde başka bir hesaba nakledilmesi veya işletmeden çekilmesi halinde, zamanında tahakkuk ettirilmeyen vergiler ziyaa uğratılmış sayılır.</a:t>
            </a:r>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6766 </a:t>
            </a:r>
            <a:r>
              <a:rPr lang="tr-TR" dirty="0" err="1" smtClean="0"/>
              <a:t>sy</a:t>
            </a:r>
            <a:r>
              <a:rPr lang="tr-TR" dirty="0" smtClean="0"/>
              <a:t> Kanun </a:t>
            </a:r>
          </a:p>
          <a:p>
            <a:pPr algn="ctr"/>
            <a:r>
              <a:rPr lang="tr-TR" dirty="0" smtClean="0"/>
              <a:t>Y. 1.3.2016</a:t>
            </a:r>
            <a:endParaRPr lang="tr-TR" dirty="0"/>
          </a:p>
        </p:txBody>
      </p:sp>
    </p:spTree>
    <p:extLst>
      <p:ext uri="{BB962C8B-B14F-4D97-AF65-F5344CB8AC3E}">
        <p14:creationId xmlns:p14="http://schemas.microsoft.com/office/powerpoint/2010/main" val="301181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tr-TR" sz="2400" b="1" dirty="0" smtClean="0"/>
              <a:t>Gelir </a:t>
            </a:r>
            <a:r>
              <a:rPr lang="tr-TR" sz="2400" b="1" dirty="0"/>
              <a:t>veya kurumlar vergisi mükellefleri tarafından sağlanan sermaye desteğinin, merkezî yönetim kapsamındaki kamu idaresi tarafından kabul edilmiş iş planına uygun biçimde ve destek başvurusundan sonra ihdas edilmiş ve girişimcinin münferiden veya müştereken temsil ve ilzama yetkili olduğu işletmeye sermaye desteğini sağlayan mükelleflerce kuruluşunda veya sonrasında ortak olmak ve sermaye koymak suretiyle sağlanması zorunludur.</a:t>
            </a:r>
            <a:endParaRPr lang="tr-TR" sz="2400" b="1" dirty="0"/>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Yönetmelik</a:t>
            </a:r>
            <a:endParaRPr lang="tr-TR" dirty="0"/>
          </a:p>
        </p:txBody>
      </p:sp>
    </p:spTree>
    <p:extLst>
      <p:ext uri="{BB962C8B-B14F-4D97-AF65-F5344CB8AC3E}">
        <p14:creationId xmlns:p14="http://schemas.microsoft.com/office/powerpoint/2010/main" val="377571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3772" y="188640"/>
            <a:ext cx="3600400" cy="980976"/>
          </a:xfrm>
        </p:spPr>
        <p:txBody>
          <a:bodyPr anchor="t">
            <a:normAutofit fontScale="90000"/>
          </a:bodyPr>
          <a:lstStyle/>
          <a:p>
            <a:pPr algn="ctr"/>
            <a:r>
              <a:rPr lang="tr-TR" b="1" dirty="0" smtClean="0">
                <a:solidFill>
                  <a:schemeClr val="tx2"/>
                </a:solidFill>
              </a:rPr>
              <a:t>İNDİRİMLER</a:t>
            </a:r>
            <a:br>
              <a:rPr lang="tr-TR" b="1" dirty="0" smtClean="0">
                <a:solidFill>
                  <a:schemeClr val="tx2"/>
                </a:solidFill>
              </a:rPr>
            </a:br>
            <a:r>
              <a:rPr lang="tr-TR" b="1" dirty="0" smtClean="0">
                <a:solidFill>
                  <a:schemeClr val="tx2"/>
                </a:solidFill>
              </a:rPr>
              <a:t>(AR-GE)</a:t>
            </a:r>
            <a:endParaRPr lang="tr-TR" b="1" dirty="0">
              <a:solidFill>
                <a:schemeClr val="tx2"/>
              </a:solidFill>
            </a:endParaRPr>
          </a:p>
        </p:txBody>
      </p:sp>
      <p:sp>
        <p:nvSpPr>
          <p:cNvPr id="3" name="Halka 2"/>
          <p:cNvSpPr/>
          <p:nvPr/>
        </p:nvSpPr>
        <p:spPr>
          <a:xfrm>
            <a:off x="4798268" y="287760"/>
            <a:ext cx="4824536" cy="1316035"/>
          </a:xfrm>
          <a:prstGeom prst="don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6000" b="1" dirty="0" smtClean="0">
                <a:solidFill>
                  <a:srgbClr val="FF0000"/>
                </a:solidFill>
                <a:latin typeface="Calibri" panose="020F0502020204030204" pitchFamily="34" charset="0"/>
              </a:rPr>
              <a:t>5746</a:t>
            </a:r>
            <a:endParaRPr lang="tr-TR" sz="6000" b="1" dirty="0">
              <a:solidFill>
                <a:srgbClr val="FF0000"/>
              </a:solidFill>
              <a:latin typeface="Calibri" panose="020F0502020204030204" pitchFamily="34" charset="0"/>
            </a:endParaRPr>
          </a:p>
        </p:txBody>
      </p:sp>
      <p:sp>
        <p:nvSpPr>
          <p:cNvPr id="4" name="Dikdörtgen 3"/>
          <p:cNvSpPr/>
          <p:nvPr/>
        </p:nvSpPr>
        <p:spPr>
          <a:xfrm>
            <a:off x="2349996" y="1724503"/>
            <a:ext cx="9361040" cy="4595223"/>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tr-TR" sz="2400" dirty="0"/>
              <a:t>Ar-Ge merkezleri, tasarım merkezleri ve rekabet öncesi işbirliği projelerinde Ar-Ge ve tasarım indiriminin uygulanabilmesi için birinci ve ikinci fıkralarda belirtilen belgeleri de içeren yeminli malî müşavir tasdik raporunun ilgili mevzuatta belirtilen süre içinde bağlı bulunulan vergi dairesine verilmesi zorunlu olup, Ar-Ge merkezleri, tasarım merkezleri ve rekabet öncesi işbirliği projeleri için yukarıda sayılan belgelerin beyannameyle birlikte ayrıca verilmesi istenilmez. </a:t>
            </a:r>
            <a:r>
              <a:rPr lang="tr-TR" sz="2400" b="1" dirty="0">
                <a:solidFill>
                  <a:srgbClr val="FF0000"/>
                </a:solidFill>
              </a:rPr>
              <a:t>Ar-Ge merkezleri, tasarım merkezleri ve rekabet öncesi işbirliği projeleri haricinde kalan projeler ve </a:t>
            </a:r>
            <a:r>
              <a:rPr lang="tr-TR" sz="2400" b="1" u="sng" dirty="0">
                <a:solidFill>
                  <a:srgbClr val="FF0000"/>
                </a:solidFill>
              </a:rPr>
              <a:t>Kanun kapsamında destek ve teşviklerden yararlananlar için ayrıca yeminli malî müşavir tasdik raporu aranmaz.</a:t>
            </a:r>
            <a:endParaRPr lang="tr-TR" sz="2400" b="1" u="sng" dirty="0">
              <a:solidFill>
                <a:srgbClr val="FF0000"/>
              </a:solidFill>
            </a:endParaRPr>
          </a:p>
        </p:txBody>
      </p:sp>
      <p:sp>
        <p:nvSpPr>
          <p:cNvPr id="7" name="İkizkenar Üçgen 6"/>
          <p:cNvSpPr/>
          <p:nvPr/>
        </p:nvSpPr>
        <p:spPr>
          <a:xfrm>
            <a:off x="189756" y="1268760"/>
            <a:ext cx="2160240" cy="3168352"/>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dirty="0" smtClean="0"/>
              <a:t>Yönetmelik</a:t>
            </a:r>
            <a:endParaRPr lang="tr-TR" dirty="0"/>
          </a:p>
        </p:txBody>
      </p:sp>
    </p:spTree>
    <p:extLst>
      <p:ext uri="{BB962C8B-B14F-4D97-AF65-F5344CB8AC3E}">
        <p14:creationId xmlns:p14="http://schemas.microsoft.com/office/powerpoint/2010/main" val="17636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38028" y="4613"/>
            <a:ext cx="7108418" cy="1089697"/>
          </a:xfrm>
        </p:spPr>
        <p:txBody>
          <a:bodyPr anchor="t">
            <a:noAutofit/>
          </a:bodyPr>
          <a:lstStyle/>
          <a:p>
            <a:pPr algn="ctr"/>
            <a:r>
              <a:rPr lang="tr-TR" sz="3200" b="1" dirty="0" smtClean="0">
                <a:solidFill>
                  <a:srgbClr val="FF0000"/>
                </a:solidFill>
                <a:latin typeface="Calibri" panose="020F0502020204030204" pitchFamily="34" charset="0"/>
              </a:rPr>
              <a:t>İNDİRİMLER</a:t>
            </a:r>
            <a:br>
              <a:rPr lang="tr-TR" sz="3200" b="1" dirty="0" smtClean="0">
                <a:solidFill>
                  <a:srgbClr val="FF0000"/>
                </a:solidFill>
                <a:latin typeface="Calibri" panose="020F0502020204030204" pitchFamily="34" charset="0"/>
              </a:rPr>
            </a:br>
            <a:r>
              <a:rPr lang="tr-TR" sz="3200" b="1" dirty="0" smtClean="0">
                <a:solidFill>
                  <a:srgbClr val="FF0000"/>
                </a:solidFill>
                <a:latin typeface="Calibri" panose="020F0502020204030204" pitchFamily="34" charset="0"/>
              </a:rPr>
              <a:t>(YABANCILARA YAPILAN HİZMETLER</a:t>
            </a:r>
            <a:r>
              <a:rPr lang="tr-TR" sz="3200" dirty="0" smtClean="0">
                <a:solidFill>
                  <a:srgbClr val="FF0000"/>
                </a:solidFill>
              </a:rPr>
              <a:t>)</a:t>
            </a:r>
            <a:endParaRPr lang="tr-TR" sz="3200" dirty="0">
              <a:solidFill>
                <a:srgbClr val="FF0000"/>
              </a:solidFill>
            </a:endParaRPr>
          </a:p>
        </p:txBody>
      </p:sp>
      <p:sp>
        <p:nvSpPr>
          <p:cNvPr id="5" name="Dikdörtgen 4"/>
          <p:cNvSpPr/>
          <p:nvPr/>
        </p:nvSpPr>
        <p:spPr>
          <a:xfrm>
            <a:off x="1499236" y="1113415"/>
            <a:ext cx="4320480" cy="561176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a:solidFill>
                  <a:schemeClr val="tx1"/>
                </a:solidFill>
                <a:latin typeface="Calibri" panose="020F0502020204030204" pitchFamily="34" charset="0"/>
              </a:rPr>
              <a:t>İlgili şirketler tarafından elde edilen kazancın %50'sinin beyan edilen kurum kazancından indirilebilmesi için bu kazancın aşağıda belirtilen faaliyetlerden elde edilmiş olması gerekmektedir.</a:t>
            </a:r>
          </a:p>
          <a:p>
            <a:pPr algn="just"/>
            <a:r>
              <a:rPr lang="tr-TR" sz="2000" b="1" dirty="0">
                <a:solidFill>
                  <a:schemeClr val="tx1"/>
                </a:solidFill>
                <a:latin typeface="Calibri" panose="020F0502020204030204" pitchFamily="34" charset="0"/>
              </a:rPr>
              <a:t>- Mimarlık, mühendislik, tasarım, yazılım, tıbbi raporlama, muhasebe kaydı tutma, çağrı merkezi </a:t>
            </a:r>
            <a:r>
              <a:rPr lang="it-IT" sz="2000" b="1" dirty="0">
                <a:solidFill>
                  <a:schemeClr val="accent6"/>
                </a:solidFill>
              </a:rPr>
              <a:t>ürün testi, sertifikasyon, veri saklama, veri işleme, veri analizi </a:t>
            </a:r>
            <a:r>
              <a:rPr lang="tr-TR" sz="2000" b="1" dirty="0" smtClean="0">
                <a:solidFill>
                  <a:schemeClr val="accent6"/>
                </a:solidFill>
                <a:latin typeface="Calibri" panose="020F0502020204030204" pitchFamily="34" charset="0"/>
              </a:rPr>
              <a:t>.</a:t>
            </a:r>
            <a:endParaRPr lang="tr-TR" sz="2000" b="1" dirty="0">
              <a:solidFill>
                <a:schemeClr val="accent6"/>
              </a:solidFill>
              <a:latin typeface="Calibri" panose="020F0502020204030204" pitchFamily="34" charset="0"/>
            </a:endParaRPr>
          </a:p>
          <a:p>
            <a:pPr algn="just"/>
            <a:r>
              <a:rPr lang="tr-TR" sz="2000" b="1" dirty="0">
                <a:solidFill>
                  <a:schemeClr val="tx1"/>
                </a:solidFill>
                <a:latin typeface="Calibri" panose="020F0502020204030204" pitchFamily="34" charset="0"/>
              </a:rPr>
              <a:t>- İlgili bakanlığın izni ve denetimine tabi olarak verilen eğitim ve sağlık hizmetleri.</a:t>
            </a:r>
          </a:p>
        </p:txBody>
      </p:sp>
      <p:sp>
        <p:nvSpPr>
          <p:cNvPr id="6" name="Gözyaşı Damlası 5"/>
          <p:cNvSpPr/>
          <p:nvPr/>
        </p:nvSpPr>
        <p:spPr>
          <a:xfrm>
            <a:off x="4798268" y="1094311"/>
            <a:ext cx="7056784" cy="5616624"/>
          </a:xfrm>
          <a:prstGeom prst="teardrop">
            <a:avLst/>
          </a:prstGeom>
          <a:solidFill>
            <a:srgbClr val="002060"/>
          </a:solidFill>
          <a:ln w="38100">
            <a:solidFill>
              <a:srgbClr val="FFFF00"/>
            </a:solidFill>
          </a:ln>
          <a:scene3d>
            <a:camera prst="perspectiveContrasting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FFFF00"/>
                </a:solidFill>
                <a:latin typeface="Calibri" panose="020F0502020204030204" pitchFamily="34" charset="0"/>
              </a:rPr>
              <a:t>Şartları;</a:t>
            </a:r>
          </a:p>
          <a:p>
            <a:pPr algn="just"/>
            <a:r>
              <a:rPr lang="tr-TR" b="1" dirty="0" smtClean="0">
                <a:solidFill>
                  <a:schemeClr val="bg1"/>
                </a:solidFill>
              </a:rPr>
              <a:t>1- </a:t>
            </a:r>
            <a:r>
              <a:rPr lang="tr-TR" sz="2000" b="1" dirty="0" smtClean="0">
                <a:solidFill>
                  <a:schemeClr val="bg1"/>
                </a:solidFill>
              </a:rPr>
              <a:t>İndirimden </a:t>
            </a:r>
            <a:r>
              <a:rPr lang="tr-TR" sz="2000" b="1" dirty="0">
                <a:solidFill>
                  <a:schemeClr val="bg1"/>
                </a:solidFill>
              </a:rPr>
              <a:t>faydalanabilecek şirketlerin ana sözleşmelerinde yazılı esas faaliyet konusu </a:t>
            </a:r>
            <a:r>
              <a:rPr lang="tr-TR" sz="2000" b="1" dirty="0" smtClean="0">
                <a:solidFill>
                  <a:schemeClr val="bg1"/>
                </a:solidFill>
              </a:rPr>
              <a:t> bu faaliyetleri kapsamalıdır.</a:t>
            </a:r>
          </a:p>
          <a:p>
            <a:pPr algn="just"/>
            <a:r>
              <a:rPr lang="tr-TR" sz="2000" b="1" dirty="0" smtClean="0">
                <a:solidFill>
                  <a:schemeClr val="bg1"/>
                </a:solidFill>
              </a:rPr>
              <a:t>2- </a:t>
            </a:r>
            <a:r>
              <a:rPr lang="tr-TR" sz="2000" b="1" dirty="0"/>
              <a:t>Hizmetin, Türkiye'den münhasıran yurt dışı mukimi kişi ve/veya kurum için yapılmış </a:t>
            </a:r>
            <a:r>
              <a:rPr lang="tr-TR" sz="2000" b="1" dirty="0" smtClean="0"/>
              <a:t>olması,</a:t>
            </a:r>
          </a:p>
          <a:p>
            <a:pPr algn="just"/>
            <a:r>
              <a:rPr lang="tr-TR" sz="2000" b="1" dirty="0" smtClean="0">
                <a:solidFill>
                  <a:schemeClr val="bg1"/>
                </a:solidFill>
              </a:rPr>
              <a:t>3- </a:t>
            </a:r>
            <a:r>
              <a:rPr lang="tr-TR" sz="2000" b="1" dirty="0"/>
              <a:t>Faturanın yurt dışı mukimi kişi ve/veya kurum adına </a:t>
            </a:r>
            <a:r>
              <a:rPr lang="tr-TR" sz="2000" b="1" dirty="0" smtClean="0"/>
              <a:t>düzenlenmesi,</a:t>
            </a:r>
          </a:p>
          <a:p>
            <a:pPr algn="just"/>
            <a:r>
              <a:rPr lang="tr-TR" sz="2000" b="1" dirty="0" smtClean="0"/>
              <a:t>4- Türkiye'den </a:t>
            </a:r>
            <a:r>
              <a:rPr lang="tr-TR" sz="2000" b="1" dirty="0"/>
              <a:t>verilen, mimarlık, mühendislik, tasarım, yazılım, tıbbi raporlama, muhasebe kaydı tutma, çağrı merkezi ve veri saklama hizmetlerinden yurt dışında </a:t>
            </a:r>
            <a:r>
              <a:rPr lang="tr-TR" sz="2000" b="1" dirty="0" smtClean="0"/>
              <a:t>yararlanılması,</a:t>
            </a:r>
            <a:endParaRPr lang="tr-TR" sz="2000" b="1" dirty="0" smtClean="0">
              <a:solidFill>
                <a:schemeClr val="bg1"/>
              </a:solidFill>
            </a:endParaRPr>
          </a:p>
          <a:p>
            <a:pPr algn="just"/>
            <a:r>
              <a:rPr lang="tr-TR" b="1" dirty="0" smtClean="0">
                <a:solidFill>
                  <a:schemeClr val="bg1"/>
                </a:solidFill>
                <a:latin typeface="Calibri" panose="020F0502020204030204" pitchFamily="34" charset="0"/>
              </a:rPr>
              <a:t>			</a:t>
            </a:r>
            <a:r>
              <a:rPr lang="tr-TR" sz="3600" b="1" dirty="0" smtClean="0">
                <a:solidFill>
                  <a:schemeClr val="bg1"/>
                </a:solidFill>
                <a:latin typeface="Calibri" panose="020F0502020204030204" pitchFamily="34" charset="0"/>
              </a:rPr>
              <a:t>…</a:t>
            </a:r>
          </a:p>
          <a:p>
            <a:pPr algn="ctr"/>
            <a:endParaRPr lang="tr-TR" dirty="0"/>
          </a:p>
        </p:txBody>
      </p:sp>
    </p:spTree>
    <p:extLst>
      <p:ext uri="{BB962C8B-B14F-4D97-AF65-F5344CB8AC3E}">
        <p14:creationId xmlns:p14="http://schemas.microsoft.com/office/powerpoint/2010/main" val="324321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Gözyaşı Damlası 2"/>
          <p:cNvSpPr/>
          <p:nvPr/>
        </p:nvSpPr>
        <p:spPr>
          <a:xfrm>
            <a:off x="2133972" y="1131671"/>
            <a:ext cx="9865096" cy="5366320"/>
          </a:xfrm>
          <a:prstGeom prst="teardrop">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endParaRPr lang="tr-TR" sz="2400" dirty="0" smtClean="0"/>
          </a:p>
          <a:p>
            <a:pPr algn="just"/>
            <a:endParaRPr lang="tr-TR" sz="2400" b="1" dirty="0"/>
          </a:p>
          <a:p>
            <a:pPr algn="just"/>
            <a:endParaRPr lang="tr-TR" sz="2200" b="1" dirty="0" smtClean="0"/>
          </a:p>
          <a:p>
            <a:pPr algn="just"/>
            <a:r>
              <a:rPr lang="tr-TR" sz="2000" b="1" dirty="0" smtClean="0"/>
              <a:t>Finans</a:t>
            </a:r>
            <a:r>
              <a:rPr lang="tr-TR" sz="2000" b="1" dirty="0"/>
              <a:t>, bankacılık ve sigortacılık sektörlerinde faaliyet gösteren kurumlar ile kamu iktisadi teşebbüsleri </a:t>
            </a:r>
            <a:r>
              <a:rPr lang="tr-TR" sz="2000" b="1" dirty="0">
                <a:solidFill>
                  <a:srgbClr val="FF0000"/>
                </a:solidFill>
              </a:rPr>
              <a:t>hariç olmak üzere</a:t>
            </a:r>
            <a:r>
              <a:rPr lang="tr-TR" sz="2000" b="1" dirty="0"/>
              <a:t> sermaye şirketlerinin ilgili hesap dönemi içinde, ticaret siciline tescil edilmiş olan ödenmiş veya çıkarılmış sermaye tutarlarındaki nakdi sermaye artışları veya yeni kurulan sermaye şirketlerinde ödenmiş sermayenin nakit olarak karşılanan kısmı üzerinden Türkiye Cumhuriyet Merkez Bankası tarafından indirimden yararlanılan yıl için en son açıklanan "Bankalarca açılan TL cinsinden ticari kredilere uygulanan ağırlıklı yıllık ortalama faiz oranı" dikkate alınarak, ilgili hesap döneminin sonuna kadar hesaplanan tutarın %50'si</a:t>
            </a:r>
            <a:r>
              <a:rPr lang="tr-TR" sz="2000" b="1" dirty="0" smtClean="0"/>
              <a:t>.</a:t>
            </a:r>
          </a:p>
          <a:p>
            <a:pPr algn="just"/>
            <a:endParaRPr lang="tr-TR" sz="2400" b="1" dirty="0"/>
          </a:p>
          <a:p>
            <a:pPr algn="just"/>
            <a:endParaRPr lang="tr-TR" sz="24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
        <p:nvSpPr>
          <p:cNvPr id="8" name="Şeritli Sağ Ok 7"/>
          <p:cNvSpPr/>
          <p:nvPr/>
        </p:nvSpPr>
        <p:spPr>
          <a:xfrm>
            <a:off x="333772" y="2708920"/>
            <a:ext cx="1800200" cy="2448272"/>
          </a:xfrm>
          <a:prstGeom prst="striped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b="1" dirty="0" err="1" smtClean="0"/>
              <a:t>Yür</a:t>
            </a:r>
            <a:r>
              <a:rPr lang="tr-TR" b="1" dirty="0" smtClean="0"/>
              <a:t>. </a:t>
            </a:r>
          </a:p>
          <a:p>
            <a:pPr algn="ctr"/>
            <a:r>
              <a:rPr lang="tr-TR" b="1" dirty="0" smtClean="0"/>
              <a:t>1.7.15</a:t>
            </a:r>
            <a:endParaRPr lang="tr-TR" b="1" dirty="0"/>
          </a:p>
        </p:txBody>
      </p:sp>
    </p:spTree>
    <p:extLst>
      <p:ext uri="{BB962C8B-B14F-4D97-AF65-F5344CB8AC3E}">
        <p14:creationId xmlns:p14="http://schemas.microsoft.com/office/powerpoint/2010/main" val="309821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841" y="179772"/>
            <a:ext cx="9751060" cy="620936"/>
          </a:xfrm>
        </p:spPr>
        <p:txBody>
          <a:bodyPr>
            <a:noAutofit/>
          </a:bodyPr>
          <a:lstStyle/>
          <a:p>
            <a:pPr marL="0" indent="0" algn="ctr">
              <a:buNone/>
            </a:pPr>
            <a:r>
              <a:rPr lang="tr-TR" sz="4000" b="1" dirty="0" smtClean="0">
                <a:solidFill>
                  <a:schemeClr val="accent3">
                    <a:lumMod val="50000"/>
                  </a:schemeClr>
                </a:solidFill>
                <a:latin typeface="Calibri" panose="020F0502020204030204" pitchFamily="34" charset="0"/>
              </a:rPr>
              <a:t>ÖZELLİK ARZ EDEN İSTİSNALAR</a:t>
            </a:r>
            <a:endParaRPr lang="tr-TR" sz="4000" b="1" dirty="0">
              <a:solidFill>
                <a:schemeClr val="accent3">
                  <a:lumMod val="50000"/>
                </a:schemeClr>
              </a:solidFill>
              <a:latin typeface="Calibri" panose="020F0502020204030204" pitchFamily="34" charset="0"/>
            </a:endParaRPr>
          </a:p>
        </p:txBody>
      </p:sp>
      <p:sp>
        <p:nvSpPr>
          <p:cNvPr id="5" name="Aşağı Ok 4"/>
          <p:cNvSpPr/>
          <p:nvPr/>
        </p:nvSpPr>
        <p:spPr>
          <a:xfrm>
            <a:off x="2494012" y="1047056"/>
            <a:ext cx="8784976" cy="1440160"/>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400" dirty="0" smtClean="0"/>
              <a:t>m.5/1-e: İştirak Hissesi, Taşınmaz Satış Kazanç İstinası</a:t>
            </a:r>
            <a:endParaRPr lang="tr-TR" sz="2400" dirty="0"/>
          </a:p>
        </p:txBody>
      </p:sp>
      <p:sp>
        <p:nvSpPr>
          <p:cNvPr id="6" name="Gözyaşı Damlası 5"/>
          <p:cNvSpPr/>
          <p:nvPr/>
        </p:nvSpPr>
        <p:spPr>
          <a:xfrm>
            <a:off x="1315617" y="2564904"/>
            <a:ext cx="10467427" cy="3600400"/>
          </a:xfrm>
          <a:prstGeom prst="teardrop">
            <a:avLst/>
          </a:prstGeom>
          <a:solidFill>
            <a:schemeClr val="tx1"/>
          </a:solidFill>
          <a:scene3d>
            <a:camera prst="perspectiveBelow"/>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r>
              <a:rPr lang="tr-TR" sz="2400" b="1" dirty="0" smtClean="0">
                <a:solidFill>
                  <a:srgbClr val="FFFF00"/>
                </a:solidFill>
              </a:rPr>
              <a:t>1- Taşınmazın ve iştirak hissesinin en </a:t>
            </a:r>
            <a:r>
              <a:rPr lang="tr-TR" sz="2400" b="1" dirty="0">
                <a:solidFill>
                  <a:srgbClr val="FFFF00"/>
                </a:solidFill>
              </a:rPr>
              <a:t>az iki tam yıl süreyle </a:t>
            </a:r>
            <a:r>
              <a:rPr lang="tr-TR" sz="2400" b="1" dirty="0" smtClean="0">
                <a:solidFill>
                  <a:srgbClr val="FFFF00"/>
                </a:solidFill>
              </a:rPr>
              <a:t>aktifte yer alması,</a:t>
            </a:r>
          </a:p>
          <a:p>
            <a:pPr algn="just"/>
            <a:r>
              <a:rPr lang="tr-TR" sz="2400" b="1" dirty="0" smtClean="0">
                <a:solidFill>
                  <a:srgbClr val="FFFF00"/>
                </a:solidFill>
              </a:rPr>
              <a:t>2- Aynı </a:t>
            </a:r>
            <a:r>
              <a:rPr lang="tr-TR" sz="2400" b="1" dirty="0">
                <a:solidFill>
                  <a:srgbClr val="FFFF00"/>
                </a:solidFill>
              </a:rPr>
              <a:t>süreyle sahip </a:t>
            </a:r>
            <a:r>
              <a:rPr lang="tr-TR" sz="2400" b="1" dirty="0" smtClean="0">
                <a:solidFill>
                  <a:srgbClr val="FFFF00"/>
                </a:solidFill>
              </a:rPr>
              <a:t>olunan </a:t>
            </a:r>
            <a:r>
              <a:rPr lang="tr-TR" sz="2400" b="1" dirty="0">
                <a:solidFill>
                  <a:srgbClr val="FFFF00"/>
                </a:solidFill>
              </a:rPr>
              <a:t>kurucu senetleri, intifa senetleri ve rüçhan haklarının satışından doğan </a:t>
            </a:r>
            <a:r>
              <a:rPr lang="tr-TR" sz="2400" b="1" dirty="0" smtClean="0">
                <a:solidFill>
                  <a:srgbClr val="FFFF00"/>
                </a:solidFill>
              </a:rPr>
              <a:t>kazançların</a:t>
            </a:r>
          </a:p>
          <a:p>
            <a:pPr algn="ctr"/>
            <a:r>
              <a:rPr lang="tr-TR" sz="2400" b="1" dirty="0" smtClean="0">
                <a:solidFill>
                  <a:srgbClr val="FFFF00"/>
                </a:solidFill>
              </a:rPr>
              <a:t> </a:t>
            </a:r>
            <a:r>
              <a:rPr lang="tr-TR" sz="2400" b="1" dirty="0">
                <a:solidFill>
                  <a:srgbClr val="FFFF00"/>
                </a:solidFill>
              </a:rPr>
              <a:t>% 75'lik </a:t>
            </a:r>
            <a:r>
              <a:rPr lang="tr-TR" sz="2400" b="1" dirty="0" smtClean="0">
                <a:solidFill>
                  <a:srgbClr val="FFFF00"/>
                </a:solidFill>
              </a:rPr>
              <a:t>kısmı</a:t>
            </a:r>
            <a:r>
              <a:rPr lang="tr-TR" sz="2400" b="1" dirty="0">
                <a:solidFill>
                  <a:srgbClr val="FFFF00"/>
                </a:solidFill>
              </a:rPr>
              <a:t> </a:t>
            </a:r>
            <a:r>
              <a:rPr lang="tr-TR" sz="2400" b="1" dirty="0" smtClean="0">
                <a:solidFill>
                  <a:srgbClr val="FFFF00"/>
                </a:solidFill>
              </a:rPr>
              <a:t>vergiden istisna edilmiştir.</a:t>
            </a:r>
            <a:endParaRPr lang="tr-TR" sz="2400" dirty="0">
              <a:solidFill>
                <a:srgbClr val="FFFF00"/>
              </a:solidFill>
            </a:endParaRPr>
          </a:p>
        </p:txBody>
      </p:sp>
    </p:spTree>
    <p:extLst>
      <p:ext uri="{BB962C8B-B14F-4D97-AF65-F5344CB8AC3E}">
        <p14:creationId xmlns:p14="http://schemas.microsoft.com/office/powerpoint/2010/main" val="69416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Gözyaşı Damlası 2"/>
          <p:cNvSpPr/>
          <p:nvPr/>
        </p:nvSpPr>
        <p:spPr>
          <a:xfrm>
            <a:off x="1269876" y="1340768"/>
            <a:ext cx="10225136" cy="4824536"/>
          </a:xfrm>
          <a:prstGeom prst="teardrop">
            <a:avLst/>
          </a:prstGeom>
          <a:solidFill>
            <a:srgbClr val="002060"/>
          </a:solidFill>
          <a:ln w="38100"/>
          <a:scene3d>
            <a:camera prst="perspectiveAbove"/>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endParaRPr lang="tr-TR" sz="2400" dirty="0" smtClean="0"/>
          </a:p>
          <a:p>
            <a:pPr algn="just"/>
            <a:endParaRPr lang="tr-TR" sz="2400" b="1" dirty="0"/>
          </a:p>
          <a:p>
            <a:pPr algn="just"/>
            <a:endParaRPr lang="tr-TR" sz="2200" b="1" dirty="0" smtClean="0"/>
          </a:p>
          <a:p>
            <a:pPr algn="just"/>
            <a:r>
              <a:rPr lang="tr-TR" sz="2400" b="1" dirty="0"/>
              <a:t>Bu indirimden, sermaye artırımına ilişkin kararın veya ilk kuruluş aşamasında ana sözleşmenin tescil edildiği hesap döneminden itibaren başlamak üzere izleyen her bir dönem için ayrı ayrı yararlanılır. Sonraki dönemlerde sermaye </a:t>
            </a:r>
            <a:r>
              <a:rPr lang="tr-TR" sz="2400" b="1" dirty="0" err="1"/>
              <a:t>azaltımı</a:t>
            </a:r>
            <a:r>
              <a:rPr lang="tr-TR" sz="2400" b="1" dirty="0"/>
              <a:t> yapılması hâlinde azaltılan sermaye tutarı indirim hesaplamasında dikkate alınmaz.</a:t>
            </a:r>
          </a:p>
          <a:p>
            <a:pPr algn="just"/>
            <a:endParaRPr lang="tr-TR" sz="2400" b="1" dirty="0"/>
          </a:p>
          <a:p>
            <a:pPr algn="just"/>
            <a:endParaRPr lang="tr-TR" sz="24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4782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Akış Çizelgesi: Veri 2"/>
          <p:cNvSpPr/>
          <p:nvPr/>
        </p:nvSpPr>
        <p:spPr>
          <a:xfrm>
            <a:off x="1269876" y="1412776"/>
            <a:ext cx="10225136" cy="4824536"/>
          </a:xfrm>
          <a:prstGeom prst="flowChartInputOutput">
            <a:avLst/>
          </a:prstGeom>
          <a:solidFill>
            <a:srgbClr val="FFFF00"/>
          </a:solidFill>
          <a:ln w="38100"/>
          <a:scene3d>
            <a:camera prst="perspectiveAbove"/>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endParaRPr lang="tr-TR" sz="2000" dirty="0" smtClean="0"/>
          </a:p>
          <a:p>
            <a:pPr algn="just"/>
            <a:r>
              <a:rPr lang="tr-TR" sz="2000" b="1" dirty="0" smtClean="0">
                <a:solidFill>
                  <a:schemeClr val="tx1"/>
                </a:solidFill>
              </a:rPr>
              <a:t>Bu indirimden 4.geçici vergilendirme döneminde ve kurumlar vergisi beyannamesi üzerinden yararlanılabilecektir.  Ancak devreden indirim tutarı var ise geçici vergi  vergilendirme dönemlerinde bu tutar kadar yararlanılabilir.</a:t>
            </a:r>
          </a:p>
          <a:p>
            <a:pPr algn="just"/>
            <a:r>
              <a:rPr lang="tr-TR" sz="2000" i="1" dirty="0">
                <a:solidFill>
                  <a:srgbClr val="FF0000"/>
                </a:solidFill>
              </a:rPr>
              <a:t>Sermaye şirketleri tarafından nakdi sermaye artışına ilişkin hesaplanan indirim tutarının kazanç yetersizliği nedeniyle ilgili olduğu hesap dönemine ait matrahın tespitinde indirim konusu yapılamaması halinde bu indirim tutarları, herhangi bir endekslemeye tabi tutulmaksızın izleyen hesap dönemlerine ilişkin matrahın tespitinde indirim konusu yapılabilecektir.</a:t>
            </a:r>
            <a:r>
              <a:rPr lang="tr-TR" sz="2000" b="1" i="1" dirty="0" smtClean="0">
                <a:solidFill>
                  <a:srgbClr val="FF0000"/>
                </a:solidFill>
              </a:rPr>
              <a:t> </a:t>
            </a:r>
            <a:endParaRPr lang="tr-TR" sz="2000" b="1" i="1" dirty="0">
              <a:solidFill>
                <a:srgbClr val="FF0000"/>
              </a:solidFill>
            </a:endParaRPr>
          </a:p>
          <a:p>
            <a:pPr algn="just"/>
            <a:endParaRPr lang="tr-TR" sz="1200" b="1" i="1" dirty="0">
              <a:solidFill>
                <a:srgbClr val="FF0000"/>
              </a:solidFill>
            </a:endParaRPr>
          </a:p>
          <a:p>
            <a:pPr algn="just"/>
            <a:endParaRPr lang="tr-TR" sz="1200" b="1" i="1" dirty="0">
              <a:solidFill>
                <a:srgbClr val="FF0000"/>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436768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Akış Çizelgesi: Veri 2"/>
          <p:cNvSpPr/>
          <p:nvPr/>
        </p:nvSpPr>
        <p:spPr>
          <a:xfrm>
            <a:off x="1269876" y="1340768"/>
            <a:ext cx="10225136" cy="4824536"/>
          </a:xfrm>
          <a:prstGeom prst="flowChartInputOutput">
            <a:avLst/>
          </a:prstGeom>
          <a:solidFill>
            <a:srgbClr val="FFFF00"/>
          </a:solidFill>
          <a:ln w="38100"/>
          <a:scene3d>
            <a:camera prst="perspectiveAbove"/>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endParaRPr lang="tr-TR" sz="2400" dirty="0" smtClean="0"/>
          </a:p>
          <a:p>
            <a:pPr algn="just"/>
            <a:endParaRPr lang="tr-TR" sz="2400" b="1" dirty="0"/>
          </a:p>
          <a:p>
            <a:pPr algn="just"/>
            <a:endParaRPr lang="tr-TR" sz="2200" b="1" dirty="0" smtClean="0"/>
          </a:p>
          <a:p>
            <a:pPr algn="just"/>
            <a:r>
              <a:rPr lang="tr-TR" sz="2400" b="1" dirty="0">
                <a:solidFill>
                  <a:schemeClr val="tx1"/>
                </a:solidFill>
              </a:rPr>
              <a:t>2016 hesap dönemine ilişkin olarak indirim uygulamasında TCMB tarafından en son açıklanan </a:t>
            </a:r>
            <a:r>
              <a:rPr lang="tr-TR" sz="2400" b="1" dirty="0">
                <a:solidFill>
                  <a:srgbClr val="FF0000"/>
                </a:solidFill>
              </a:rPr>
              <a:t>%13,57 (yüzde </a:t>
            </a:r>
            <a:r>
              <a:rPr lang="tr-TR" sz="2400" b="1" dirty="0" err="1">
                <a:solidFill>
                  <a:srgbClr val="FF0000"/>
                </a:solidFill>
              </a:rPr>
              <a:t>onüç</a:t>
            </a:r>
            <a:r>
              <a:rPr lang="tr-TR" sz="2400" b="1" dirty="0">
                <a:solidFill>
                  <a:srgbClr val="FF0000"/>
                </a:solidFill>
              </a:rPr>
              <a:t> virgül </a:t>
            </a:r>
            <a:r>
              <a:rPr lang="tr-TR" sz="2400" b="1" dirty="0" err="1">
                <a:solidFill>
                  <a:srgbClr val="FF0000"/>
                </a:solidFill>
              </a:rPr>
              <a:t>elliyedi</a:t>
            </a:r>
            <a:r>
              <a:rPr lang="tr-TR" sz="2400" b="1" dirty="0">
                <a:solidFill>
                  <a:srgbClr val="FF0000"/>
                </a:solidFill>
              </a:rPr>
              <a:t>) </a:t>
            </a:r>
            <a:r>
              <a:rPr lang="tr-TR" sz="2400" b="1" dirty="0">
                <a:solidFill>
                  <a:schemeClr val="tx1"/>
                </a:solidFill>
              </a:rPr>
              <a:t>oranı dikkate alınacaktır</a:t>
            </a:r>
            <a:endParaRPr lang="tr-TR" sz="2400" b="1" dirty="0">
              <a:solidFill>
                <a:schemeClr val="tx1"/>
              </a:solidFill>
            </a:endParaRPr>
          </a:p>
          <a:p>
            <a:pPr algn="just"/>
            <a:endParaRPr lang="tr-TR" sz="24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
        <p:nvSpPr>
          <p:cNvPr id="4" name="Dikdörtgen 3"/>
          <p:cNvSpPr/>
          <p:nvPr/>
        </p:nvSpPr>
        <p:spPr>
          <a:xfrm>
            <a:off x="765820" y="1772816"/>
            <a:ext cx="309634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rgbClr val="FFFF00"/>
                </a:solidFill>
              </a:rPr>
              <a:t>15/02/2017 </a:t>
            </a:r>
            <a:r>
              <a:rPr lang="tr-TR" dirty="0" smtClean="0"/>
              <a:t>TARİHLİ 43 NOLU KVK SİRKÜLERİ</a:t>
            </a:r>
            <a:endParaRPr lang="tr-TR" dirty="0"/>
          </a:p>
        </p:txBody>
      </p:sp>
    </p:spTree>
    <p:extLst>
      <p:ext uri="{BB962C8B-B14F-4D97-AF65-F5344CB8AC3E}">
        <p14:creationId xmlns:p14="http://schemas.microsoft.com/office/powerpoint/2010/main" val="254957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Akış Çizelgesi: Veri 2"/>
          <p:cNvSpPr/>
          <p:nvPr/>
        </p:nvSpPr>
        <p:spPr>
          <a:xfrm>
            <a:off x="621804" y="1340768"/>
            <a:ext cx="10873208" cy="4824536"/>
          </a:xfrm>
          <a:prstGeom prst="flowChartInputOutput">
            <a:avLst/>
          </a:prstGeom>
          <a:solidFill>
            <a:srgbClr val="FFFF00"/>
          </a:solidFill>
          <a:ln w="38100"/>
          <a:scene3d>
            <a:camera prst="perspectiveAbove"/>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endParaRPr lang="tr-TR" sz="2400" dirty="0" smtClean="0"/>
          </a:p>
          <a:p>
            <a:pPr algn="just"/>
            <a:endParaRPr lang="tr-TR" sz="2400" b="1" dirty="0"/>
          </a:p>
          <a:p>
            <a:pPr algn="just"/>
            <a:endParaRPr lang="tr-TR" sz="2200" b="1" dirty="0" smtClean="0"/>
          </a:p>
          <a:p>
            <a:pPr algn="just"/>
            <a:r>
              <a:rPr lang="tr-TR" sz="2400" b="1" dirty="0" smtClean="0">
                <a:solidFill>
                  <a:schemeClr val="tx1"/>
                </a:solidFill>
              </a:rPr>
              <a:t>Sermaye avansları;</a:t>
            </a:r>
          </a:p>
          <a:p>
            <a:pPr algn="just"/>
            <a:r>
              <a:rPr lang="tr-TR" sz="2400" dirty="0" smtClean="0"/>
              <a:t> </a:t>
            </a:r>
            <a:r>
              <a:rPr lang="tr-TR" b="1" dirty="0">
                <a:solidFill>
                  <a:schemeClr val="tx1"/>
                </a:solidFill>
              </a:rPr>
              <a:t>sermaye artırımından kaynaklanan sermaye taahhüdünün yerine getirilmesinde kullanılmak amacıyla, sermaye artırımına ilişkin karardan önce ortaklar tarafından sermaye avansı olarak şirketin banka hesabına yatırılan tutarların; </a:t>
            </a:r>
          </a:p>
          <a:p>
            <a:pPr algn="just"/>
            <a:r>
              <a:rPr lang="tr-TR" b="1" dirty="0">
                <a:solidFill>
                  <a:schemeClr val="tx1"/>
                </a:solidFill>
              </a:rPr>
              <a:t>a) Banka hesabına yatırıldığı tarihten itibaren şirketin bilançosunda öz sermaye kalemleri arasında yer alan </a:t>
            </a:r>
            <a:r>
              <a:rPr lang="tr-TR" b="1" dirty="0">
                <a:solidFill>
                  <a:srgbClr val="FF0000"/>
                </a:solidFill>
              </a:rPr>
              <a:t>“Diğer Sermaye Yedekleri”</a:t>
            </a:r>
            <a:r>
              <a:rPr lang="tr-TR" b="1" dirty="0">
                <a:solidFill>
                  <a:schemeClr val="tx1"/>
                </a:solidFill>
              </a:rPr>
              <a:t> hesabında izlenmesi ve </a:t>
            </a:r>
          </a:p>
          <a:p>
            <a:pPr algn="just"/>
            <a:r>
              <a:rPr lang="tr-TR" b="1" dirty="0">
                <a:solidFill>
                  <a:schemeClr val="tx1"/>
                </a:solidFill>
              </a:rPr>
              <a:t>b) Banka hesabına yatırıldığı tarihin içinde bulunduğu hesap döneminin sonuna kadar bu tutarlarla ilgili sermaye artırımına ilişkin kararın ticaret siciline tescil ettirilmesi </a:t>
            </a:r>
          </a:p>
          <a:p>
            <a:pPr algn="just"/>
            <a:r>
              <a:rPr lang="tr-TR" b="1" dirty="0">
                <a:solidFill>
                  <a:schemeClr val="tx1"/>
                </a:solidFill>
              </a:rPr>
              <a:t>şartıyla, söz konusu kararın ticaret siciline tescil ettirildiği tarih esas alınarak indirim uygulamasında dikkate alınması mümkündür. </a:t>
            </a:r>
            <a:endParaRPr lang="tr-TR" b="1" dirty="0" smtClean="0">
              <a:solidFill>
                <a:schemeClr val="tx1"/>
              </a:solidFill>
            </a:endParaRPr>
          </a:p>
          <a:p>
            <a:pPr algn="just"/>
            <a:endParaRPr lang="tr-TR" sz="2400" b="1" dirty="0">
              <a:solidFill>
                <a:schemeClr val="tx1"/>
              </a:solidFill>
            </a:endParaRPr>
          </a:p>
          <a:p>
            <a:pPr algn="just"/>
            <a:endParaRPr lang="tr-TR" sz="24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937008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Akış Çizelgesi: Veri 2"/>
          <p:cNvSpPr/>
          <p:nvPr/>
        </p:nvSpPr>
        <p:spPr>
          <a:xfrm>
            <a:off x="621804" y="1302652"/>
            <a:ext cx="11449272" cy="4824536"/>
          </a:xfrm>
          <a:prstGeom prst="flowChartInputOutput">
            <a:avLst/>
          </a:prstGeom>
          <a:solidFill>
            <a:srgbClr val="FFFF00"/>
          </a:solidFill>
          <a:ln w="38100"/>
          <a:scene3d>
            <a:camera prst="perspectiveAbove"/>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endParaRPr lang="tr-TR" sz="2400" dirty="0" smtClean="0"/>
          </a:p>
          <a:p>
            <a:pPr algn="just"/>
            <a:endParaRPr lang="tr-TR" sz="2400" b="1" dirty="0"/>
          </a:p>
          <a:p>
            <a:pPr algn="just"/>
            <a:endParaRPr lang="tr-TR" sz="2200" b="1" dirty="0" smtClean="0"/>
          </a:p>
          <a:p>
            <a:pPr algn="just"/>
            <a:r>
              <a:rPr lang="tr-TR" sz="2400" b="1" dirty="0" smtClean="0">
                <a:solidFill>
                  <a:schemeClr val="tx1"/>
                </a:solidFill>
              </a:rPr>
              <a:t>Sermaye avansları;</a:t>
            </a:r>
          </a:p>
          <a:p>
            <a:pPr algn="just"/>
            <a:r>
              <a:rPr lang="tr-TR" b="1" dirty="0" smtClean="0">
                <a:solidFill>
                  <a:schemeClr val="tx1"/>
                </a:solidFill>
              </a:rPr>
              <a:t>Şirketin </a:t>
            </a:r>
            <a:r>
              <a:rPr lang="tr-TR" b="1" dirty="0">
                <a:solidFill>
                  <a:schemeClr val="tx1"/>
                </a:solidFill>
              </a:rPr>
              <a:t>banka hesabına yatırıldığı tarihin içinde bulunduğu hesap döneminde sermaye artırımına konu edilmeyen sermaye avansı niteliğindeki tutarların, indirim uygulamasında dikkate alınması mümkün değildir. Ayrıca, şirketin banka hesabına yatırıldığı tarihten itibaren bilançoda öz sermaye kalemleri arasında yer alan </a:t>
            </a:r>
            <a:r>
              <a:rPr lang="tr-TR" b="1" dirty="0">
                <a:solidFill>
                  <a:srgbClr val="FF0000"/>
                </a:solidFill>
              </a:rPr>
              <a:t>“Diğer Sermaye Yedekleri” hesabında izlenmeyen tutarlar için, ilgili hesap döneminde bu tutarlara ilişkin sermaye artırımı gerçekleştirilse dahi indirim uygulamasından faydalanılması mümkün bulunmamaktadır. </a:t>
            </a:r>
            <a:endParaRPr lang="tr-TR" sz="2400" b="1" dirty="0">
              <a:solidFill>
                <a:srgbClr val="FF0000"/>
              </a:solidFill>
            </a:endParaRPr>
          </a:p>
          <a:p>
            <a:pPr algn="just"/>
            <a:endParaRPr lang="tr-TR" sz="2400" b="1" dirty="0">
              <a:solidFill>
                <a:srgbClr val="FF0000"/>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90657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Akış Çizelgesi: Veri 2"/>
          <p:cNvSpPr/>
          <p:nvPr/>
        </p:nvSpPr>
        <p:spPr>
          <a:xfrm>
            <a:off x="621804" y="1302652"/>
            <a:ext cx="11449272" cy="4824536"/>
          </a:xfrm>
          <a:prstGeom prst="flowChartInputOutput">
            <a:avLst/>
          </a:prstGeom>
          <a:solidFill>
            <a:srgbClr val="FFFF00"/>
          </a:solidFill>
          <a:ln w="38100"/>
          <a:scene3d>
            <a:camera prst="perspectiveAbove"/>
            <a:lightRig rig="threePt" dir="t"/>
          </a:scene3d>
        </p:spPr>
        <p:style>
          <a:lnRef idx="3">
            <a:schemeClr val="lt1"/>
          </a:lnRef>
          <a:fillRef idx="1">
            <a:schemeClr val="accent5"/>
          </a:fillRef>
          <a:effectRef idx="1">
            <a:schemeClr val="accent5"/>
          </a:effectRef>
          <a:fontRef idx="minor">
            <a:schemeClr val="lt1"/>
          </a:fontRef>
        </p:style>
        <p:txBody>
          <a:bodyPr rtlCol="0" anchor="ctr"/>
          <a:lstStyle/>
          <a:p>
            <a:pPr algn="just"/>
            <a:endParaRPr lang="tr-TR" sz="2400" dirty="0" smtClean="0"/>
          </a:p>
          <a:p>
            <a:pPr algn="just"/>
            <a:endParaRPr lang="tr-TR" sz="2400" b="1" dirty="0"/>
          </a:p>
          <a:p>
            <a:pPr algn="just"/>
            <a:endParaRPr lang="tr-TR" sz="2200" b="1" dirty="0" smtClean="0"/>
          </a:p>
          <a:p>
            <a:pPr algn="just"/>
            <a:r>
              <a:rPr lang="tr-TR" sz="2400" b="1" dirty="0" smtClean="0">
                <a:solidFill>
                  <a:schemeClr val="tx1"/>
                </a:solidFill>
              </a:rPr>
              <a:t>Sermaye avansları;</a:t>
            </a:r>
          </a:p>
          <a:p>
            <a:pPr algn="just"/>
            <a:r>
              <a:rPr lang="tr-TR" b="1" dirty="0">
                <a:solidFill>
                  <a:srgbClr val="FF0000"/>
                </a:solidFill>
              </a:rPr>
              <a:t>Faaliyet gelirinin tamamı kira gelirinden oluşan firmanın nakdi sermaye artırımından kaynaklanan faiz indiriminden yararlanıp </a:t>
            </a:r>
            <a:r>
              <a:rPr lang="tr-TR" b="1" dirty="0" smtClean="0">
                <a:solidFill>
                  <a:srgbClr val="FF0000"/>
                </a:solidFill>
              </a:rPr>
              <a:t> yararlanamayacağı! (ÖZELGE)</a:t>
            </a:r>
          </a:p>
          <a:p>
            <a:pPr algn="just"/>
            <a:r>
              <a:rPr lang="tr-TR" b="1" i="1" dirty="0">
                <a:solidFill>
                  <a:schemeClr val="tx1"/>
                </a:solidFill>
              </a:rPr>
              <a:t>2015/7910 sayılı Bakanlar Kurulu Kararı ile kullanılmış olup söz konusu Kararın 1 inci maddesinin üçüncü fıkrasının (a) bendiyle, gelirlerinin %25 veya fazlası şirket faaliyeti ile orantılı sermaye, organizasyon ve personel istihdamı suretiyle yürütülen ticarî, ziraî veya serbest meslek faaliyeti dışındaki faiz, kâr payı, kira, lisans ücreti, menkul kıymet satış geliri gibi pasif nitelikli gelirlerden oluşan sermaye şirketleri için indirim oranı %0 olarak </a:t>
            </a:r>
            <a:r>
              <a:rPr lang="tr-TR" b="1" i="1" dirty="0" smtClean="0">
                <a:solidFill>
                  <a:schemeClr val="tx1"/>
                </a:solidFill>
              </a:rPr>
              <a:t>belirlendiğinden yararlanamaz. </a:t>
            </a:r>
            <a:endParaRPr lang="tr-TR" b="1" i="1" dirty="0">
              <a:solidFill>
                <a:schemeClr val="tx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58431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980976"/>
          </a:xfrm>
        </p:spPr>
        <p:txBody>
          <a:bodyPr anchor="t">
            <a:normAutofit fontScale="90000"/>
          </a:bodyPr>
          <a:lstStyle/>
          <a:p>
            <a:pPr algn="ctr"/>
            <a:r>
              <a:rPr lang="tr-TR" dirty="0" smtClean="0">
                <a:solidFill>
                  <a:srgbClr val="FF0000"/>
                </a:solidFill>
              </a:rPr>
              <a:t>İNDİRİMLER (NAKDİ SERM ARTIRIM İND)</a:t>
            </a:r>
            <a:br>
              <a:rPr lang="tr-TR" dirty="0" smtClean="0">
                <a:solidFill>
                  <a:srgbClr val="FF0000"/>
                </a:solidFill>
              </a:rPr>
            </a:br>
            <a:endParaRPr lang="tr-TR" dirty="0">
              <a:solidFill>
                <a:srgbClr val="FF0000"/>
              </a:solidFill>
            </a:endParaRPr>
          </a:p>
        </p:txBody>
      </p:sp>
      <p:sp>
        <p:nvSpPr>
          <p:cNvPr id="3" name="Gözyaşı Damlası 2"/>
          <p:cNvSpPr/>
          <p:nvPr/>
        </p:nvSpPr>
        <p:spPr>
          <a:xfrm>
            <a:off x="549796" y="1556792"/>
            <a:ext cx="11017224" cy="4824536"/>
          </a:xfrm>
          <a:prstGeom prst="teardrop">
            <a:avLst/>
          </a:prstGeom>
          <a:ln>
            <a:solidFill>
              <a:srgbClr val="FFFF00"/>
            </a:solidFill>
          </a:ln>
          <a:scene3d>
            <a:camera prst="perspectiveBelow"/>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just"/>
            <a:r>
              <a:rPr lang="tr-TR" b="1" dirty="0"/>
              <a:t>Bu bent hükümlerine göre hesaplanacak indirim tutarı, nakdi sermayenin ödendiği ay kesri tam ay sayılmak suretiyle hesap döneminin kalan ay süresi kadar hesaplanır. Matrahın yetersiz olması nedeniyle ilgili dönemde indirim konusu yapılamayan tutarlar, sonraki hesap dönemlerine devreder. Bu bendin uygulanmasında sermaye şirketlerine nakit dışındaki varlık devirlerinden kaynaklananlar dâhil olmak üzere, sermaye şirketlerinin birleşme, devir ve bölünme işlemlerine taraf olmalarından veya bilançoda yer alan öz sermaye kalemlerinin sermayeye eklenmesinden kaynaklanan ya da ortaklar veya bu Kanunun 12 nci maddesi kapsamında ortaklarla ilişkili olan kişilerce kredi kullanılmak veya borç alınmak suretiyle gerçekleştirilen sermaye artırımları, indirim hesaplamasında dikkate alınmaz.</a:t>
            </a:r>
            <a:endParaRPr lang="tr-TR"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09411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9796" y="188640"/>
            <a:ext cx="9751060" cy="764952"/>
          </a:xfrm>
        </p:spPr>
        <p:txBody>
          <a:bodyPr/>
          <a:lstStyle/>
          <a:p>
            <a:pPr algn="ctr"/>
            <a:r>
              <a:rPr lang="tr-TR" dirty="0" smtClean="0">
                <a:solidFill>
                  <a:srgbClr val="FF0000"/>
                </a:solidFill>
              </a:rPr>
              <a:t>YMM RAPOR İBRAZI</a:t>
            </a:r>
            <a:endParaRPr lang="tr-TR" dirty="0">
              <a:solidFill>
                <a:srgbClr val="FF0000"/>
              </a:solidFill>
            </a:endParaRPr>
          </a:p>
        </p:txBody>
      </p:sp>
      <p:sp>
        <p:nvSpPr>
          <p:cNvPr id="3" name="Blok Yay 2"/>
          <p:cNvSpPr/>
          <p:nvPr/>
        </p:nvSpPr>
        <p:spPr>
          <a:xfrm>
            <a:off x="765820" y="931888"/>
            <a:ext cx="10947020" cy="2952328"/>
          </a:xfrm>
          <a:prstGeom prst="blockArc">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tr-TR" sz="3200" dirty="0" smtClean="0">
                <a:solidFill>
                  <a:schemeClr val="bg1"/>
                </a:solidFill>
              </a:rPr>
              <a:t>BELİRSİZLİĞİNİ KORUMAKTADİR:</a:t>
            </a:r>
            <a:endParaRPr lang="tr-TR" sz="3200" dirty="0">
              <a:solidFill>
                <a:schemeClr val="bg1"/>
              </a:solidFill>
            </a:endParaRPr>
          </a:p>
        </p:txBody>
      </p:sp>
      <p:sp>
        <p:nvSpPr>
          <p:cNvPr id="4" name="Dikdörtgen 3"/>
          <p:cNvSpPr/>
          <p:nvPr/>
        </p:nvSpPr>
        <p:spPr>
          <a:xfrm>
            <a:off x="291746" y="3284984"/>
            <a:ext cx="3075329" cy="20882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smtClean="0"/>
              <a:t>AR-GE İndiriminden yararlanılması halinde  YMM Raporu verilecektir.</a:t>
            </a:r>
            <a:endParaRPr lang="tr-TR" sz="2400" dirty="0"/>
          </a:p>
        </p:txBody>
      </p:sp>
      <p:sp>
        <p:nvSpPr>
          <p:cNvPr id="5" name="Dikdörtgen 4"/>
          <p:cNvSpPr/>
          <p:nvPr/>
        </p:nvSpPr>
        <p:spPr>
          <a:xfrm>
            <a:off x="4006180" y="2540484"/>
            <a:ext cx="3312368" cy="208823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t>GVK geç.m.61 uyarınca yararlanılan Yatırım İndirimleri için YMM Raporu verilecektir. </a:t>
            </a:r>
            <a:endParaRPr lang="tr-TR" sz="2400" dirty="0"/>
          </a:p>
        </p:txBody>
      </p:sp>
      <p:sp>
        <p:nvSpPr>
          <p:cNvPr id="6" name="Akış Çizelgesi: Öteki İşlem 5"/>
          <p:cNvSpPr/>
          <p:nvPr/>
        </p:nvSpPr>
        <p:spPr>
          <a:xfrm>
            <a:off x="7750596" y="3256409"/>
            <a:ext cx="3744416" cy="2088232"/>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rgbClr val="FF0000"/>
                </a:solidFill>
              </a:rPr>
              <a:t>Diğer istisnalar </a:t>
            </a:r>
          </a:p>
          <a:p>
            <a:pPr algn="ctr"/>
            <a:r>
              <a:rPr lang="tr-TR" sz="4000" dirty="0" smtClean="0">
                <a:solidFill>
                  <a:srgbClr val="FF0000"/>
                </a:solidFill>
              </a:rPr>
              <a:t>????</a:t>
            </a:r>
            <a:endParaRPr lang="tr-TR" sz="4000" dirty="0">
              <a:solidFill>
                <a:srgbClr val="FF0000"/>
              </a:solidFill>
            </a:endParaRPr>
          </a:p>
        </p:txBody>
      </p:sp>
      <p:sp>
        <p:nvSpPr>
          <p:cNvPr id="7" name="Akış Çizelgesi: Çok Sayıda Belge 6"/>
          <p:cNvSpPr/>
          <p:nvPr/>
        </p:nvSpPr>
        <p:spPr>
          <a:xfrm>
            <a:off x="3799122" y="5013176"/>
            <a:ext cx="3663441" cy="1512168"/>
          </a:xfrm>
          <a:prstGeom prst="flowChartMulti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latin typeface="Calibri" panose="020F0502020204030204" pitchFamily="34" charset="0"/>
              </a:rPr>
              <a:t>İND KV. İÇİN YMM RAPORU VERİLMEYECEKTİR (ÖZELGE)</a:t>
            </a:r>
            <a:endParaRPr lang="tr-TR" sz="2000" b="1" dirty="0">
              <a:latin typeface="Calibri" panose="020F0502020204030204" pitchFamily="34" charset="0"/>
            </a:endParaRPr>
          </a:p>
        </p:txBody>
      </p:sp>
    </p:spTree>
    <p:extLst>
      <p:ext uri="{BB962C8B-B14F-4D97-AF65-F5344CB8AC3E}">
        <p14:creationId xmlns:p14="http://schemas.microsoft.com/office/powerpoint/2010/main" val="374729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b="1" dirty="0" smtClean="0">
                <a:solidFill>
                  <a:srgbClr val="FF0000"/>
                </a:solidFill>
                <a:effectLst>
                  <a:outerShdw blurRad="38100" dist="38100" dir="2700000" algn="tl">
                    <a:srgbClr val="000000">
                      <a:alpha val="43137"/>
                    </a:srgbClr>
                  </a:outerShdw>
                </a:effectLst>
              </a:rPr>
              <a:t>ÖZELLİK ARZ EDEN HUSUSLAR</a:t>
            </a:r>
            <a:endParaRPr lang="tr-TR" b="1" dirty="0">
              <a:solidFill>
                <a:srgbClr val="FF0000"/>
              </a:solidFill>
              <a:effectLst>
                <a:outerShdw blurRad="38100" dist="38100" dir="2700000" algn="tl">
                  <a:srgbClr val="000000">
                    <a:alpha val="43137"/>
                  </a:srgbClr>
                </a:outerShdw>
              </a:effectLst>
            </a:endParaRPr>
          </a:p>
        </p:txBody>
      </p:sp>
      <p:sp>
        <p:nvSpPr>
          <p:cNvPr id="3" name="Aynı Yan Köşesi Kesik Dikdörtgen 2"/>
          <p:cNvSpPr/>
          <p:nvPr/>
        </p:nvSpPr>
        <p:spPr>
          <a:xfrm>
            <a:off x="1341884" y="1340768"/>
            <a:ext cx="10225136" cy="4896544"/>
          </a:xfrm>
          <a:prstGeom prst="snip2SameRect">
            <a:avLst/>
          </a:prstGeom>
          <a:solidFill>
            <a:srgbClr val="FFFF00"/>
          </a:solidFill>
          <a:ln w="28575">
            <a:solidFill>
              <a:schemeClr val="accent2">
                <a:lumMod val="75000"/>
              </a:schemeClr>
            </a:solidFill>
          </a:ln>
          <a:scene3d>
            <a:camera prst="perspectiveAbove"/>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just"/>
            <a:r>
              <a:rPr lang="tr-TR" sz="3600" b="1" dirty="0">
                <a:solidFill>
                  <a:schemeClr val="tx1"/>
                </a:solidFill>
                <a:latin typeface="Calibri" panose="020F0502020204030204" pitchFamily="34" charset="0"/>
              </a:rPr>
              <a:t>Yapılacak olan sermaye </a:t>
            </a:r>
            <a:r>
              <a:rPr lang="tr-TR" sz="3600" b="1" dirty="0" err="1">
                <a:solidFill>
                  <a:schemeClr val="tx1"/>
                </a:solidFill>
                <a:latin typeface="Calibri" panose="020F0502020204030204" pitchFamily="34" charset="0"/>
              </a:rPr>
              <a:t>azaltımında</a:t>
            </a:r>
            <a:r>
              <a:rPr lang="tr-TR" sz="3600" b="1" dirty="0">
                <a:solidFill>
                  <a:schemeClr val="tx1"/>
                </a:solidFill>
                <a:latin typeface="Calibri" panose="020F0502020204030204" pitchFamily="34" charset="0"/>
              </a:rPr>
              <a:t> da </a:t>
            </a:r>
            <a:r>
              <a:rPr lang="tr-TR" sz="3600" b="1" dirty="0" smtClean="0">
                <a:solidFill>
                  <a:schemeClr val="tx1"/>
                </a:solidFill>
                <a:latin typeface="Calibri" panose="020F0502020204030204" pitchFamily="34" charset="0"/>
              </a:rPr>
              <a:t>öncelikle;</a:t>
            </a:r>
          </a:p>
          <a:p>
            <a:pPr algn="just"/>
            <a:r>
              <a:rPr lang="tr-TR" sz="3600" b="1" dirty="0" smtClean="0">
                <a:solidFill>
                  <a:schemeClr val="tx1"/>
                </a:solidFill>
                <a:latin typeface="Calibri" panose="020F0502020204030204" pitchFamily="34" charset="0"/>
              </a:rPr>
              <a:t>1- </a:t>
            </a:r>
            <a:r>
              <a:rPr lang="tr-TR" sz="3600" b="1" dirty="0">
                <a:solidFill>
                  <a:schemeClr val="tx1"/>
                </a:solidFill>
                <a:latin typeface="Calibri" panose="020F0502020204030204" pitchFamily="34" charset="0"/>
              </a:rPr>
              <a:t>Y</a:t>
            </a:r>
            <a:r>
              <a:rPr lang="tr-TR" sz="3600" b="1" dirty="0" smtClean="0">
                <a:solidFill>
                  <a:schemeClr val="tx1"/>
                </a:solidFill>
                <a:latin typeface="Calibri" panose="020F0502020204030204" pitchFamily="34" charset="0"/>
              </a:rPr>
              <a:t>eniden </a:t>
            </a:r>
            <a:r>
              <a:rPr lang="tr-TR" sz="3600" b="1" dirty="0">
                <a:solidFill>
                  <a:schemeClr val="tx1"/>
                </a:solidFill>
                <a:latin typeface="Calibri" panose="020F0502020204030204" pitchFamily="34" charset="0"/>
              </a:rPr>
              <a:t>değerleme değer artış fonu, maliyet artış fonu, pasif kalemlere ait enflasyon fark hesapları ve </a:t>
            </a:r>
            <a:endParaRPr lang="tr-TR" sz="3600" b="1" dirty="0" smtClean="0">
              <a:solidFill>
                <a:schemeClr val="tx1"/>
              </a:solidFill>
              <a:latin typeface="Calibri" panose="020F0502020204030204" pitchFamily="34" charset="0"/>
            </a:endParaRPr>
          </a:p>
          <a:p>
            <a:pPr algn="just"/>
            <a:r>
              <a:rPr lang="tr-TR" sz="3600" b="1" dirty="0" smtClean="0">
                <a:solidFill>
                  <a:schemeClr val="tx1"/>
                </a:solidFill>
                <a:latin typeface="Calibri" panose="020F0502020204030204" pitchFamily="34" charset="0"/>
              </a:rPr>
              <a:t>2- Geçmiş </a:t>
            </a:r>
            <a:r>
              <a:rPr lang="tr-TR" sz="3600" b="1" dirty="0">
                <a:solidFill>
                  <a:schemeClr val="tx1"/>
                </a:solidFill>
                <a:latin typeface="Calibri" panose="020F0502020204030204" pitchFamily="34" charset="0"/>
              </a:rPr>
              <a:t>yıl karlarının işletmeden çekildiğinin kabulü edilmesi gerekmektedir.</a:t>
            </a:r>
          </a:p>
        </p:txBody>
      </p:sp>
    </p:spTree>
    <p:extLst>
      <p:ext uri="{BB962C8B-B14F-4D97-AF65-F5344CB8AC3E}">
        <p14:creationId xmlns:p14="http://schemas.microsoft.com/office/powerpoint/2010/main" val="165561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8883" y="431800"/>
            <a:ext cx="9751060" cy="764952"/>
          </a:xfrm>
        </p:spPr>
        <p:txBody>
          <a:bodyPr/>
          <a:lstStyle/>
          <a:p>
            <a:pPr algn="ctr"/>
            <a:r>
              <a:rPr lang="tr-TR" b="1" dirty="0" smtClean="0">
                <a:solidFill>
                  <a:schemeClr val="tx1"/>
                </a:solidFill>
                <a:effectLst>
                  <a:outerShdw blurRad="38100" dist="38100" dir="2700000" algn="tl">
                    <a:srgbClr val="000000">
                      <a:alpha val="43137"/>
                    </a:srgbClr>
                  </a:outerShdw>
                </a:effectLst>
              </a:rPr>
              <a:t>SERMAYE KAYBI</a:t>
            </a:r>
            <a:endParaRPr lang="tr-TR" b="1" dirty="0">
              <a:solidFill>
                <a:schemeClr val="tx1"/>
              </a:solidFill>
              <a:effectLst>
                <a:outerShdw blurRad="38100" dist="38100" dir="2700000" algn="tl">
                  <a:srgbClr val="000000">
                    <a:alpha val="43137"/>
                  </a:srgbClr>
                </a:outerShdw>
              </a:effectLst>
            </a:endParaRPr>
          </a:p>
        </p:txBody>
      </p:sp>
      <p:sp>
        <p:nvSpPr>
          <p:cNvPr id="3" name="Katlanmış Nesne 2"/>
          <p:cNvSpPr/>
          <p:nvPr/>
        </p:nvSpPr>
        <p:spPr>
          <a:xfrm>
            <a:off x="405780" y="1484784"/>
            <a:ext cx="5976664" cy="4896544"/>
          </a:xfrm>
          <a:prstGeom prst="foldedCorner">
            <a:avLst/>
          </a:prstGeom>
          <a:solidFill>
            <a:srgbClr val="FFFF00"/>
          </a:solidFill>
          <a:ln w="28575">
            <a:solidFill>
              <a:schemeClr val="accent2">
                <a:lumMod val="75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just"/>
            <a:endParaRPr lang="tr-TR" sz="2800" b="1" dirty="0" smtClean="0">
              <a:solidFill>
                <a:sysClr val="windowText" lastClr="000000"/>
              </a:solidFill>
              <a:latin typeface="Calibri" panose="020F0502020204030204" pitchFamily="34" charset="0"/>
            </a:endParaRPr>
          </a:p>
          <a:p>
            <a:pPr algn="just"/>
            <a:r>
              <a:rPr lang="tr-TR" sz="2800" b="1" dirty="0" smtClean="0">
                <a:solidFill>
                  <a:sysClr val="windowText" lastClr="000000"/>
                </a:solidFill>
                <a:latin typeface="Calibri" panose="020F0502020204030204" pitchFamily="34" charset="0"/>
              </a:rPr>
              <a:t>6012 SAYILI TTK; </a:t>
            </a:r>
            <a:r>
              <a:rPr lang="tr-TR" sz="2200" b="1" dirty="0" smtClean="0">
                <a:solidFill>
                  <a:sysClr val="windowText" lastClr="000000"/>
                </a:solidFill>
                <a:latin typeface="Calibri" panose="020F0502020204030204" pitchFamily="34" charset="0"/>
              </a:rPr>
              <a:t>m.376;</a:t>
            </a:r>
          </a:p>
          <a:p>
            <a:pPr algn="just">
              <a:lnSpc>
                <a:spcPct val="150000"/>
              </a:lnSpc>
            </a:pPr>
            <a:r>
              <a:rPr lang="tr-TR" sz="2200" b="1" dirty="0" smtClean="0">
                <a:solidFill>
                  <a:sysClr val="windowText" lastClr="000000"/>
                </a:solidFill>
                <a:latin typeface="Calibri" panose="020F0502020204030204" pitchFamily="34" charset="0"/>
              </a:rPr>
              <a:t>1-  </a:t>
            </a:r>
            <a:r>
              <a:rPr lang="tr-TR" sz="2200" b="1" dirty="0" err="1" smtClean="0">
                <a:solidFill>
                  <a:sysClr val="windowText" lastClr="000000"/>
                </a:solidFill>
                <a:latin typeface="Calibri" panose="020F0502020204030204" pitchFamily="34" charset="0"/>
              </a:rPr>
              <a:t>Sermaye+K.YEDEKLER</a:t>
            </a:r>
            <a:r>
              <a:rPr lang="tr-TR" sz="2200" b="1" dirty="0" smtClean="0">
                <a:solidFill>
                  <a:sysClr val="windowText" lastClr="000000"/>
                </a:solidFill>
                <a:latin typeface="Calibri" panose="020F0502020204030204" pitchFamily="34" charset="0"/>
              </a:rPr>
              <a:t> TOPLAMININ yarısının </a:t>
            </a:r>
            <a:r>
              <a:rPr lang="tr-TR" sz="2200" b="1" dirty="0" smtClean="0">
                <a:solidFill>
                  <a:srgbClr val="FF0000"/>
                </a:solidFill>
                <a:latin typeface="Calibri" panose="020F0502020204030204" pitchFamily="34" charset="0"/>
              </a:rPr>
              <a:t>zarar sebebiyle </a:t>
            </a:r>
            <a:r>
              <a:rPr lang="tr-TR" sz="2200" b="1" dirty="0" smtClean="0">
                <a:solidFill>
                  <a:sysClr val="windowText" lastClr="000000"/>
                </a:solidFill>
                <a:latin typeface="Calibri" panose="020F0502020204030204" pitchFamily="34" charset="0"/>
              </a:rPr>
              <a:t>kaybedilmesi,</a:t>
            </a:r>
          </a:p>
          <a:p>
            <a:pPr algn="just">
              <a:lnSpc>
                <a:spcPct val="150000"/>
              </a:lnSpc>
            </a:pPr>
            <a:r>
              <a:rPr lang="tr-TR" sz="2200" b="1" dirty="0" smtClean="0">
                <a:solidFill>
                  <a:sysClr val="windowText" lastClr="000000"/>
                </a:solidFill>
                <a:latin typeface="Calibri" panose="020F0502020204030204" pitchFamily="34" charset="0"/>
              </a:rPr>
              <a:t>2- </a:t>
            </a:r>
            <a:r>
              <a:rPr lang="tr-TR" sz="2200" b="1" dirty="0" err="1">
                <a:solidFill>
                  <a:sysClr val="windowText" lastClr="000000"/>
                </a:solidFill>
                <a:latin typeface="Calibri" panose="020F0502020204030204" pitchFamily="34" charset="0"/>
              </a:rPr>
              <a:t>Sermaye+K.YEDEKLER</a:t>
            </a:r>
            <a:r>
              <a:rPr lang="tr-TR" sz="2200" b="1" dirty="0">
                <a:solidFill>
                  <a:sysClr val="windowText" lastClr="000000"/>
                </a:solidFill>
                <a:latin typeface="Calibri" panose="020F0502020204030204" pitchFamily="34" charset="0"/>
              </a:rPr>
              <a:t> TOPLAMININ üçte ikisinin </a:t>
            </a:r>
            <a:r>
              <a:rPr lang="tr-TR" sz="2200" b="1" dirty="0">
                <a:solidFill>
                  <a:srgbClr val="FF0000"/>
                </a:solidFill>
                <a:latin typeface="Calibri" panose="020F0502020204030204" pitchFamily="34" charset="0"/>
              </a:rPr>
              <a:t>zarar sebebiyle </a:t>
            </a:r>
            <a:r>
              <a:rPr lang="tr-TR" sz="2200" b="1" dirty="0">
                <a:solidFill>
                  <a:sysClr val="windowText" lastClr="000000"/>
                </a:solidFill>
                <a:latin typeface="Calibri" panose="020F0502020204030204" pitchFamily="34" charset="0"/>
              </a:rPr>
              <a:t>karşılıksız </a:t>
            </a:r>
            <a:r>
              <a:rPr lang="tr-TR" sz="2200" b="1" dirty="0" smtClean="0">
                <a:solidFill>
                  <a:sysClr val="windowText" lastClr="000000"/>
                </a:solidFill>
                <a:latin typeface="Calibri" panose="020F0502020204030204" pitchFamily="34" charset="0"/>
              </a:rPr>
              <a:t>kalması,</a:t>
            </a:r>
          </a:p>
          <a:p>
            <a:pPr algn="just">
              <a:lnSpc>
                <a:spcPct val="150000"/>
              </a:lnSpc>
            </a:pPr>
            <a:r>
              <a:rPr lang="tr-TR" sz="2200" b="1" dirty="0" smtClean="0">
                <a:solidFill>
                  <a:sysClr val="windowText" lastClr="000000"/>
                </a:solidFill>
                <a:latin typeface="Calibri" panose="020F0502020204030204" pitchFamily="34" charset="0"/>
              </a:rPr>
              <a:t>3- </a:t>
            </a:r>
            <a:r>
              <a:rPr lang="tr-TR" sz="2200" b="1" dirty="0">
                <a:solidFill>
                  <a:sysClr val="windowText" lastClr="000000"/>
                </a:solidFill>
                <a:latin typeface="Calibri" panose="020F0502020204030204" pitchFamily="34" charset="0"/>
              </a:rPr>
              <a:t>Şirketin borca batık durumda bulunduğu şüphesini uyandıran işaretler varsa</a:t>
            </a:r>
          </a:p>
        </p:txBody>
      </p:sp>
      <p:sp>
        <p:nvSpPr>
          <p:cNvPr id="4" name="Yuvarlatılmış Dikdörtgen 3"/>
          <p:cNvSpPr/>
          <p:nvPr/>
        </p:nvSpPr>
        <p:spPr>
          <a:xfrm>
            <a:off x="6670476" y="1700808"/>
            <a:ext cx="4968552" cy="468052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tr-TR" sz="2800" b="1" dirty="0" smtClean="0">
                <a:latin typeface="Calibri" panose="020F0502020204030204" pitchFamily="34" charset="0"/>
              </a:rPr>
              <a:t>6102 </a:t>
            </a:r>
            <a:r>
              <a:rPr lang="tr-TR" sz="2800" b="1" dirty="0" err="1" smtClean="0">
                <a:latin typeface="Calibri" panose="020F0502020204030204" pitchFamily="34" charset="0"/>
              </a:rPr>
              <a:t>sy</a:t>
            </a:r>
            <a:r>
              <a:rPr lang="tr-TR" sz="2800" b="1" dirty="0" smtClean="0">
                <a:latin typeface="Calibri" panose="020F0502020204030204" pitchFamily="34" charset="0"/>
              </a:rPr>
              <a:t> TTK m.378 GEREKÇE</a:t>
            </a:r>
          </a:p>
          <a:p>
            <a:pPr algn="just"/>
            <a:r>
              <a:rPr lang="tr-TR" sz="2000" b="1" dirty="0">
                <a:solidFill>
                  <a:srgbClr val="FFFF00"/>
                </a:solidFill>
                <a:latin typeface="Calibri" panose="020F0502020204030204" pitchFamily="34" charset="0"/>
              </a:rPr>
              <a:t>Tamamlama i</a:t>
            </a:r>
            <a:r>
              <a:rPr lang="tr-TR" sz="1400" b="1" dirty="0">
                <a:latin typeface="Calibri" panose="020F0502020204030204" pitchFamily="34" charset="0"/>
              </a:rPr>
              <a:t>le, </a:t>
            </a:r>
            <a:r>
              <a:rPr lang="tr-TR" sz="1600" b="1" dirty="0">
                <a:latin typeface="Calibri" panose="020F0502020204030204" pitchFamily="34" charset="0"/>
              </a:rPr>
              <a:t>azaltılan sermaye kadar veya ondan fazla sermaye artırımı yapılması veya bilânço açıklarının </a:t>
            </a:r>
            <a:r>
              <a:rPr lang="tr-TR" sz="1600" b="1" dirty="0" err="1">
                <a:latin typeface="Calibri" panose="020F0502020204030204" pitchFamily="34" charset="0"/>
              </a:rPr>
              <a:t>paysahiplerinin</a:t>
            </a:r>
            <a:r>
              <a:rPr lang="tr-TR" sz="1600" b="1" dirty="0">
                <a:latin typeface="Calibri" panose="020F0502020204030204" pitchFamily="34" charset="0"/>
              </a:rPr>
              <a:t> tümünce (Tasarı m. 421 (1), b.1) veya bazı </a:t>
            </a:r>
            <a:r>
              <a:rPr lang="tr-TR" sz="1600" b="1" dirty="0" smtClean="0">
                <a:latin typeface="Calibri" panose="020F0502020204030204" pitchFamily="34" charset="0"/>
              </a:rPr>
              <a:t>pay sahipleri </a:t>
            </a:r>
            <a:r>
              <a:rPr lang="tr-TR" sz="1600" b="1" dirty="0">
                <a:latin typeface="Calibri" panose="020F0502020204030204" pitchFamily="34" charset="0"/>
              </a:rPr>
              <a:t>tarafından kapatılması ya da bazı alacaklıların alacaklarını silmesi kastedilmektedir. Tamamlamada oybirliği sağlanırsa her </a:t>
            </a:r>
            <a:r>
              <a:rPr lang="tr-TR" sz="1600" b="1" dirty="0" err="1">
                <a:latin typeface="Calibri" panose="020F0502020204030204" pitchFamily="34" charset="0"/>
              </a:rPr>
              <a:t>paysahibi</a:t>
            </a:r>
            <a:r>
              <a:rPr lang="tr-TR" sz="1600" b="1" dirty="0">
                <a:latin typeface="Calibri" panose="020F0502020204030204" pitchFamily="34" charset="0"/>
              </a:rPr>
              <a:t> bilânço açığını kapatacak parayı vermekle yükümlüdür. </a:t>
            </a:r>
            <a:endParaRPr lang="tr-TR" sz="1600" b="1" dirty="0" smtClean="0">
              <a:latin typeface="Calibri" panose="020F0502020204030204" pitchFamily="34" charset="0"/>
            </a:endParaRPr>
          </a:p>
          <a:p>
            <a:pPr algn="just"/>
            <a:r>
              <a:rPr lang="tr-TR" sz="1600" b="1" dirty="0" smtClean="0">
                <a:latin typeface="Calibri" panose="020F0502020204030204" pitchFamily="34" charset="0"/>
              </a:rPr>
              <a:t>Bu </a:t>
            </a:r>
            <a:r>
              <a:rPr lang="tr-TR" sz="1600" b="1" dirty="0">
                <a:latin typeface="Calibri" panose="020F0502020204030204" pitchFamily="34" charset="0"/>
              </a:rPr>
              <a:t>yoldaki bir genel kurul kararı Tasarının 421 inci maddesinin ikinci fıkrasının birinci bendi anlamında bir belirli olaya özgü ek yüküm ihdas etmiş demektir</a:t>
            </a:r>
            <a:r>
              <a:rPr lang="tr-TR" sz="1400" b="1" dirty="0">
                <a:latin typeface="Calibri" panose="020F0502020204030204" pitchFamily="34" charset="0"/>
              </a:rPr>
              <a:t>. </a:t>
            </a:r>
            <a:r>
              <a:rPr lang="tr-TR" b="1" dirty="0">
                <a:solidFill>
                  <a:srgbClr val="FFFF00"/>
                </a:solidFill>
                <a:latin typeface="Calibri" panose="020F0502020204030204" pitchFamily="34" charset="0"/>
              </a:rPr>
              <a:t>Bu ek yüküm ne sermaye konulması ne de borç verilmesi olmayıp </a:t>
            </a:r>
            <a:r>
              <a:rPr lang="tr-TR" sz="3200" b="1" dirty="0" smtClean="0">
                <a:solidFill>
                  <a:srgbClr val="FFFF00"/>
                </a:solidFill>
                <a:latin typeface="Calibri" panose="020F0502020204030204" pitchFamily="34" charset="0"/>
              </a:rPr>
              <a:t>KARŞILIKSIZDIR.</a:t>
            </a:r>
          </a:p>
          <a:p>
            <a:pPr algn="ctr"/>
            <a:endParaRPr lang="tr-TR" sz="2800" dirty="0" smtClean="0">
              <a:latin typeface="Calibri" panose="020F0502020204030204" pitchFamily="34" charset="0"/>
            </a:endParaRPr>
          </a:p>
          <a:p>
            <a:pPr algn="ctr"/>
            <a:endParaRPr lang="tr-TR" dirty="0"/>
          </a:p>
        </p:txBody>
      </p:sp>
    </p:spTree>
    <p:extLst>
      <p:ext uri="{BB962C8B-B14F-4D97-AF65-F5344CB8AC3E}">
        <p14:creationId xmlns:p14="http://schemas.microsoft.com/office/powerpoint/2010/main" val="232304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BooksClassic_16x9">
      <a:majorFont>
        <a:latin typeface="Constantia"/>
        <a:ea typeface=""/>
        <a:cs typeface=""/>
      </a:majorFont>
      <a:minorFont>
        <a:latin typeface="Constantia"/>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miter lim="800000"/>
        </a:ln>
        <a:ln w="28575"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BooksClassic_16x9">
      <a:majorFont>
        <a:latin typeface="Constantia"/>
        <a:ea typeface=""/>
        <a:cs typeface=""/>
      </a:majorFont>
      <a:minorFont>
        <a:latin typeface="Constantia"/>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miter lim="800000"/>
        </a:ln>
        <a:ln w="28575"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D08EE0F-26E8-472D-87DA-19681F74F2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Slipstream</Template>
  <TotalTime>0</TotalTime>
  <Words>6561</Words>
  <Application>Microsoft Office PowerPoint</Application>
  <PresentationFormat>Özel</PresentationFormat>
  <Paragraphs>556</Paragraphs>
  <Slides>100</Slides>
  <Notes>0</Notes>
  <HiddenSlides>0</HiddenSlides>
  <MMClips>0</MMClips>
  <ScaleCrop>false</ScaleCrop>
  <HeadingPairs>
    <vt:vector size="4" baseType="variant">
      <vt:variant>
        <vt:lpstr>Tema</vt:lpstr>
      </vt:variant>
      <vt:variant>
        <vt:i4>1</vt:i4>
      </vt:variant>
      <vt:variant>
        <vt:lpstr>Slayt Başlıkları</vt:lpstr>
      </vt:variant>
      <vt:variant>
        <vt:i4>100</vt:i4>
      </vt:variant>
    </vt:vector>
  </HeadingPairs>
  <TitlesOfParts>
    <vt:vector size="101" baseType="lpstr">
      <vt:lpstr>Hava Akımı</vt:lpstr>
      <vt:lpstr>PowerPoint Sunusu</vt:lpstr>
      <vt:lpstr>MÜKELLEFLER</vt:lpstr>
      <vt:lpstr>VERGİNİN KONUSU</vt:lpstr>
      <vt:lpstr>VERGİLENDİRME REJİMİ</vt:lpstr>
      <vt:lpstr>VERGİLENDİRME REJİMİ</vt:lpstr>
      <vt:lpstr>İÇ HUKUK</vt:lpstr>
      <vt:lpstr>PowerPoint Sunusu</vt:lpstr>
      <vt:lpstr>PowerPoint Sunusu</vt:lpstr>
      <vt:lpstr>ÖZELLİK ARZ EDEN İSTİSNALAR</vt:lpstr>
      <vt:lpstr>ÖZELLİK ARZ EDEN İSTİSNALAR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SORUNLAR!!!!</vt:lpstr>
      <vt:lpstr>SORUNLAR!!!!</vt:lpstr>
      <vt:lpstr>SORUNLAR!!!!</vt:lpstr>
      <vt:lpstr>SORUNLAR!!!!</vt:lpstr>
      <vt:lpstr>PowerPoint Sunusu</vt:lpstr>
      <vt:lpstr>PowerPoint Sunusu</vt:lpstr>
      <vt:lpstr>ÖZELLİK ARZ EDEN İSTİSNALAR</vt:lpstr>
      <vt:lpstr>PowerPoint Sunusu</vt:lpstr>
      <vt:lpstr>ÖZELLİK ARZ EDEN İSTİSNALAR</vt:lpstr>
      <vt:lpstr>ÖZELLİK ARZ EDEN İSTİSNALAR</vt:lpstr>
      <vt:lpstr>ÖZELLİK ARZ EDEN İSTİSNALAR</vt:lpstr>
      <vt:lpstr>ÖZELLİK ARZ EDEN İSTİSNALAR</vt:lpstr>
      <vt:lpstr>ÖZELLİK ARZ EDEN İSTİSNALAR</vt:lpstr>
      <vt:lpstr>ÖZELLİK ARZ EDEN İSTİSNALAR</vt:lpstr>
      <vt:lpstr>PowerPoint Sunusu</vt:lpstr>
      <vt:lpstr>PowerPoint Sunusu</vt:lpstr>
      <vt:lpstr>ÖZELLİK ARZ EDEN İSTİSNALAR</vt:lpstr>
      <vt:lpstr>PowerPoint Sunusu</vt:lpstr>
      <vt:lpstr> ÖZELLİK ARZ EDEN İSTİSNALAR</vt:lpstr>
      <vt:lpstr>KAZANÇ TESPİTİ</vt:lpstr>
      <vt:lpstr>KAZANÇ TESPİTİ</vt:lpstr>
      <vt:lpstr>İNDİRİLEMEYECEK GİDERLER</vt:lpstr>
      <vt:lpstr>İNDİRİLEMEYECEK GİDERLER</vt:lpstr>
      <vt:lpstr>İLİŞKİLİ KİŞİ TANIMI</vt:lpstr>
      <vt:lpstr>ÖRTÜLÜ SERMAYE</vt:lpstr>
      <vt:lpstr>ÖRTÜLÜ SERMAYE</vt:lpstr>
      <vt:lpstr>ÖRTÜLÜ SERMAYE</vt:lpstr>
      <vt:lpstr>ÖRTÜLÜ KAZANÇ</vt:lpstr>
      <vt:lpstr>ÖRTÜLÜ KAZANÇ RAPORU</vt:lpstr>
      <vt:lpstr>ÖRTÜLÜ KAZANÇ RAPORU</vt:lpstr>
      <vt:lpstr>ÖRTÜLÜ KAZANÇ RAPORU</vt:lpstr>
      <vt:lpstr>ÖRTÜLÜ KAZANÇ RAPORU</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İNDİRİMLİ KV Md.32/A </vt:lpstr>
      <vt:lpstr>ZARAR MAHSUBU</vt:lpstr>
      <vt:lpstr>ZARAR MAHSUBU</vt:lpstr>
      <vt:lpstr>ZARAR MAHSUBU</vt:lpstr>
      <vt:lpstr>ZARAR MAHSUBU</vt:lpstr>
      <vt:lpstr>ZARAR MAHSUBU</vt:lpstr>
      <vt:lpstr>ZARAR MAHSUBU</vt:lpstr>
      <vt:lpstr>ZARAR MAHSUBU</vt:lpstr>
      <vt:lpstr>İNDİRİMLER (AR-GE)</vt:lpstr>
      <vt:lpstr>İNDİRİMLER (AR-GE)</vt:lpstr>
      <vt:lpstr>İNDİRİMLER (AR-GE)</vt:lpstr>
      <vt:lpstr>İNDİRİMLER (AR-GE)</vt:lpstr>
      <vt:lpstr>İNDİRİMLER (AR-GE)</vt:lpstr>
      <vt:lpstr>İNDİRİMLER (AR-GE)</vt:lpstr>
      <vt:lpstr>İNDİRİMLER (AR-GE)</vt:lpstr>
      <vt:lpstr>İNDİRİMLER (AR-GE)</vt:lpstr>
      <vt:lpstr>İNDİRİMLER (AR-GE)</vt:lpstr>
      <vt:lpstr>İNDİRİMLER (YABANCILARA YAPILAN HİZMETLER)</vt:lpstr>
      <vt:lpstr>İNDİRİMLER (NAKDİ SERM ARTIRIM İND) </vt:lpstr>
      <vt:lpstr>İNDİRİMLER (NAKDİ SERM ARTIRIM İND) </vt:lpstr>
      <vt:lpstr>İNDİRİMLER (NAKDİ SERM ARTIRIM İND) </vt:lpstr>
      <vt:lpstr>İNDİRİMLER (NAKDİ SERM ARTIRIM İND) </vt:lpstr>
      <vt:lpstr>İNDİRİMLER (NAKDİ SERM ARTIRIM İND) </vt:lpstr>
      <vt:lpstr>İNDİRİMLER (NAKDİ SERM ARTIRIM İND) </vt:lpstr>
      <vt:lpstr>İNDİRİMLER (NAKDİ SERM ARTIRIM İND) </vt:lpstr>
      <vt:lpstr>İNDİRİMLER (NAKDİ SERM ARTIRIM İND) </vt:lpstr>
      <vt:lpstr>YMM RAPOR İBRAZI</vt:lpstr>
      <vt:lpstr>ÖZELLİK ARZ EDEN HUSUSLAR</vt:lpstr>
      <vt:lpstr>SERMAYE KAYBI</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2014-04-03T18:47:43Z</dcterms:created>
  <dcterms:modified xsi:type="dcterms:W3CDTF">2017-03-31T13:55:52Z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TC028010599991</vt:lpwstr>
  </property>
</Properties>
</file>